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1.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77" r:id="rId5"/>
  </p:sldMasterIdLst>
  <p:notesMasterIdLst>
    <p:notesMasterId r:id="rId73"/>
  </p:notesMasterIdLst>
  <p:handoutMasterIdLst>
    <p:handoutMasterId r:id="rId74"/>
  </p:handoutMasterIdLst>
  <p:sldIdLst>
    <p:sldId id="265" r:id="rId6"/>
    <p:sldId id="294" r:id="rId7"/>
    <p:sldId id="509" r:id="rId8"/>
    <p:sldId id="518" r:id="rId9"/>
    <p:sldId id="500" r:id="rId10"/>
    <p:sldId id="302" r:id="rId11"/>
    <p:sldId id="552" r:id="rId12"/>
    <p:sldId id="1229" r:id="rId13"/>
    <p:sldId id="546" r:id="rId14"/>
    <p:sldId id="303" r:id="rId15"/>
    <p:sldId id="375" r:id="rId16"/>
    <p:sldId id="298" r:id="rId17"/>
    <p:sldId id="519" r:id="rId18"/>
    <p:sldId id="305" r:id="rId19"/>
    <p:sldId id="510" r:id="rId20"/>
    <p:sldId id="511" r:id="rId21"/>
    <p:sldId id="1228" r:id="rId22"/>
    <p:sldId id="541" r:id="rId23"/>
    <p:sldId id="309" r:id="rId24"/>
    <p:sldId id="512" r:id="rId25"/>
    <p:sldId id="513" r:id="rId26"/>
    <p:sldId id="514" r:id="rId27"/>
    <p:sldId id="515" r:id="rId28"/>
    <p:sldId id="516" r:id="rId29"/>
    <p:sldId id="522" r:id="rId30"/>
    <p:sldId id="517" r:id="rId31"/>
    <p:sldId id="523" r:id="rId32"/>
    <p:sldId id="524" r:id="rId33"/>
    <p:sldId id="525" r:id="rId34"/>
    <p:sldId id="526" r:id="rId35"/>
    <p:sldId id="527" r:id="rId36"/>
    <p:sldId id="528" r:id="rId37"/>
    <p:sldId id="530" r:id="rId38"/>
    <p:sldId id="529" r:id="rId39"/>
    <p:sldId id="531" r:id="rId40"/>
    <p:sldId id="520" r:id="rId41"/>
    <p:sldId id="376" r:id="rId42"/>
    <p:sldId id="555" r:id="rId43"/>
    <p:sldId id="381" r:id="rId44"/>
    <p:sldId id="1232" r:id="rId45"/>
    <p:sldId id="1233" r:id="rId46"/>
    <p:sldId id="374" r:id="rId47"/>
    <p:sldId id="533" r:id="rId48"/>
    <p:sldId id="534" r:id="rId49"/>
    <p:sldId id="499" r:id="rId50"/>
    <p:sldId id="332" r:id="rId51"/>
    <p:sldId id="329" r:id="rId52"/>
    <p:sldId id="333" r:id="rId53"/>
    <p:sldId id="535" r:id="rId54"/>
    <p:sldId id="382" r:id="rId55"/>
    <p:sldId id="383" r:id="rId56"/>
    <p:sldId id="536" r:id="rId57"/>
    <p:sldId id="537" r:id="rId58"/>
    <p:sldId id="532" r:id="rId59"/>
    <p:sldId id="538" r:id="rId60"/>
    <p:sldId id="390" r:id="rId61"/>
    <p:sldId id="543" r:id="rId62"/>
    <p:sldId id="539" r:id="rId63"/>
    <p:sldId id="544" r:id="rId64"/>
    <p:sldId id="504" r:id="rId65"/>
    <p:sldId id="505" r:id="rId66"/>
    <p:sldId id="506" r:id="rId67"/>
    <p:sldId id="507" r:id="rId68"/>
    <p:sldId id="508" r:id="rId69"/>
    <p:sldId id="330" r:id="rId70"/>
    <p:sldId id="540" r:id="rId71"/>
    <p:sldId id="1230" r:id="rId72"/>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extLst>
    <p:ext uri="{EFAFB233-063F-42B5-8137-9DF3F51BA10A}">
      <p15:sldGuideLst xmlns:p15="http://schemas.microsoft.com/office/powerpoint/2012/main">
        <p15:guide id="1" orient="horz" pos="235">
          <p15:clr>
            <a:srgbClr val="A4A3A4"/>
          </p15:clr>
        </p15:guide>
        <p15:guide id="2" orient="horz" pos="4122">
          <p15:clr>
            <a:srgbClr val="A4A3A4"/>
          </p15:clr>
        </p15:guide>
        <p15:guide id="3" orient="horz" pos="178">
          <p15:clr>
            <a:srgbClr val="A4A3A4"/>
          </p15:clr>
        </p15:guide>
        <p15:guide id="4" orient="horz" pos="538">
          <p15:clr>
            <a:srgbClr val="A4A3A4"/>
          </p15:clr>
        </p15:guide>
        <p15:guide id="5" orient="horz" pos="1620">
          <p15:clr>
            <a:srgbClr val="A4A3A4"/>
          </p15:clr>
        </p15:guide>
        <p15:guide id="6" orient="horz" pos="3009">
          <p15:clr>
            <a:srgbClr val="A4A3A4"/>
          </p15:clr>
        </p15:guide>
        <p15:guide id="7" orient="horz" pos="2350">
          <p15:clr>
            <a:srgbClr val="A4A3A4"/>
          </p15:clr>
        </p15:guide>
        <p15:guide id="8" pos="358">
          <p15:clr>
            <a:srgbClr val="A4A3A4"/>
          </p15:clr>
        </p15:guide>
        <p15:guide id="9" pos="5227">
          <p15:clr>
            <a:srgbClr val="A4A3A4"/>
          </p15:clr>
        </p15:guide>
        <p15:guide id="10" pos="631">
          <p15:clr>
            <a:srgbClr val="A4A3A4"/>
          </p15:clr>
        </p15:guide>
        <p15:guide id="11" pos="1542">
          <p15:clr>
            <a:srgbClr val="A4A3A4"/>
          </p15:clr>
        </p15:guide>
        <p15:guide id="12" pos="3681">
          <p15:clr>
            <a:srgbClr val="A4A3A4"/>
          </p15:clr>
        </p15:guide>
        <p15:guide id="13" pos="2052">
          <p15:clr>
            <a:srgbClr val="A4A3A4"/>
          </p15:clr>
        </p15:guide>
        <p15:guide id="14" pos="535">
          <p15:clr>
            <a:srgbClr val="A4A3A4"/>
          </p15:clr>
        </p15:guide>
        <p15:guide id="15" pos="2356">
          <p15:clr>
            <a:srgbClr val="A4A3A4"/>
          </p15:clr>
        </p15:guide>
        <p15:guide id="16" pos="5577">
          <p15:clr>
            <a:srgbClr val="A4A3A4"/>
          </p15:clr>
        </p15:guide>
        <p15:guide id="17" pos="947">
          <p15:clr>
            <a:srgbClr val="A4A3A4"/>
          </p15:clr>
        </p15:guide>
        <p15:guide id="18" pos="4687">
          <p15:clr>
            <a:srgbClr val="A4A3A4"/>
          </p15:clr>
        </p15:guide>
        <p15:guide id="19" pos="446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wit" initials="JM" lastIdx="5" clrIdx="0"/>
  <p:cmAuthor id="1" name="Wilma" initials="W" lastIdx="7" clrIdx="1">
    <p:extLst>
      <p:ext uri="{19B8F6BF-5375-455C-9EA6-DF929625EA0E}">
        <p15:presenceInfo xmlns:p15="http://schemas.microsoft.com/office/powerpoint/2012/main" userId="Wilma" providerId="None"/>
      </p:ext>
    </p:extLst>
  </p:cmAuthor>
  <p:cmAuthor id="2" name="Oostdijk, W. (KJC)" initials="OW(" lastIdx="5" clrIdx="2">
    <p:extLst>
      <p:ext uri="{19B8F6BF-5375-455C-9EA6-DF929625EA0E}">
        <p15:presenceInfo xmlns:p15="http://schemas.microsoft.com/office/powerpoint/2012/main" userId="S-1-5-21-2823854044-2929624978-4008948091-10308" providerId="AD"/>
      </p:ext>
    </p:extLst>
  </p:cmAuthor>
  <p:cmAuthor id="3" name="Wit, J.M. (KJC)" initials="WJ(" lastIdx="2" clrIdx="3">
    <p:extLst>
      <p:ext uri="{19B8F6BF-5375-455C-9EA6-DF929625EA0E}">
        <p15:presenceInfo xmlns:p15="http://schemas.microsoft.com/office/powerpoint/2012/main" userId="S-1-5-21-2823854044-2929624978-4008948091-10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66"/>
    <a:srgbClr val="B4E6FF"/>
    <a:srgbClr val="B3DEF5"/>
    <a:srgbClr val="B3E5FE"/>
    <a:srgbClr val="BEEAFF"/>
    <a:srgbClr val="B4E5FF"/>
    <a:srgbClr val="C8DFFF"/>
    <a:srgbClr val="B4D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47" autoAdjust="0"/>
    <p:restoredTop sz="78293" autoAdjust="0"/>
  </p:normalViewPr>
  <p:slideViewPr>
    <p:cSldViewPr snapToGrid="0" snapToObjects="1" showGuides="1">
      <p:cViewPr varScale="1">
        <p:scale>
          <a:sx n="56" d="100"/>
          <a:sy n="56" d="100"/>
        </p:scale>
        <p:origin x="1212" y="72"/>
      </p:cViewPr>
      <p:guideLst>
        <p:guide orient="horz" pos="235"/>
        <p:guide orient="horz" pos="4122"/>
        <p:guide orient="horz" pos="178"/>
        <p:guide orient="horz" pos="538"/>
        <p:guide orient="horz" pos="1620"/>
        <p:guide orient="horz" pos="3009"/>
        <p:guide orient="horz" pos="2350"/>
        <p:guide pos="358"/>
        <p:guide pos="5227"/>
        <p:guide pos="631"/>
        <p:guide pos="1542"/>
        <p:guide pos="3681"/>
        <p:guide pos="2052"/>
        <p:guide pos="535"/>
        <p:guide pos="2356"/>
        <p:guide pos="5577"/>
        <p:guide pos="947"/>
        <p:guide pos="4687"/>
        <p:guide pos="4467"/>
      </p:guideLst>
    </p:cSldViewPr>
  </p:slideViewPr>
  <p:outlineViewPr>
    <p:cViewPr>
      <p:scale>
        <a:sx n="33" d="100"/>
        <a:sy n="33" d="100"/>
      </p:scale>
      <p:origin x="0" y="-12084"/>
    </p:cViewPr>
  </p:outlineViewPr>
  <p:notesTextViewPr>
    <p:cViewPr>
      <p:scale>
        <a:sx n="100" d="100"/>
        <a:sy n="100" d="100"/>
      </p:scale>
      <p:origin x="0" y="0"/>
    </p:cViewPr>
  </p:notesTextViewPr>
  <p:sorterViewPr>
    <p:cViewPr varScale="1">
      <p:scale>
        <a:sx n="1" d="1"/>
        <a:sy n="1" d="1"/>
      </p:scale>
      <p:origin x="0" y="-10836"/>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1-03T16:08:33.931" idx="3">
    <p:pos x="10" y="10"/>
    <p:text>Notitie toegevoegd onder de dia</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528638" y="153988"/>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49155" name="Rectangle 3"/>
          <p:cNvSpPr>
            <a:spLocks noGrp="1" noChangeArrowheads="1"/>
          </p:cNvSpPr>
          <p:nvPr>
            <p:ph type="dt" sz="quarter" idx="1"/>
          </p:nvPr>
        </p:nvSpPr>
        <p:spPr bwMode="auto">
          <a:xfrm>
            <a:off x="3811588" y="153988"/>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endParaRPr lang="en-GB"/>
          </a:p>
        </p:txBody>
      </p:sp>
      <p:sp>
        <p:nvSpPr>
          <p:cNvPr id="49156" name="Rectangle 4"/>
          <p:cNvSpPr>
            <a:spLocks noGrp="1" noChangeArrowheads="1"/>
          </p:cNvSpPr>
          <p:nvPr>
            <p:ph type="ftr" sz="quarter" idx="2"/>
          </p:nvPr>
        </p:nvSpPr>
        <p:spPr bwMode="auto">
          <a:xfrm>
            <a:off x="528638" y="8382000"/>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49157" name="Rectangle 5"/>
          <p:cNvSpPr>
            <a:spLocks noGrp="1" noChangeArrowheads="1"/>
          </p:cNvSpPr>
          <p:nvPr>
            <p:ph type="sldNum" sz="quarter" idx="3"/>
          </p:nvPr>
        </p:nvSpPr>
        <p:spPr bwMode="auto">
          <a:xfrm>
            <a:off x="3811588" y="8382000"/>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fld id="{E8C5BD47-55D6-1344-B91F-7C24D2E19559}" type="slidenum">
              <a:rPr lang="en-GB"/>
              <a:pPr/>
              <a:t>‹#›</a:t>
            </a:fld>
            <a:endParaRPr lang="en-GB" sz="1200">
              <a:latin typeface="Times" charset="0"/>
            </a:endParaRPr>
          </a:p>
        </p:txBody>
      </p:sp>
    </p:spTree>
    <p:extLst>
      <p:ext uri="{BB962C8B-B14F-4D97-AF65-F5344CB8AC3E}">
        <p14:creationId xmlns:p14="http://schemas.microsoft.com/office/powerpoint/2010/main" val="1051374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528638" y="0"/>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9219" name="Rectangle 3"/>
          <p:cNvSpPr>
            <a:spLocks noGrp="1" noChangeArrowheads="1"/>
          </p:cNvSpPr>
          <p:nvPr>
            <p:ph type="dt" idx="1"/>
          </p:nvPr>
        </p:nvSpPr>
        <p:spPr bwMode="auto">
          <a:xfrm>
            <a:off x="3811588" y="0"/>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lvl1pPr>
          </a:lstStyle>
          <a:p>
            <a:endParaRPr lang="en-GB"/>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222" name="Rectangle 6"/>
          <p:cNvSpPr>
            <a:spLocks noGrp="1" noChangeArrowheads="1"/>
          </p:cNvSpPr>
          <p:nvPr>
            <p:ph type="ftr" sz="quarter" idx="4"/>
          </p:nvPr>
        </p:nvSpPr>
        <p:spPr bwMode="auto">
          <a:xfrm>
            <a:off x="528638" y="8528050"/>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9223" name="Rectangle 7"/>
          <p:cNvSpPr>
            <a:spLocks noGrp="1" noChangeArrowheads="1"/>
          </p:cNvSpPr>
          <p:nvPr>
            <p:ph type="sldNum" sz="quarter" idx="5"/>
          </p:nvPr>
        </p:nvSpPr>
        <p:spPr bwMode="auto">
          <a:xfrm>
            <a:off x="3811588" y="8528050"/>
            <a:ext cx="2514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fld id="{92BE362E-78BA-324A-8038-5482DADFDF7D}" type="slidenum">
              <a:rPr lang="en-GB"/>
              <a:pPr/>
              <a:t>‹#›</a:t>
            </a:fld>
            <a:endParaRPr lang="en-GB" sz="1200">
              <a:latin typeface="Times" charset="0"/>
            </a:endParaRPr>
          </a:p>
        </p:txBody>
      </p:sp>
    </p:spTree>
    <p:extLst>
      <p:ext uri="{BB962C8B-B14F-4D97-AF65-F5344CB8AC3E}">
        <p14:creationId xmlns:p14="http://schemas.microsoft.com/office/powerpoint/2010/main" val="297895126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4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Deze </a:t>
            </a:r>
            <a:r>
              <a:rPr lang="nl-NL" dirty="0" err="1"/>
              <a:t>powerpoint</a:t>
            </a:r>
            <a:r>
              <a:rPr lang="nl-NL" dirty="0"/>
              <a:t> presentatie is bedoeld om de richtlijn te onderwijzen/uit te dragen. Het is een uitgebreide versie met relatief veel dia’s waarbij onder de dia’s additionele informatie wordt gegeven. Afhankelijk van de beschikbare tijd kunnen naar eigen inzicht dia’s weggelaten of toegevoegd worden. </a:t>
            </a:r>
          </a:p>
          <a:p>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2</a:t>
            </a:fld>
            <a:endParaRPr lang="en-GB" sz="1200">
              <a:latin typeface="Times" charset="0"/>
            </a:endParaRPr>
          </a:p>
        </p:txBody>
      </p:sp>
    </p:spTree>
    <p:extLst>
      <p:ext uri="{BB962C8B-B14F-4D97-AF65-F5344CB8AC3E}">
        <p14:creationId xmlns:p14="http://schemas.microsoft.com/office/powerpoint/2010/main" val="2725498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PICO’s</a:t>
            </a:r>
            <a:r>
              <a:rPr lang="nl-NL" dirty="0"/>
              <a:t> gebruikt om vragen diverse vragen te beantwoorden.</a:t>
            </a:r>
          </a:p>
          <a:p>
            <a:r>
              <a:rPr lang="en-US" dirty="0"/>
              <a:t>U</a:t>
            </a:r>
            <a:r>
              <a:rPr lang="nl-NL" dirty="0" err="1"/>
              <a:t>it</a:t>
            </a:r>
            <a:r>
              <a:rPr lang="nl-NL" dirty="0"/>
              <a:t> deze </a:t>
            </a:r>
            <a:r>
              <a:rPr lang="nl-NL" dirty="0" err="1"/>
              <a:t>deze</a:t>
            </a:r>
            <a:r>
              <a:rPr lang="nl-NL" dirty="0"/>
              <a:t> PICO bleek dat bij verder asymptomatische meisjes met kleine lengte in circa 2,5% Turner syndroom werd gediagnosticeerd.</a:t>
            </a:r>
          </a:p>
          <a:p>
            <a:endParaRPr lang="en-US" dirty="0"/>
          </a:p>
          <a:p>
            <a:r>
              <a:rPr lang="en-US" dirty="0"/>
              <a:t>U</a:t>
            </a:r>
            <a:r>
              <a:rPr lang="nl-NL" dirty="0" err="1"/>
              <a:t>it</a:t>
            </a:r>
            <a:r>
              <a:rPr lang="nl-NL" dirty="0"/>
              <a:t> Nederlands onderzoek bleek dat de afstand tussen lengte SDS en target </a:t>
            </a:r>
            <a:r>
              <a:rPr lang="nl-NL" dirty="0" err="1"/>
              <a:t>height</a:t>
            </a:r>
            <a:r>
              <a:rPr lang="nl-NL" dirty="0"/>
              <a:t> SDS een betere predictor is voor Turner syndroom dan de lengte SDS zelf.</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18</a:t>
            </a:fld>
            <a:endParaRPr lang="en-GB" sz="1200">
              <a:latin typeface="Times" charset="0"/>
            </a:endParaRPr>
          </a:p>
        </p:txBody>
      </p:sp>
    </p:spTree>
    <p:extLst>
      <p:ext uri="{BB962C8B-B14F-4D97-AF65-F5344CB8AC3E}">
        <p14:creationId xmlns:p14="http://schemas.microsoft.com/office/powerpoint/2010/main" val="3741997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huidige advies van de werkgroep is om in plaats van chromosomenonderzoek (</a:t>
            </a:r>
            <a:r>
              <a:rPr lang="nl-NL" dirty="0" err="1"/>
              <a:t>karyotype</a:t>
            </a:r>
            <a:r>
              <a:rPr lang="nl-NL" dirty="0"/>
              <a:t>) een array-analyse te verrichten. Dit houdt een verandering in van de informatie die de kinderarts verschaft aan patiënt en ouders. Deze informatie houdt in dat “met dit onderzoek niet alleen (gedeeltelijke) afwezigheid van een chromosoom kan worden onderzocht (zoals bijvoorbeeld het Turner-syndroom), maar ook kleine ontbrekende of verdubbelde stukjes DNA, en afwijkende menging van chromosomen van vader en moeder”. De kinderarts kan kind en ouders uitleggen dat het vinden van een diagnose die de afwijkende lengtegroei verklaart positieve gevolgen heeft, in de zin dat niet verder gezocht hoeft te worden, informatie beschikbaar komt over wat dit ziektebeeld inhoudt, welk aanvullend onderzoek nodig is, en welke behandeling kan worden gegeven. Verder dient de kinderarts aan te geven dat er ook een kans is dat iets wordt gevonden wat niet te maken heeft met de kleine lengte, of iets waarvan de betekenis onduidelijk is (circa 1 tot 2%). Voor verdere informatie kan worden verwezen naar de websites van het </a:t>
            </a:r>
            <a:r>
              <a:rPr lang="nl-NL" dirty="0" err="1"/>
              <a:t>Erfocentrum</a:t>
            </a:r>
            <a:r>
              <a:rPr lang="nl-NL" dirty="0"/>
              <a:t> en de VSOP (</a:t>
            </a:r>
            <a:r>
              <a:rPr lang="nl-NL" dirty="0" err="1"/>
              <a:t>Erfocentrum</a:t>
            </a:r>
            <a:r>
              <a:rPr lang="nl-NL" dirty="0"/>
              <a:t>, 2017; VSOP, 2017).</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19</a:t>
            </a:fld>
            <a:endParaRPr lang="en-GB" sz="1200">
              <a:latin typeface="Times" charset="0"/>
            </a:endParaRPr>
          </a:p>
        </p:txBody>
      </p:sp>
    </p:spTree>
    <p:extLst>
      <p:ext uri="{BB962C8B-B14F-4D97-AF65-F5344CB8AC3E}">
        <p14:creationId xmlns:p14="http://schemas.microsoft.com/office/powerpoint/2010/main" val="3412244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veel genen in de drie eerder genoemde </a:t>
            </a:r>
            <a:r>
              <a:rPr lang="nl-NL" dirty="0" err="1"/>
              <a:t>categorieen</a:t>
            </a:r>
            <a:r>
              <a:rPr lang="nl-NL" dirty="0"/>
              <a:t>: fundamentele </a:t>
            </a:r>
            <a:r>
              <a:rPr lang="nl-NL" dirty="0" err="1"/>
              <a:t>celprocessen</a:t>
            </a:r>
            <a:r>
              <a:rPr lang="nl-NL" dirty="0"/>
              <a:t>, </a:t>
            </a:r>
            <a:r>
              <a:rPr lang="nl-NL" dirty="0" err="1"/>
              <a:t>paracriene</a:t>
            </a:r>
            <a:r>
              <a:rPr lang="nl-NL" dirty="0"/>
              <a:t> signalen en extracellulaire matrix defecten.  </a:t>
            </a:r>
          </a:p>
          <a:p>
            <a:r>
              <a:rPr lang="nl-NL" dirty="0"/>
              <a:t>Rood </a:t>
            </a:r>
            <a:r>
              <a:rPr lang="nl-NL" dirty="0" err="1"/>
              <a:t>omcirceld</a:t>
            </a:r>
            <a:r>
              <a:rPr lang="nl-NL" dirty="0"/>
              <a:t> zijn enkele genen aangegeven waarvan recent bekend is geworden dat ook heterozygote mutaties de lengtegroei verminderen.</a:t>
            </a:r>
          </a:p>
          <a:p>
            <a:endParaRPr lang="nl-NL" dirty="0"/>
          </a:p>
          <a:p>
            <a:r>
              <a:rPr lang="nl-NL" dirty="0"/>
              <a:t>RZ= Reserve zone</a:t>
            </a:r>
          </a:p>
          <a:p>
            <a:r>
              <a:rPr lang="nl-NL" dirty="0"/>
              <a:t>PZ= Proliferatieve zone</a:t>
            </a:r>
          </a:p>
          <a:p>
            <a:r>
              <a:rPr lang="nl-NL" dirty="0"/>
              <a:t>HZ= </a:t>
            </a:r>
            <a:r>
              <a:rPr lang="nl-NL" dirty="0" err="1"/>
              <a:t>Hypertrofe</a:t>
            </a:r>
            <a:r>
              <a:rPr lang="nl-NL" dirty="0"/>
              <a:t> zone</a:t>
            </a:r>
          </a:p>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20</a:t>
            </a:fld>
            <a:endParaRPr lang="en-GB" sz="1200">
              <a:latin typeface="Times" charset="0"/>
            </a:endParaRPr>
          </a:p>
        </p:txBody>
      </p:sp>
    </p:spTree>
    <p:extLst>
      <p:ext uri="{BB962C8B-B14F-4D97-AF65-F5344CB8AC3E}">
        <p14:creationId xmlns:p14="http://schemas.microsoft.com/office/powerpoint/2010/main" val="3739046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Meest bekende voorbeeld van een relatief frequente primaire groeistoornis: SHOX (</a:t>
            </a:r>
            <a:r>
              <a:rPr lang="nl-NL" dirty="0" err="1"/>
              <a:t>enhancer</a:t>
            </a:r>
            <a:r>
              <a:rPr lang="nl-NL" dirty="0"/>
              <a:t>) mutaties/deleties</a:t>
            </a:r>
          </a:p>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21</a:t>
            </a:fld>
            <a:endParaRPr lang="en-GB" sz="1200">
              <a:latin typeface="Times" charset="0"/>
            </a:endParaRPr>
          </a:p>
        </p:txBody>
      </p:sp>
    </p:spTree>
    <p:extLst>
      <p:ext uri="{BB962C8B-B14F-4D97-AF65-F5344CB8AC3E}">
        <p14:creationId xmlns:p14="http://schemas.microsoft.com/office/powerpoint/2010/main" val="3475858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SHOX-</a:t>
            </a:r>
            <a:r>
              <a:rPr lang="nl-NL" dirty="0" err="1"/>
              <a:t>haplo</a:t>
            </a:r>
            <a:r>
              <a:rPr lang="nl-NL" dirty="0"/>
              <a:t>-</a:t>
            </a:r>
            <a:r>
              <a:rPr lang="nl-NL" dirty="0" err="1"/>
              <a:t>insufficiëentie</a:t>
            </a:r>
            <a:r>
              <a:rPr lang="nl-NL" dirty="0"/>
              <a:t>. Het “klassieke beeld” van </a:t>
            </a:r>
            <a:r>
              <a:rPr lang="nl-NL" dirty="0" err="1"/>
              <a:t>Leri-Weill</a:t>
            </a:r>
            <a:r>
              <a:rPr lang="nl-NL" dirty="0"/>
              <a:t> syndroom, zoals we het al lang kenden</a:t>
            </a:r>
          </a:p>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22</a:t>
            </a:fld>
            <a:endParaRPr lang="en-GB" sz="1200">
              <a:latin typeface="Times" charset="0"/>
            </a:endParaRPr>
          </a:p>
        </p:txBody>
      </p:sp>
    </p:spTree>
    <p:extLst>
      <p:ext uri="{BB962C8B-B14F-4D97-AF65-F5344CB8AC3E}">
        <p14:creationId xmlns:p14="http://schemas.microsoft.com/office/powerpoint/2010/main" val="136336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altLang="en-US" dirty="0">
                <a:latin typeface="Arial" pitchFamily="34" charset="0"/>
              </a:rPr>
              <a:t>SHOX </a:t>
            </a:r>
            <a:r>
              <a:rPr lang="nl-NL" altLang="en-US" b="1" dirty="0" err="1">
                <a:latin typeface="Arial" pitchFamily="34" charset="0"/>
              </a:rPr>
              <a:t>enhancer</a:t>
            </a:r>
            <a:r>
              <a:rPr lang="nl-NL" altLang="en-US" dirty="0">
                <a:latin typeface="Arial" pitchFamily="34" charset="0"/>
              </a:rPr>
              <a:t>-deleties laten een minder afwijkende zithoogte/lengte ratio zien dan deleties of mutaties in het SHOX gen zelf. Ook zijn de lengte en zithoogte/lengte verhouding van de ouders gemiddeld minder aangedaan.</a:t>
            </a:r>
          </a:p>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23</a:t>
            </a:fld>
            <a:endParaRPr lang="en-GB" sz="1200">
              <a:latin typeface="Times" charset="0"/>
            </a:endParaRPr>
          </a:p>
        </p:txBody>
      </p:sp>
    </p:spTree>
    <p:extLst>
      <p:ext uri="{BB962C8B-B14F-4D97-AF65-F5344CB8AC3E}">
        <p14:creationId xmlns:p14="http://schemas.microsoft.com/office/powerpoint/2010/main" val="1595811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Varianten van het SHOX gen zijn geassocieerd met een glijdende schaal van extreem kleine lengte (Langer syndroom) door bi-</a:t>
            </a:r>
            <a:r>
              <a:rPr lang="nl-NL" dirty="0" err="1"/>
              <a:t>allelische</a:t>
            </a:r>
            <a:r>
              <a:rPr lang="nl-NL" dirty="0"/>
              <a:t> (homozygote of compound heterozygote) defecten, </a:t>
            </a:r>
            <a:r>
              <a:rPr lang="nl-NL" dirty="0" err="1"/>
              <a:t>Leri-Weill</a:t>
            </a:r>
            <a:r>
              <a:rPr lang="nl-NL" dirty="0"/>
              <a:t> syndroom of geïsoleerde (on)geproportioneerde kleine lengte door mono-</a:t>
            </a:r>
            <a:r>
              <a:rPr lang="nl-NL" dirty="0" err="1"/>
              <a:t>allelische</a:t>
            </a:r>
            <a:r>
              <a:rPr lang="nl-NL" dirty="0"/>
              <a:t> (heterozygote) defecten, een lengte in de laag-normale range door milde </a:t>
            </a:r>
            <a:r>
              <a:rPr lang="nl-NL" dirty="0" err="1"/>
              <a:t>polymorfismen</a:t>
            </a:r>
            <a:r>
              <a:rPr lang="nl-NL" dirty="0"/>
              <a:t> en grote lengte door SHOX </a:t>
            </a:r>
            <a:r>
              <a:rPr lang="nl-NL" dirty="0" err="1"/>
              <a:t>duplicaties</a:t>
            </a:r>
            <a:r>
              <a:rPr lang="nl-NL" dirty="0"/>
              <a:t>. Meisjes met </a:t>
            </a:r>
            <a:r>
              <a:rPr lang="nl-NL" i="1" dirty="0"/>
              <a:t>SHOX</a:t>
            </a:r>
            <a:r>
              <a:rPr lang="nl-NL" dirty="0"/>
              <a:t> </a:t>
            </a:r>
            <a:r>
              <a:rPr lang="nl-NL" dirty="0" err="1"/>
              <a:t>duplicaties</a:t>
            </a:r>
            <a:r>
              <a:rPr lang="nl-NL" dirty="0"/>
              <a:t> hebben lange benen. </a:t>
            </a:r>
          </a:p>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24</a:t>
            </a:fld>
            <a:endParaRPr lang="en-GB" sz="1200">
              <a:latin typeface="Times" charset="0"/>
            </a:endParaRPr>
          </a:p>
        </p:txBody>
      </p:sp>
    </p:spTree>
    <p:extLst>
      <p:ext uri="{BB962C8B-B14F-4D97-AF65-F5344CB8AC3E}">
        <p14:creationId xmlns:p14="http://schemas.microsoft.com/office/powerpoint/2010/main" val="2509221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Primaire groeistoornissen: NPR2 mutaties: een glijdende schaal van extreem kleine lengte, tot matig kleine lengte en grote lengte (homozygote mutaties/</a:t>
            </a:r>
            <a:r>
              <a:rPr lang="nl-NL" dirty="0" err="1"/>
              <a:t>haplo-insufficientie</a:t>
            </a:r>
            <a:r>
              <a:rPr lang="nl-NL" dirty="0"/>
              <a:t>/activerende mutaties).</a:t>
            </a:r>
          </a:p>
          <a:p>
            <a:r>
              <a:rPr lang="nl-NL" dirty="0"/>
              <a:t>NPR2 is de receptor voor CNP, betrokken bij </a:t>
            </a:r>
            <a:r>
              <a:rPr lang="nl-NL" dirty="0" err="1"/>
              <a:t>paracriene</a:t>
            </a:r>
            <a:r>
              <a:rPr lang="nl-NL" dirty="0"/>
              <a:t> regulatie in de groeischijf</a:t>
            </a:r>
          </a:p>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25</a:t>
            </a:fld>
            <a:endParaRPr lang="en-GB" sz="1200">
              <a:latin typeface="Times" charset="0"/>
            </a:endParaRPr>
          </a:p>
        </p:txBody>
      </p:sp>
    </p:spTree>
    <p:extLst>
      <p:ext uri="{BB962C8B-B14F-4D97-AF65-F5344CB8AC3E}">
        <p14:creationId xmlns:p14="http://schemas.microsoft.com/office/powerpoint/2010/main" val="2062528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altLang="en-US" sz="1400" b="0" i="1" u="none" strike="noStrike" kern="1200" cap="none" spc="0" normalizeH="0" baseline="0" noProof="0" dirty="0">
                <a:ln>
                  <a:noFill/>
                </a:ln>
                <a:solidFill>
                  <a:srgbClr val="000000"/>
                </a:solidFill>
                <a:effectLst/>
                <a:uLnTx/>
                <a:uFillTx/>
                <a:latin typeface="Arial" pitchFamily="34" charset="0"/>
                <a:ea typeface="ＭＳ Ｐゴシック" charset="0"/>
                <a:cs typeface="+mn-cs"/>
              </a:rPr>
              <a:t>NPR2</a:t>
            </a:r>
            <a:r>
              <a:rPr kumimoji="0" lang="nl-NL" altLang="en-US" sz="1400" b="0" i="0" u="none" strike="noStrike" kern="1200" cap="none" spc="0" normalizeH="0" baseline="0" noProof="0" dirty="0">
                <a:ln>
                  <a:noFill/>
                </a:ln>
                <a:solidFill>
                  <a:srgbClr val="000000"/>
                </a:solidFill>
                <a:effectLst/>
                <a:uLnTx/>
                <a:uFillTx/>
                <a:latin typeface="Arial" pitchFamily="34" charset="0"/>
                <a:ea typeface="ＭＳ Ｐゴシック" charset="0"/>
                <a:cs typeface="+mn-cs"/>
              </a:rPr>
              <a:t> codeert voor een eiwit dat betrokken is in de </a:t>
            </a:r>
            <a:r>
              <a:rPr kumimoji="0" lang="nl-NL" altLang="en-US" sz="1400" b="0" i="0" u="none" strike="noStrike" kern="1200" cap="none" spc="0" normalizeH="0" baseline="0" noProof="0" dirty="0" err="1">
                <a:ln>
                  <a:noFill/>
                </a:ln>
                <a:solidFill>
                  <a:srgbClr val="000000"/>
                </a:solidFill>
                <a:effectLst/>
                <a:uLnTx/>
                <a:uFillTx/>
                <a:latin typeface="Arial" pitchFamily="34" charset="0"/>
                <a:ea typeface="ＭＳ Ｐゴシック" charset="0"/>
                <a:cs typeface="+mn-cs"/>
              </a:rPr>
              <a:t>paracriene</a:t>
            </a:r>
            <a:r>
              <a:rPr kumimoji="0" lang="nl-NL" altLang="en-US" sz="1400" b="0" i="0" u="none" strike="noStrike" kern="1200" cap="none" spc="0" normalizeH="0" baseline="0" noProof="0" dirty="0">
                <a:ln>
                  <a:noFill/>
                </a:ln>
                <a:solidFill>
                  <a:srgbClr val="000000"/>
                </a:solidFill>
                <a:effectLst/>
                <a:uLnTx/>
                <a:uFillTx/>
                <a:latin typeface="Arial" pitchFamily="34" charset="0"/>
                <a:ea typeface="ＭＳ Ｐゴシック" charset="0"/>
                <a:cs typeface="+mn-cs"/>
              </a:rPr>
              <a:t> regulatie binnen de </a:t>
            </a:r>
            <a:r>
              <a:rPr kumimoji="0" lang="nl-NL" altLang="en-US" sz="1400" b="0" i="0" u="none" strike="noStrike" kern="1200" cap="none" spc="0" normalizeH="0" baseline="0" noProof="0" dirty="0" err="1">
                <a:ln>
                  <a:noFill/>
                </a:ln>
                <a:solidFill>
                  <a:srgbClr val="000000"/>
                </a:solidFill>
                <a:effectLst/>
                <a:uLnTx/>
                <a:uFillTx/>
                <a:latin typeface="Arial" pitchFamily="34" charset="0"/>
                <a:ea typeface="ＭＳ Ｐゴシック" charset="0"/>
                <a:cs typeface="+mn-cs"/>
              </a:rPr>
              <a:t>epifysairschijf</a:t>
            </a:r>
            <a:r>
              <a:rPr kumimoji="0" lang="nl-NL" altLang="en-US" sz="1400" b="0" i="0" u="none" strike="noStrike" kern="1200" cap="none" spc="0" normalizeH="0" baseline="0" noProof="0" dirty="0">
                <a:ln>
                  <a:noFill/>
                </a:ln>
                <a:solidFill>
                  <a:srgbClr val="000000"/>
                </a:solidFill>
                <a:effectLst/>
                <a:uLnTx/>
                <a:uFillTx/>
                <a:latin typeface="Arial" pitchFamily="34" charset="0"/>
                <a:ea typeface="ＭＳ Ｐゴシック" charset="0"/>
                <a:cs typeface="+mn-cs"/>
              </a:rPr>
              <a:t>. </a:t>
            </a:r>
            <a:r>
              <a:rPr kumimoji="0" lang="nl-NL" altLang="en-US" sz="1400" b="0" i="0" u="none" strike="noStrike" kern="1200" cap="none" spc="0" normalizeH="0" baseline="0" noProof="0" dirty="0" err="1">
                <a:ln>
                  <a:noFill/>
                </a:ln>
                <a:solidFill>
                  <a:srgbClr val="000000"/>
                </a:solidFill>
                <a:effectLst/>
                <a:uLnTx/>
                <a:uFillTx/>
                <a:latin typeface="Arial" pitchFamily="34" charset="0"/>
                <a:ea typeface="ＭＳ Ｐゴシック" charset="0"/>
                <a:cs typeface="+mn-cs"/>
              </a:rPr>
              <a:t>Over-all</a:t>
            </a:r>
            <a:r>
              <a:rPr kumimoji="0" lang="nl-NL" altLang="en-US" sz="1400" b="0" i="0" u="none" strike="noStrike" kern="1200" cap="none" spc="0" normalizeH="0" baseline="0" noProof="0" dirty="0">
                <a:ln>
                  <a:noFill/>
                </a:ln>
                <a:solidFill>
                  <a:srgbClr val="000000"/>
                </a:solidFill>
                <a:effectLst/>
                <a:uLnTx/>
                <a:uFillTx/>
                <a:latin typeface="Arial" pitchFamily="34" charset="0"/>
                <a:ea typeface="ＭＳ Ｐゴシック" charset="0"/>
                <a:cs typeface="+mn-cs"/>
              </a:rPr>
              <a:t> worden bij kinderen met aanvankelijk veronderstelde ISS 2% afwijkingen in het NPR2-gen gevonden.</a:t>
            </a:r>
          </a:p>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26</a:t>
            </a:fld>
            <a:endParaRPr lang="en-GB" sz="1200">
              <a:latin typeface="Times" charset="0"/>
            </a:endParaRPr>
          </a:p>
        </p:txBody>
      </p:sp>
    </p:spTree>
    <p:extLst>
      <p:ext uri="{BB962C8B-B14F-4D97-AF65-F5344CB8AC3E}">
        <p14:creationId xmlns:p14="http://schemas.microsoft.com/office/powerpoint/2010/main" val="269818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Afwijkingen die bij IHH mutaties kunnen worden gezien </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27</a:t>
            </a:fld>
            <a:endParaRPr lang="en-GB" sz="1200">
              <a:latin typeface="Times" charset="0"/>
            </a:endParaRPr>
          </a:p>
        </p:txBody>
      </p:sp>
    </p:spTree>
    <p:extLst>
      <p:ext uri="{BB962C8B-B14F-4D97-AF65-F5344CB8AC3E}">
        <p14:creationId xmlns:p14="http://schemas.microsoft.com/office/powerpoint/2010/main" val="269525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5</a:t>
            </a:fld>
            <a:endParaRPr lang="en-GB" sz="1200">
              <a:latin typeface="Times" charset="0"/>
            </a:endParaRPr>
          </a:p>
        </p:txBody>
      </p:sp>
    </p:spTree>
    <p:extLst>
      <p:ext uri="{BB962C8B-B14F-4D97-AF65-F5344CB8AC3E}">
        <p14:creationId xmlns:p14="http://schemas.microsoft.com/office/powerpoint/2010/main" val="1238925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altLang="en-US" sz="1400" b="0" i="1" u="none" strike="noStrike" kern="1200" cap="none" spc="0" normalizeH="0" baseline="0" noProof="0" dirty="0">
                <a:ln>
                  <a:noFill/>
                </a:ln>
                <a:solidFill>
                  <a:srgbClr val="000000"/>
                </a:solidFill>
                <a:effectLst/>
                <a:uLnTx/>
                <a:uFillTx/>
                <a:latin typeface="Arial" pitchFamily="34" charset="0"/>
                <a:ea typeface="ＭＳ Ｐゴシック" charset="0"/>
                <a:cs typeface="+mn-cs"/>
              </a:rPr>
              <a:t>IHH</a:t>
            </a:r>
            <a:r>
              <a:rPr kumimoji="0" lang="nl-NL" altLang="en-US" sz="1400" b="0" i="0" u="none" strike="noStrike" kern="1200" cap="none" spc="0" normalizeH="0" baseline="0" noProof="0" dirty="0">
                <a:ln>
                  <a:noFill/>
                </a:ln>
                <a:solidFill>
                  <a:srgbClr val="000000"/>
                </a:solidFill>
                <a:effectLst/>
                <a:uLnTx/>
                <a:uFillTx/>
                <a:latin typeface="Arial" pitchFamily="34" charset="0"/>
                <a:ea typeface="ＭＳ Ｐゴシック" charset="0"/>
                <a:cs typeface="+mn-cs"/>
              </a:rPr>
              <a:t> codeert voor een eiwit Indian </a:t>
            </a:r>
            <a:r>
              <a:rPr kumimoji="0" lang="nl-NL" altLang="en-US" sz="1400" b="0" i="0" u="none" strike="noStrike" kern="1200" cap="none" spc="0" normalizeH="0" baseline="0" noProof="0" dirty="0" err="1">
                <a:ln>
                  <a:noFill/>
                </a:ln>
                <a:solidFill>
                  <a:srgbClr val="000000"/>
                </a:solidFill>
                <a:effectLst/>
                <a:uLnTx/>
                <a:uFillTx/>
                <a:latin typeface="Arial" pitchFamily="34" charset="0"/>
                <a:ea typeface="ＭＳ Ｐゴシック" charset="0"/>
                <a:cs typeface="+mn-cs"/>
              </a:rPr>
              <a:t>Hedgehog</a:t>
            </a:r>
            <a:r>
              <a:rPr kumimoji="0" lang="nl-NL" altLang="en-US" sz="1400" b="0" i="0" u="none" strike="noStrike" kern="1200" cap="none" spc="0" normalizeH="0" baseline="0" noProof="0" dirty="0">
                <a:ln>
                  <a:noFill/>
                </a:ln>
                <a:solidFill>
                  <a:srgbClr val="000000"/>
                </a:solidFill>
                <a:effectLst/>
                <a:uLnTx/>
                <a:uFillTx/>
                <a:latin typeface="Arial" pitchFamily="34" charset="0"/>
                <a:ea typeface="ＭＳ Ｐゴシック" charset="0"/>
                <a:cs typeface="+mn-cs"/>
              </a:rPr>
              <a:t>, dat betrokken is in de </a:t>
            </a:r>
            <a:r>
              <a:rPr kumimoji="0" lang="nl-NL" altLang="en-US" sz="1400" b="0" i="0" u="none" strike="noStrike" kern="1200" cap="none" spc="0" normalizeH="0" baseline="0" noProof="0" dirty="0" err="1">
                <a:ln>
                  <a:noFill/>
                </a:ln>
                <a:solidFill>
                  <a:srgbClr val="000000"/>
                </a:solidFill>
                <a:effectLst/>
                <a:uLnTx/>
                <a:uFillTx/>
                <a:latin typeface="Arial" pitchFamily="34" charset="0"/>
                <a:ea typeface="ＭＳ Ｐゴシック" charset="0"/>
                <a:cs typeface="+mn-cs"/>
              </a:rPr>
              <a:t>paracriene</a:t>
            </a:r>
            <a:r>
              <a:rPr kumimoji="0" lang="nl-NL" altLang="en-US" sz="1400" b="0" i="0" u="none" strike="noStrike" kern="1200" cap="none" spc="0" normalizeH="0" baseline="0" noProof="0" dirty="0">
                <a:ln>
                  <a:noFill/>
                </a:ln>
                <a:solidFill>
                  <a:srgbClr val="000000"/>
                </a:solidFill>
                <a:effectLst/>
                <a:uLnTx/>
                <a:uFillTx/>
                <a:latin typeface="Arial" pitchFamily="34" charset="0"/>
                <a:ea typeface="ＭＳ Ｐゴシック" charset="0"/>
                <a:cs typeface="+mn-cs"/>
              </a:rPr>
              <a:t> regulatie binnen de </a:t>
            </a:r>
            <a:r>
              <a:rPr kumimoji="0" lang="nl-NL" altLang="en-US" sz="1400" b="0" i="0" u="none" strike="noStrike" kern="1200" cap="none" spc="0" normalizeH="0" baseline="0" noProof="0" dirty="0" err="1">
                <a:ln>
                  <a:noFill/>
                </a:ln>
                <a:solidFill>
                  <a:srgbClr val="000000"/>
                </a:solidFill>
                <a:effectLst/>
                <a:uLnTx/>
                <a:uFillTx/>
                <a:latin typeface="Arial" pitchFamily="34" charset="0"/>
                <a:ea typeface="ＭＳ Ｐゴシック" charset="0"/>
                <a:cs typeface="+mn-cs"/>
              </a:rPr>
              <a:t>epifysairschijf</a:t>
            </a:r>
            <a:r>
              <a:rPr kumimoji="0" lang="nl-NL" altLang="en-US" sz="1400" b="0" i="0" u="none" strike="noStrike" kern="1200" cap="none" spc="0" normalizeH="0" baseline="0" noProof="0" dirty="0">
                <a:ln>
                  <a:noFill/>
                </a:ln>
                <a:solidFill>
                  <a:srgbClr val="000000"/>
                </a:solidFill>
                <a:effectLst/>
                <a:uLnTx/>
                <a:uFillTx/>
                <a:latin typeface="Arial" pitchFamily="34" charset="0"/>
                <a:ea typeface="ＭＳ Ｐゴシック" charset="0"/>
                <a:cs typeface="+mn-cs"/>
              </a:rPr>
              <a:t>. De frequentie varieert van 0,5 tot 18%. </a:t>
            </a:r>
          </a:p>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28</a:t>
            </a:fld>
            <a:endParaRPr lang="en-GB" sz="1200">
              <a:latin typeface="Times" charset="0"/>
            </a:endParaRPr>
          </a:p>
        </p:txBody>
      </p:sp>
    </p:spTree>
    <p:extLst>
      <p:ext uri="{BB962C8B-B14F-4D97-AF65-F5344CB8AC3E}">
        <p14:creationId xmlns:p14="http://schemas.microsoft.com/office/powerpoint/2010/main" val="117233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Amerikaanse studie in 20 families met ACAN mutaties over het fenotype dat bij hen gezien werd.</a:t>
            </a:r>
          </a:p>
          <a:p>
            <a:r>
              <a:rPr lang="nl-NL" dirty="0"/>
              <a:t>ACAN gen codeert voor </a:t>
            </a:r>
            <a:r>
              <a:rPr lang="nl-NL" dirty="0" err="1"/>
              <a:t>aggrecan</a:t>
            </a:r>
            <a:r>
              <a:rPr lang="nl-NL" dirty="0"/>
              <a:t> dat is betrokken bij de vorming van extracellulaire matrix in de groeischijf</a:t>
            </a:r>
          </a:p>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29</a:t>
            </a:fld>
            <a:endParaRPr lang="en-GB" sz="1200">
              <a:latin typeface="Times" charset="0"/>
            </a:endParaRPr>
          </a:p>
        </p:txBody>
      </p:sp>
    </p:spTree>
    <p:extLst>
      <p:ext uri="{BB962C8B-B14F-4D97-AF65-F5344CB8AC3E}">
        <p14:creationId xmlns:p14="http://schemas.microsoft.com/office/powerpoint/2010/main" val="2156467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altLang="en-US" i="1" dirty="0">
                <a:latin typeface="Arial" pitchFamily="34" charset="0"/>
              </a:rPr>
              <a:t>ACAN</a:t>
            </a:r>
            <a:r>
              <a:rPr lang="nl-NL" altLang="en-US" dirty="0">
                <a:latin typeface="Arial" pitchFamily="34" charset="0"/>
              </a:rPr>
              <a:t> mutaties: </a:t>
            </a:r>
            <a:r>
              <a:rPr lang="nl-NL" altLang="en-US" b="1" dirty="0">
                <a:latin typeface="Arial" pitchFamily="34" charset="0"/>
              </a:rPr>
              <a:t>Linker panel: </a:t>
            </a:r>
            <a:r>
              <a:rPr lang="nl-NL" altLang="en-US" dirty="0" err="1">
                <a:latin typeface="Arial" pitchFamily="34" charset="0"/>
              </a:rPr>
              <a:t>Prepuberale</a:t>
            </a:r>
            <a:r>
              <a:rPr lang="nl-NL" altLang="en-US" dirty="0">
                <a:latin typeface="Arial" pitchFamily="34" charset="0"/>
              </a:rPr>
              <a:t> kinderen hebben een lengte SDS van circa -2SDS. Volwassenen gemiddeld – 3 SDS. Kinderen leveren met name lengte SDS in tijdens de puberteit.  </a:t>
            </a:r>
            <a:r>
              <a:rPr lang="nl-NL" altLang="en-US" b="1" dirty="0">
                <a:latin typeface="Arial" pitchFamily="34" charset="0"/>
              </a:rPr>
              <a:t>Middelste panel</a:t>
            </a:r>
            <a:r>
              <a:rPr lang="nl-NL" altLang="en-US" dirty="0">
                <a:latin typeface="Arial" pitchFamily="34" charset="0"/>
              </a:rPr>
              <a:t>: </a:t>
            </a:r>
            <a:r>
              <a:rPr lang="nl-NL" altLang="en-US" dirty="0" err="1">
                <a:latin typeface="Arial" pitchFamily="34" charset="0"/>
              </a:rPr>
              <a:t>Prepuberale</a:t>
            </a:r>
            <a:r>
              <a:rPr lang="nl-NL" altLang="en-US" dirty="0">
                <a:latin typeface="Arial" pitchFamily="34" charset="0"/>
              </a:rPr>
              <a:t> kinderen hebben gemiddeld een spanwijdte die overeenkomt met de lengte. Bij de volwassenen is de spanwijdte gemiddeld 5 cm langer dan de lengte. </a:t>
            </a:r>
            <a:r>
              <a:rPr lang="nl-NL" altLang="en-US" b="1" dirty="0">
                <a:latin typeface="Arial" pitchFamily="34" charset="0"/>
              </a:rPr>
              <a:t>Rechter panel: </a:t>
            </a:r>
            <a:r>
              <a:rPr lang="nl-NL" altLang="en-US" b="0" dirty="0">
                <a:latin typeface="Arial" pitchFamily="34" charset="0"/>
              </a:rPr>
              <a:t>De gemiddelde ZH/L ratio ligt bij zowel kinderen als volwassenen tussen de +1 en +2 SDS.</a:t>
            </a:r>
            <a:endParaRPr lang="nl-NL" altLang="en-US" dirty="0">
              <a:latin typeface="Arial" pitchFamily="34" charset="0"/>
            </a:endParaRPr>
          </a:p>
          <a:p>
            <a:pPr eaLnBrk="1" hangingPunct="1"/>
            <a:r>
              <a:rPr lang="nl-NL" altLang="en-US" dirty="0">
                <a:latin typeface="Arial" pitchFamily="34" charset="0"/>
              </a:rPr>
              <a:t>ACAN gen codeert voor </a:t>
            </a:r>
            <a:r>
              <a:rPr lang="nl-NL" altLang="en-US" dirty="0" err="1">
                <a:latin typeface="Arial" pitchFamily="34" charset="0"/>
              </a:rPr>
              <a:t>aggrecan</a:t>
            </a:r>
            <a:r>
              <a:rPr lang="nl-NL" altLang="en-US" dirty="0">
                <a:latin typeface="Arial" pitchFamily="34" charset="0"/>
              </a:rPr>
              <a:t>, een eiwit dat deel uitmaakt van de extracellulaire matrix van de groeischijf</a:t>
            </a:r>
          </a:p>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30</a:t>
            </a:fld>
            <a:endParaRPr lang="en-GB" sz="1200">
              <a:latin typeface="Times" charset="0"/>
            </a:endParaRPr>
          </a:p>
        </p:txBody>
      </p:sp>
    </p:spTree>
    <p:extLst>
      <p:ext uri="{BB962C8B-B14F-4D97-AF65-F5344CB8AC3E}">
        <p14:creationId xmlns:p14="http://schemas.microsoft.com/office/powerpoint/2010/main" val="2503642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altLang="en-US" sz="1400" b="0" i="0" u="none" strike="noStrike" kern="1200" cap="none" spc="0" normalizeH="0" baseline="0" noProof="0" dirty="0">
                <a:ln>
                  <a:noFill/>
                </a:ln>
                <a:solidFill>
                  <a:srgbClr val="000000"/>
                </a:solidFill>
                <a:effectLst/>
                <a:uLnTx/>
                <a:uFillTx/>
                <a:latin typeface="Arial" pitchFamily="34" charset="0"/>
                <a:ea typeface="ＭＳ Ｐゴシック" charset="0"/>
                <a:cs typeface="+mn-cs"/>
              </a:rPr>
              <a:t>ACAN: </a:t>
            </a:r>
            <a:r>
              <a:rPr kumimoji="0" lang="nl-NL" altLang="en-US" sz="1400" b="0" i="0" u="none" strike="noStrike" kern="1200" cap="none" spc="0" normalizeH="0" baseline="0" noProof="0" dirty="0" err="1">
                <a:ln>
                  <a:noFill/>
                </a:ln>
                <a:solidFill>
                  <a:srgbClr val="000000"/>
                </a:solidFill>
                <a:effectLst/>
                <a:uLnTx/>
                <a:uFillTx/>
                <a:latin typeface="Arial" pitchFamily="34" charset="0"/>
                <a:ea typeface="ＭＳ Ｐゴシック" charset="0"/>
                <a:cs typeface="+mn-cs"/>
              </a:rPr>
              <a:t>Over-all</a:t>
            </a:r>
            <a:r>
              <a:rPr kumimoji="0" lang="nl-NL" altLang="en-US" sz="1400" b="0" i="0" u="none" strike="noStrike" kern="1200" cap="none" spc="0" normalizeH="0" baseline="0" noProof="0" dirty="0">
                <a:ln>
                  <a:noFill/>
                </a:ln>
                <a:solidFill>
                  <a:srgbClr val="000000"/>
                </a:solidFill>
                <a:effectLst/>
                <a:uLnTx/>
                <a:uFillTx/>
                <a:latin typeface="Arial" pitchFamily="34" charset="0"/>
                <a:ea typeface="ＭＳ Ｐゴシック" charset="0"/>
                <a:cs typeface="+mn-cs"/>
              </a:rPr>
              <a:t> worden bij kinderen die tevoren waren beschouwd als ISS, 1,5% afwijkingen in het ACAN-gen gevonden.</a:t>
            </a:r>
          </a:p>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31</a:t>
            </a:fld>
            <a:endParaRPr lang="en-GB" sz="1200">
              <a:latin typeface="Times" charset="0"/>
            </a:endParaRPr>
          </a:p>
        </p:txBody>
      </p:sp>
    </p:spTree>
    <p:extLst>
      <p:ext uri="{BB962C8B-B14F-4D97-AF65-F5344CB8AC3E}">
        <p14:creationId xmlns:p14="http://schemas.microsoft.com/office/powerpoint/2010/main" val="1604307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altLang="en-US" dirty="0">
                <a:latin typeface="Arial" pitchFamily="34" charset="0"/>
              </a:rPr>
              <a:t>Opbrengst van SNP afwijkingen bij studies in kinderen met ISS en SGA: gemiddeld 13 %</a:t>
            </a:r>
          </a:p>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32</a:t>
            </a:fld>
            <a:endParaRPr lang="en-GB" sz="1200">
              <a:latin typeface="Times" charset="0"/>
            </a:endParaRPr>
          </a:p>
        </p:txBody>
      </p:sp>
    </p:spTree>
    <p:extLst>
      <p:ext uri="{BB962C8B-B14F-4D97-AF65-F5344CB8AC3E}">
        <p14:creationId xmlns:p14="http://schemas.microsoft.com/office/powerpoint/2010/main" val="3183291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Tot nu toe was het gebruikelijk om de diagnostiek vooral te richten op secundaire groeistoornissen. De recente bevindingen laten zien dat het testen op primaire groeistoornissen net zo belangrijk is als het testen op secundaire groeistoornissen.</a:t>
            </a:r>
          </a:p>
          <a:p>
            <a:endParaRPr lang="en-US" dirty="0"/>
          </a:p>
          <a:p>
            <a:r>
              <a:rPr lang="en-US" dirty="0"/>
              <a:t>S</a:t>
            </a:r>
            <a:r>
              <a:rPr lang="nl-NL" dirty="0" err="1"/>
              <a:t>ecundaire</a:t>
            </a:r>
            <a:r>
              <a:rPr lang="nl-NL" dirty="0"/>
              <a:t> groeistoornissen kunnen opgespoord door een goede anamnese, zorgvuldig lichamelijk onderzoek, analyse van het groeipatroon, screenend </a:t>
            </a:r>
            <a:r>
              <a:rPr lang="nl-NL" dirty="0" err="1"/>
              <a:t>laboratorium-onderzoek</a:t>
            </a:r>
            <a:r>
              <a:rPr lang="nl-NL" dirty="0"/>
              <a:t>, en op indicatie aanvullend </a:t>
            </a:r>
            <a:r>
              <a:rPr lang="nl-NL" dirty="0" err="1"/>
              <a:t>laboratorium-onderzoek</a:t>
            </a:r>
            <a:r>
              <a:rPr lang="nl-NL" dirty="0"/>
              <a:t>. </a:t>
            </a:r>
          </a:p>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33</a:t>
            </a:fld>
            <a:endParaRPr lang="en-GB" sz="1200">
              <a:latin typeface="Times" charset="0"/>
            </a:endParaRPr>
          </a:p>
        </p:txBody>
      </p:sp>
    </p:spTree>
    <p:extLst>
      <p:ext uri="{BB962C8B-B14F-4D97-AF65-F5344CB8AC3E}">
        <p14:creationId xmlns:p14="http://schemas.microsoft.com/office/powerpoint/2010/main" val="2896309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sz="1400" dirty="0">
                <a:effectLst/>
                <a:latin typeface="Calibri" panose="020F0502020204030204" pitchFamily="34" charset="0"/>
                <a:ea typeface="Calibri" panose="020F0502020204030204" pitchFamily="34" charset="0"/>
                <a:cs typeface="Times New Roman" panose="02020603050405020304" pitchFamily="18" charset="0"/>
              </a:rPr>
              <a:t>De GH-IGF1 as speelt een sleutelrol in de regulatie van somatische groei. Genetische defecten in een van de componenten resulteert in geproportioneerde groeiretardatie. Er zijn drie groepen: </a:t>
            </a:r>
          </a:p>
          <a:p>
            <a:pPr marL="342900" indent="-342900" eaLnBrk="1" hangingPunct="1">
              <a:buAutoNum type="arabicParenR"/>
            </a:pPr>
            <a:r>
              <a:rPr lang="nl-NL" sz="1400" dirty="0">
                <a:effectLst/>
                <a:latin typeface="Calibri" panose="020F0502020204030204" pitchFamily="34" charset="0"/>
                <a:ea typeface="Calibri" panose="020F0502020204030204" pitchFamily="34" charset="0"/>
                <a:cs typeface="Times New Roman" panose="02020603050405020304" pitchFamily="18" charset="0"/>
              </a:rPr>
              <a:t>GH </a:t>
            </a:r>
            <a:r>
              <a:rPr lang="nl-NL" sz="1400" dirty="0" err="1">
                <a:effectLst/>
                <a:latin typeface="Calibri" panose="020F0502020204030204" pitchFamily="34" charset="0"/>
                <a:ea typeface="Calibri" panose="020F0502020204030204" pitchFamily="34" charset="0"/>
                <a:cs typeface="Times New Roman" panose="02020603050405020304" pitchFamily="18" charset="0"/>
              </a:rPr>
              <a:t>deficientie</a:t>
            </a:r>
            <a:r>
              <a:rPr lang="nl-NL" sz="1400" dirty="0">
                <a:effectLst/>
                <a:latin typeface="Calibri" panose="020F0502020204030204" pitchFamily="34" charset="0"/>
                <a:ea typeface="Calibri" panose="020F0502020204030204" pitchFamily="34" charset="0"/>
                <a:cs typeface="Times New Roman" panose="02020603050405020304" pitchFamily="18" charset="0"/>
              </a:rPr>
              <a:t> of bio-inactief GH (secundaire IGF-I </a:t>
            </a:r>
            <a:r>
              <a:rPr lang="nl-NL" sz="1400" dirty="0" err="1">
                <a:effectLst/>
                <a:latin typeface="Calibri" panose="020F0502020204030204" pitchFamily="34" charset="0"/>
                <a:ea typeface="Calibri" panose="020F0502020204030204" pitchFamily="34" charset="0"/>
                <a:cs typeface="Times New Roman" panose="02020603050405020304" pitchFamily="18" charset="0"/>
              </a:rPr>
              <a:t>deficientie</a:t>
            </a:r>
            <a:r>
              <a:rPr lang="nl-NL" sz="14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eaLnBrk="1" hangingPunct="1">
              <a:buAutoNum type="arabicParenR"/>
            </a:pPr>
            <a:r>
              <a:rPr lang="nl-NL" sz="1400" dirty="0">
                <a:effectLst/>
                <a:latin typeface="Calibri" panose="020F0502020204030204" pitchFamily="34" charset="0"/>
                <a:ea typeface="Calibri" panose="020F0502020204030204" pitchFamily="34" charset="0"/>
                <a:cs typeface="Times New Roman" panose="02020603050405020304" pitchFamily="18" charset="0"/>
              </a:rPr>
              <a:t>GH-ongevoeligheid (primaire IGF-1 </a:t>
            </a:r>
            <a:r>
              <a:rPr lang="nl-NL" sz="1400" dirty="0" err="1">
                <a:effectLst/>
                <a:latin typeface="Calibri" panose="020F0502020204030204" pitchFamily="34" charset="0"/>
                <a:ea typeface="Calibri" panose="020F0502020204030204" pitchFamily="34" charset="0"/>
                <a:cs typeface="Times New Roman" panose="02020603050405020304" pitchFamily="18" charset="0"/>
              </a:rPr>
              <a:t>deficientie</a:t>
            </a:r>
            <a:r>
              <a:rPr lang="nl-NL" sz="1400" dirty="0">
                <a:effectLst/>
                <a:latin typeface="Calibri" panose="020F0502020204030204" pitchFamily="34" charset="0"/>
                <a:ea typeface="Calibri" panose="020F0502020204030204" pitchFamily="34" charset="0"/>
                <a:cs typeface="Times New Roman" panose="02020603050405020304" pitchFamily="18" charset="0"/>
              </a:rPr>
              <a:t>), waarbij serum IGF-I laag is in contrast met een normale of zelfs hoge GH-secretie. Oorzaken: genetische afwijkingen van de GH receptor (</a:t>
            </a:r>
            <a:r>
              <a:rPr lang="nl-NL" sz="1400" dirty="0" err="1">
                <a:effectLst/>
                <a:latin typeface="Calibri" panose="020F0502020204030204" pitchFamily="34" charset="0"/>
                <a:ea typeface="Calibri" panose="020F0502020204030204" pitchFamily="34" charset="0"/>
                <a:cs typeface="Times New Roman" panose="02020603050405020304" pitchFamily="18" charset="0"/>
              </a:rPr>
              <a:t>Laron</a:t>
            </a:r>
            <a:r>
              <a:rPr lang="nl-NL" sz="1400" dirty="0">
                <a:effectLst/>
                <a:latin typeface="Calibri" panose="020F0502020204030204" pitchFamily="34" charset="0"/>
                <a:ea typeface="Calibri" panose="020F0502020204030204" pitchFamily="34" charset="0"/>
                <a:cs typeface="Times New Roman" panose="02020603050405020304" pitchFamily="18" charset="0"/>
              </a:rPr>
              <a:t> syndroom), een stoornis in de post-receptor signaaltransductie (bv </a:t>
            </a:r>
            <a:r>
              <a:rPr lang="nl-NL" sz="1400" i="1" dirty="0">
                <a:effectLst/>
                <a:latin typeface="Calibri" panose="020F0502020204030204" pitchFamily="34" charset="0"/>
                <a:ea typeface="Calibri" panose="020F0502020204030204" pitchFamily="34" charset="0"/>
                <a:cs typeface="Times New Roman" panose="02020603050405020304" pitchFamily="18" charset="0"/>
              </a:rPr>
              <a:t>STAT5B</a:t>
            </a:r>
            <a:r>
              <a:rPr lang="nl-NL" sz="1400" dirty="0">
                <a:effectLst/>
                <a:latin typeface="Calibri" panose="020F0502020204030204" pitchFamily="34" charset="0"/>
                <a:ea typeface="Calibri" panose="020F0502020204030204" pitchFamily="34" charset="0"/>
                <a:cs typeface="Times New Roman" panose="02020603050405020304" pitchFamily="18" charset="0"/>
              </a:rPr>
              <a:t> mutatie), een mutatie of deletie van het IGF1 gen of een mutatie van het IGFALS gen. Bij een homozygote </a:t>
            </a:r>
            <a:r>
              <a:rPr lang="nl-NL" sz="1400" i="1" dirty="0">
                <a:effectLst/>
                <a:latin typeface="Calibri" panose="020F0502020204030204" pitchFamily="34" charset="0"/>
                <a:ea typeface="Calibri" panose="020F0502020204030204" pitchFamily="34" charset="0"/>
                <a:cs typeface="Times New Roman" panose="02020603050405020304" pitchFamily="18" charset="0"/>
              </a:rPr>
              <a:t>IGFALS</a:t>
            </a:r>
            <a:r>
              <a:rPr lang="nl-NL" sz="1400" dirty="0">
                <a:effectLst/>
                <a:latin typeface="Calibri" panose="020F0502020204030204" pitchFamily="34" charset="0"/>
                <a:ea typeface="Calibri" panose="020F0502020204030204" pitchFamily="34" charset="0"/>
                <a:cs typeface="Times New Roman" panose="02020603050405020304" pitchFamily="18" charset="0"/>
              </a:rPr>
              <a:t> mutatie is IGF-I SDS laag, maar IGFBP-3 SDS nog lager.  </a:t>
            </a:r>
          </a:p>
          <a:p>
            <a:pPr marL="342900" indent="-342900" eaLnBrk="1" hangingPunct="1">
              <a:buAutoNum type="arabicParenR"/>
            </a:pPr>
            <a:r>
              <a:rPr lang="nl-NL" sz="1400" dirty="0">
                <a:effectLst/>
                <a:latin typeface="Calibri" panose="020F0502020204030204" pitchFamily="34" charset="0"/>
                <a:ea typeface="Calibri" panose="020F0502020204030204" pitchFamily="34" charset="0"/>
                <a:cs typeface="Times New Roman" panose="02020603050405020304" pitchFamily="18" charset="0"/>
              </a:rPr>
              <a:t>IGF-1 resistentie door een mutatie of deletie van het gen dat codeert voor de IGF-1 receptor (IGF1R) of van een gen dat codeert voor een eiwit in de post-receptor signaaltransductie. Hierbij is het gemiddelde serum IGF-I &gt; 0 SDS. Een hoog-normaal IGF-I wordt ook gevonden bij kinderen met Silver-Russell syndroom. Bij een PAPP-A2 defect, een protease dat IGF-I vrij maakt van IGFBP-3, is serum totaal IGF-I sterk verhoogd (maar vrij IGF-I laag). </a:t>
            </a:r>
            <a:endParaRPr lang="nl-NL" altLang="en-US" dirty="0">
              <a:latin typeface="Arial" pitchFamily="34" charset="0"/>
            </a:endParaRPr>
          </a:p>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34</a:t>
            </a:fld>
            <a:endParaRPr lang="en-GB" sz="1200">
              <a:latin typeface="Times" charset="0"/>
            </a:endParaRPr>
          </a:p>
        </p:txBody>
      </p:sp>
    </p:spTree>
    <p:extLst>
      <p:ext uri="{BB962C8B-B14F-4D97-AF65-F5344CB8AC3E}">
        <p14:creationId xmlns:p14="http://schemas.microsoft.com/office/powerpoint/2010/main" val="2850912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Heterozygote IGF1R mutaties: Uit een recente studie van Walenkamp et al (</a:t>
            </a:r>
            <a:r>
              <a:rPr lang="nl-NL" dirty="0" err="1"/>
              <a:t>submitted</a:t>
            </a:r>
            <a:r>
              <a:rPr lang="nl-NL" dirty="0"/>
              <a:t>) blijkt dat er veel meer variatie in geboortegewicht, -lengte, hoofdomtrek, lengte en ontwikkeling is dan aanvankelijk leek (extreme gevallen worden vaak het eerst opgespoord).</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35</a:t>
            </a:fld>
            <a:endParaRPr lang="en-GB" sz="1200">
              <a:latin typeface="Times" charset="0"/>
            </a:endParaRPr>
          </a:p>
        </p:txBody>
      </p:sp>
    </p:spTree>
    <p:extLst>
      <p:ext uri="{BB962C8B-B14F-4D97-AF65-F5344CB8AC3E}">
        <p14:creationId xmlns:p14="http://schemas.microsoft.com/office/powerpoint/2010/main" val="2900806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36</a:t>
            </a:fld>
            <a:endParaRPr lang="en-GB" sz="1200">
              <a:latin typeface="Times" charset="0"/>
            </a:endParaRPr>
          </a:p>
        </p:txBody>
      </p:sp>
    </p:spTree>
    <p:extLst>
      <p:ext uri="{BB962C8B-B14F-4D97-AF65-F5344CB8AC3E}">
        <p14:creationId xmlns:p14="http://schemas.microsoft.com/office/powerpoint/2010/main" val="4233255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grond van bovenstaande informatie is dit beslis-schema tot stand gekomen. </a:t>
            </a:r>
          </a:p>
          <a:p>
            <a:r>
              <a:rPr lang="nl-NL" dirty="0"/>
              <a:t>Deze slide is erg vol, en kan o.i. beter worden vervangen (in dit stadium van de presentatie) door een vereenvoudigde versie. Daarom is deze slide op Verbergen gezet. In onderstaande dia’s zal stapsgewijs door dit schema worden heen gegaan. </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37</a:t>
            </a:fld>
            <a:endParaRPr lang="en-GB" sz="1200">
              <a:latin typeface="Times" charset="0"/>
            </a:endParaRPr>
          </a:p>
        </p:txBody>
      </p:sp>
    </p:spTree>
    <p:extLst>
      <p:ext uri="{BB962C8B-B14F-4D97-AF65-F5344CB8AC3E}">
        <p14:creationId xmlns:p14="http://schemas.microsoft.com/office/powerpoint/2010/main" val="454661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7</a:t>
            </a:fld>
            <a:endParaRPr lang="en-GB" sz="1200">
              <a:latin typeface="Times" charset="0"/>
            </a:endParaRPr>
          </a:p>
        </p:txBody>
      </p:sp>
    </p:spTree>
    <p:extLst>
      <p:ext uri="{BB962C8B-B14F-4D97-AF65-F5344CB8AC3E}">
        <p14:creationId xmlns:p14="http://schemas.microsoft.com/office/powerpoint/2010/main" val="499629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grond van bovenstaande informatie is dit beslis-schema tot stand gekomen. In onderstaande dia’s zal stapsgewijs door dit schema worden heen gegaan. </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38</a:t>
            </a:fld>
            <a:endParaRPr lang="en-GB" sz="1200">
              <a:latin typeface="Times" charset="0"/>
            </a:endParaRPr>
          </a:p>
        </p:txBody>
      </p:sp>
    </p:spTree>
    <p:extLst>
      <p:ext uri="{BB962C8B-B14F-4D97-AF65-F5344CB8AC3E}">
        <p14:creationId xmlns:p14="http://schemas.microsoft.com/office/powerpoint/2010/main" val="989615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a:t>
            </a:r>
            <a:r>
              <a:rPr lang="nl-NL" u="sng" dirty="0"/>
              <a:t>alle verwezen </a:t>
            </a:r>
            <a:r>
              <a:rPr lang="nl-NL" dirty="0"/>
              <a:t>kinderen dienen signalen voor primaire en secundaire groeistoornissen te worden verzameld  d.m.v. anamnese, lichamelijk onderzoek en groeicurve</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39</a:t>
            </a:fld>
            <a:endParaRPr lang="en-GB" sz="1200">
              <a:latin typeface="Times" charset="0"/>
            </a:endParaRPr>
          </a:p>
        </p:txBody>
      </p:sp>
    </p:spTree>
    <p:extLst>
      <p:ext uri="{BB962C8B-B14F-4D97-AF65-F5344CB8AC3E}">
        <p14:creationId xmlns:p14="http://schemas.microsoft.com/office/powerpoint/2010/main" val="8097776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40</a:t>
            </a:fld>
            <a:endParaRPr lang="en-GB" sz="1200">
              <a:latin typeface="Times" charset="0"/>
            </a:endParaRPr>
          </a:p>
        </p:txBody>
      </p:sp>
    </p:spTree>
    <p:extLst>
      <p:ext uri="{BB962C8B-B14F-4D97-AF65-F5344CB8AC3E}">
        <p14:creationId xmlns:p14="http://schemas.microsoft.com/office/powerpoint/2010/main" val="4082549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41</a:t>
            </a:fld>
            <a:endParaRPr lang="en-GB" sz="1200">
              <a:latin typeface="Times" charset="0"/>
            </a:endParaRPr>
          </a:p>
        </p:txBody>
      </p:sp>
    </p:spTree>
    <p:extLst>
      <p:ext uri="{BB962C8B-B14F-4D97-AF65-F5344CB8AC3E}">
        <p14:creationId xmlns:p14="http://schemas.microsoft.com/office/powerpoint/2010/main" val="3287407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richtlijn is een tabel opgenomen (tabel 1F) waarin uitgebreid wordt beschreven welke vragen gesteld kunnen worden welke zouden kunnen wijzen in de richting van een bepaalde diagnose. </a:t>
            </a:r>
          </a:p>
          <a:p>
            <a:r>
              <a:rPr lang="nl-NL" dirty="0"/>
              <a:t>Ook voor het lichamelijk onderzoek is een speciale tabel gemaakt: Bijlage 1G, met signalen waarop gelet moet worden in het kader van welke afwijking. In Bijlage 1H staat vermeld bij welke signalen/</a:t>
            </a:r>
            <a:r>
              <a:rPr lang="nl-NL" dirty="0" err="1"/>
              <a:t>dysmorfe</a:t>
            </a:r>
            <a:r>
              <a:rPr lang="nl-NL" dirty="0"/>
              <a:t> kenmerken gedacht moet worden aan welk syndroom. </a:t>
            </a:r>
          </a:p>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42</a:t>
            </a:fld>
            <a:endParaRPr lang="en-GB" sz="1200">
              <a:latin typeface="Times" charset="0"/>
            </a:endParaRPr>
          </a:p>
        </p:txBody>
      </p:sp>
    </p:spTree>
    <p:extLst>
      <p:ext uri="{BB962C8B-B14F-4D97-AF65-F5344CB8AC3E}">
        <p14:creationId xmlns:p14="http://schemas.microsoft.com/office/powerpoint/2010/main" val="1240525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het lichamelijk onderzoek moeten de lichaamsproporties gemeten worden.</a:t>
            </a:r>
          </a:p>
          <a:p>
            <a:r>
              <a:rPr lang="nl-NL" dirty="0"/>
              <a:t>Op basis van de zithoogte (ZH) en lengte (L) wordt de ZH/L ratio berekend uitgedrukt als SDS.</a:t>
            </a:r>
          </a:p>
          <a:p>
            <a:r>
              <a:rPr lang="nl-NL" dirty="0"/>
              <a:t>De spanwijdte wordt ook gemeten, en het verschil tussen spanwijdte en lengte is een indicator voor eventuele verkorting van de armlengte. In de richtlijn zijn behalve gepubliceerde gegevens van een Turkse studie ook gegevens van de Oosterwolde studie weergegeven (</a:t>
            </a:r>
            <a:r>
              <a:rPr lang="nl-NL" dirty="0" err="1"/>
              <a:t>Gerver</a:t>
            </a:r>
            <a:r>
              <a:rPr lang="nl-NL" dirty="0"/>
              <a:t>; manuscript in bewerking).  </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43</a:t>
            </a:fld>
            <a:endParaRPr lang="en-GB" sz="1200">
              <a:latin typeface="Times" charset="0"/>
            </a:endParaRPr>
          </a:p>
        </p:txBody>
      </p:sp>
    </p:spTree>
    <p:extLst>
      <p:ext uri="{BB962C8B-B14F-4D97-AF65-F5344CB8AC3E}">
        <p14:creationId xmlns:p14="http://schemas.microsoft.com/office/powerpoint/2010/main" val="192167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De </a:t>
            </a:r>
            <a:r>
              <a:rPr lang="en-US" dirty="0" err="1"/>
              <a:t>gemiddelde</a:t>
            </a:r>
            <a:r>
              <a:rPr lang="en-US" dirty="0"/>
              <a:t> </a:t>
            </a:r>
            <a:r>
              <a:rPr lang="en-US" dirty="0" err="1"/>
              <a:t>zithoogte</a:t>
            </a:r>
            <a:r>
              <a:rPr lang="en-US" dirty="0"/>
              <a:t>/</a:t>
            </a:r>
            <a:r>
              <a:rPr lang="en-US" dirty="0" err="1"/>
              <a:t>lengte</a:t>
            </a:r>
            <a:r>
              <a:rPr lang="en-US" dirty="0"/>
              <a:t> (ZH/L) ratio </a:t>
            </a:r>
            <a:r>
              <a:rPr lang="en-US" dirty="0" err="1"/>
              <a:t>daalt</a:t>
            </a:r>
            <a:r>
              <a:rPr lang="en-US" dirty="0"/>
              <a:t> </a:t>
            </a:r>
            <a:r>
              <a:rPr lang="en-US" dirty="0" err="1"/>
              <a:t>sterk</a:t>
            </a:r>
            <a:r>
              <a:rPr lang="en-US" dirty="0"/>
              <a:t> in de </a:t>
            </a:r>
            <a:r>
              <a:rPr lang="en-US" dirty="0" err="1"/>
              <a:t>eerste</a:t>
            </a:r>
            <a:r>
              <a:rPr lang="en-US" dirty="0"/>
              <a:t> </a:t>
            </a:r>
            <a:r>
              <a:rPr lang="en-US" dirty="0" err="1"/>
              <a:t>vier</a:t>
            </a:r>
            <a:r>
              <a:rPr lang="en-US" dirty="0"/>
              <a:t> </a:t>
            </a:r>
            <a:r>
              <a:rPr lang="en-US" dirty="0" err="1"/>
              <a:t>levensjaren</a:t>
            </a:r>
            <a:r>
              <a:rPr lang="en-US" dirty="0"/>
              <a:t>, </a:t>
            </a:r>
            <a:r>
              <a:rPr lang="en-US" dirty="0" err="1"/>
              <a:t>daarna</a:t>
            </a:r>
            <a:r>
              <a:rPr lang="en-US" dirty="0"/>
              <a:t> </a:t>
            </a:r>
            <a:r>
              <a:rPr lang="en-US" dirty="0" err="1"/>
              <a:t>meer</a:t>
            </a:r>
            <a:r>
              <a:rPr lang="en-US" dirty="0"/>
              <a:t> </a:t>
            </a:r>
            <a:r>
              <a:rPr lang="en-US" dirty="0" err="1"/>
              <a:t>geleidelijk</a:t>
            </a:r>
            <a:r>
              <a:rPr lang="en-US" dirty="0"/>
              <a:t>, </a:t>
            </a:r>
            <a:r>
              <a:rPr lang="en-US" dirty="0" err="1"/>
              <a:t>gevolgd</a:t>
            </a:r>
            <a:r>
              <a:rPr lang="en-US" dirty="0"/>
              <a:t> door </a:t>
            </a:r>
            <a:r>
              <a:rPr lang="en-US" dirty="0" err="1"/>
              <a:t>een</a:t>
            </a:r>
            <a:r>
              <a:rPr lang="en-US" dirty="0"/>
              <a:t> </a:t>
            </a:r>
            <a:r>
              <a:rPr lang="en-US" dirty="0" err="1"/>
              <a:t>kleine</a:t>
            </a:r>
            <a:r>
              <a:rPr lang="en-US" dirty="0"/>
              <a:t> </a:t>
            </a:r>
            <a:r>
              <a:rPr lang="en-US" dirty="0" err="1"/>
              <a:t>stijging</a:t>
            </a:r>
            <a:r>
              <a:rPr lang="en-US" dirty="0"/>
              <a:t> in de late </a:t>
            </a:r>
            <a:r>
              <a:rPr lang="en-US" dirty="0" err="1"/>
              <a:t>adolescentie</a:t>
            </a:r>
            <a:r>
              <a:rPr lang="en-US" dirty="0"/>
              <a:t>. Het is </a:t>
            </a:r>
            <a:r>
              <a:rPr lang="en-US" dirty="0" err="1"/>
              <a:t>plausibel</a:t>
            </a:r>
            <a:r>
              <a:rPr lang="en-US" dirty="0"/>
              <a:t> om </a:t>
            </a:r>
            <a:r>
              <a:rPr lang="en-US" dirty="0" err="1"/>
              <a:t>aan</a:t>
            </a:r>
            <a:r>
              <a:rPr lang="en-US" dirty="0"/>
              <a:t> te </a:t>
            </a:r>
            <a:r>
              <a:rPr lang="en-US" dirty="0" err="1"/>
              <a:t>nemen</a:t>
            </a:r>
            <a:r>
              <a:rPr lang="en-US" dirty="0"/>
              <a:t> </a:t>
            </a:r>
            <a:r>
              <a:rPr lang="en-US" dirty="0" err="1"/>
              <a:t>dat</a:t>
            </a:r>
            <a:r>
              <a:rPr lang="en-US" dirty="0"/>
              <a:t> </a:t>
            </a:r>
            <a:r>
              <a:rPr lang="en-US" dirty="0" err="1"/>
              <a:t>bij</a:t>
            </a:r>
            <a:r>
              <a:rPr lang="en-US" dirty="0"/>
              <a:t> </a:t>
            </a:r>
            <a:r>
              <a:rPr lang="en-US" dirty="0" err="1"/>
              <a:t>een</a:t>
            </a:r>
            <a:r>
              <a:rPr lang="en-US" dirty="0"/>
              <a:t> </a:t>
            </a:r>
            <a:r>
              <a:rPr lang="en-US" dirty="0" err="1"/>
              <a:t>vetraagde</a:t>
            </a:r>
            <a:r>
              <a:rPr lang="en-US" dirty="0"/>
              <a:t> </a:t>
            </a:r>
            <a:r>
              <a:rPr lang="en-US" dirty="0" err="1"/>
              <a:t>botrijping</a:t>
            </a:r>
            <a:r>
              <a:rPr lang="en-US" dirty="0"/>
              <a:t> de </a:t>
            </a:r>
            <a:r>
              <a:rPr lang="en-US" dirty="0" err="1"/>
              <a:t>lichaamsproporties</a:t>
            </a:r>
            <a:r>
              <a:rPr lang="en-US" dirty="0"/>
              <a:t> </a:t>
            </a:r>
            <a:r>
              <a:rPr lang="en-US" dirty="0" err="1"/>
              <a:t>meer</a:t>
            </a:r>
            <a:r>
              <a:rPr lang="en-US" dirty="0"/>
              <a:t> in </a:t>
            </a:r>
            <a:r>
              <a:rPr lang="en-US" dirty="0" err="1"/>
              <a:t>lijn</a:t>
            </a:r>
            <a:r>
              <a:rPr lang="en-US" dirty="0"/>
              <a:t> </a:t>
            </a:r>
            <a:r>
              <a:rPr lang="en-US" dirty="0" err="1"/>
              <a:t>zijn</a:t>
            </a:r>
            <a:r>
              <a:rPr lang="en-US" dirty="0"/>
              <a:t> met de </a:t>
            </a:r>
            <a:r>
              <a:rPr lang="en-US" dirty="0" err="1"/>
              <a:t>skeletleeftijd</a:t>
            </a:r>
            <a:r>
              <a:rPr lang="en-US" dirty="0"/>
              <a:t> </a:t>
            </a:r>
            <a:r>
              <a:rPr lang="en-US" dirty="0" err="1"/>
              <a:t>dan</a:t>
            </a:r>
            <a:r>
              <a:rPr lang="en-US" dirty="0"/>
              <a:t> met de </a:t>
            </a:r>
            <a:r>
              <a:rPr lang="en-US" dirty="0" err="1"/>
              <a:t>chronologische</a:t>
            </a:r>
            <a:r>
              <a:rPr lang="en-US" dirty="0"/>
              <a:t> </a:t>
            </a:r>
            <a:r>
              <a:rPr lang="en-US" dirty="0" err="1"/>
              <a:t>leeftijd</a:t>
            </a:r>
            <a:r>
              <a:rPr lang="en-US" dirty="0"/>
              <a:t>. </a:t>
            </a:r>
            <a:r>
              <a:rPr lang="en-US" dirty="0" err="1"/>
              <a:t>Bij</a:t>
            </a:r>
            <a:r>
              <a:rPr lang="en-US" dirty="0"/>
              <a:t> </a:t>
            </a:r>
            <a:r>
              <a:rPr lang="en-US" dirty="0" err="1"/>
              <a:t>een</a:t>
            </a:r>
            <a:r>
              <a:rPr lang="en-US" dirty="0"/>
              <a:t> </a:t>
            </a:r>
            <a:r>
              <a:rPr lang="en-US" dirty="0" err="1"/>
              <a:t>flinke</a:t>
            </a:r>
            <a:r>
              <a:rPr lang="en-US" dirty="0"/>
              <a:t> </a:t>
            </a:r>
            <a:r>
              <a:rPr lang="en-US" dirty="0" err="1"/>
              <a:t>achterstand</a:t>
            </a:r>
            <a:r>
              <a:rPr lang="en-US" dirty="0"/>
              <a:t> in </a:t>
            </a:r>
            <a:r>
              <a:rPr lang="en-US" dirty="0" err="1"/>
              <a:t>skeletleeftijd</a:t>
            </a:r>
            <a:r>
              <a:rPr lang="en-US" dirty="0"/>
              <a:t> is het </a:t>
            </a:r>
            <a:r>
              <a:rPr lang="en-US" dirty="0" err="1"/>
              <a:t>daarom</a:t>
            </a:r>
            <a:r>
              <a:rPr lang="en-US" dirty="0"/>
              <a:t> </a:t>
            </a:r>
            <a:r>
              <a:rPr lang="en-US" dirty="0" err="1"/>
              <a:t>zinvol</a:t>
            </a:r>
            <a:r>
              <a:rPr lang="en-US" dirty="0"/>
              <a:t> om de ZH/L ratio SDS </a:t>
            </a:r>
            <a:r>
              <a:rPr lang="en-US" dirty="0" err="1"/>
              <a:t>niet</a:t>
            </a:r>
            <a:r>
              <a:rPr lang="en-US" dirty="0"/>
              <a:t> </a:t>
            </a:r>
            <a:r>
              <a:rPr lang="en-US" dirty="0" err="1"/>
              <a:t>alleen</a:t>
            </a:r>
            <a:r>
              <a:rPr lang="en-US" dirty="0"/>
              <a:t> te </a:t>
            </a:r>
            <a:r>
              <a:rPr lang="en-US" dirty="0" err="1"/>
              <a:t>berekenen</a:t>
            </a:r>
            <a:r>
              <a:rPr lang="en-US" dirty="0"/>
              <a:t> </a:t>
            </a:r>
            <a:r>
              <a:rPr lang="en-US" dirty="0" err="1"/>
              <a:t>voor</a:t>
            </a:r>
            <a:r>
              <a:rPr lang="en-US" dirty="0"/>
              <a:t> </a:t>
            </a:r>
            <a:r>
              <a:rPr lang="en-US" dirty="0" err="1"/>
              <a:t>chronologsche</a:t>
            </a:r>
            <a:r>
              <a:rPr lang="en-US" dirty="0"/>
              <a:t> </a:t>
            </a:r>
            <a:r>
              <a:rPr lang="en-US" dirty="0" err="1"/>
              <a:t>leeftijd</a:t>
            </a:r>
            <a:r>
              <a:rPr lang="en-US" dirty="0"/>
              <a:t>, maar </a:t>
            </a:r>
            <a:r>
              <a:rPr lang="en-US" dirty="0" err="1"/>
              <a:t>ook</a:t>
            </a:r>
            <a:r>
              <a:rPr lang="en-US" dirty="0"/>
              <a:t> </a:t>
            </a:r>
            <a:r>
              <a:rPr lang="en-US" dirty="0" err="1"/>
              <a:t>voor</a:t>
            </a:r>
            <a:r>
              <a:rPr lang="en-US" dirty="0"/>
              <a:t> </a:t>
            </a:r>
            <a:r>
              <a:rPr lang="en-US" dirty="0" err="1"/>
              <a:t>skeletleeftijd</a:t>
            </a:r>
            <a:r>
              <a:rPr lang="en-US" dirty="0"/>
              <a:t>. </a:t>
            </a:r>
          </a:p>
          <a:p>
            <a:r>
              <a:rPr lang="en-US" dirty="0"/>
              <a:t>De </a:t>
            </a:r>
            <a:r>
              <a:rPr lang="en-US" dirty="0" err="1"/>
              <a:t>spanwijdte</a:t>
            </a:r>
            <a:r>
              <a:rPr lang="en-US" dirty="0"/>
              <a:t> minus </a:t>
            </a:r>
            <a:r>
              <a:rPr lang="en-US" dirty="0" err="1"/>
              <a:t>lengte</a:t>
            </a:r>
            <a:r>
              <a:rPr lang="en-US" dirty="0"/>
              <a:t> is </a:t>
            </a:r>
            <a:r>
              <a:rPr lang="en-US" dirty="0" err="1"/>
              <a:t>een</a:t>
            </a:r>
            <a:r>
              <a:rPr lang="en-US" dirty="0"/>
              <a:t> indicator of </a:t>
            </a:r>
            <a:r>
              <a:rPr lang="en-US" dirty="0" err="1"/>
              <a:t>er</a:t>
            </a:r>
            <a:r>
              <a:rPr lang="en-US" dirty="0"/>
              <a:t> al of </a:t>
            </a:r>
            <a:r>
              <a:rPr lang="en-US" dirty="0" err="1"/>
              <a:t>niet</a:t>
            </a:r>
            <a:r>
              <a:rPr lang="en-US" dirty="0"/>
              <a:t> </a:t>
            </a:r>
            <a:r>
              <a:rPr lang="en-US" dirty="0" err="1"/>
              <a:t>relatief</a:t>
            </a:r>
            <a:r>
              <a:rPr lang="en-US" dirty="0"/>
              <a:t> </a:t>
            </a:r>
            <a:r>
              <a:rPr lang="en-US" dirty="0" err="1"/>
              <a:t>korte</a:t>
            </a:r>
            <a:r>
              <a:rPr lang="en-US" dirty="0"/>
              <a:t> </a:t>
            </a:r>
            <a:r>
              <a:rPr lang="en-US" dirty="0" err="1"/>
              <a:t>armen</a:t>
            </a:r>
            <a:r>
              <a:rPr lang="en-US" dirty="0"/>
              <a:t> </a:t>
            </a:r>
            <a:r>
              <a:rPr lang="en-US" dirty="0" err="1"/>
              <a:t>zijn</a:t>
            </a:r>
            <a:r>
              <a:rPr lang="en-US" dirty="0"/>
              <a:t>. </a:t>
            </a:r>
            <a:r>
              <a:rPr lang="en-US" dirty="0" err="1"/>
              <a:t>Voor</a:t>
            </a:r>
            <a:r>
              <a:rPr lang="en-US" dirty="0"/>
              <a:t> </a:t>
            </a:r>
            <a:r>
              <a:rPr lang="en-US" dirty="0" err="1"/>
              <a:t>kinderen</a:t>
            </a:r>
            <a:r>
              <a:rPr lang="en-US" dirty="0"/>
              <a:t> </a:t>
            </a:r>
            <a:r>
              <a:rPr lang="en-US" dirty="0" err="1"/>
              <a:t>uit</a:t>
            </a:r>
            <a:r>
              <a:rPr lang="en-US" dirty="0"/>
              <a:t> het </a:t>
            </a:r>
            <a:r>
              <a:rPr lang="en-US" dirty="0" err="1"/>
              <a:t>Mediterrane</a:t>
            </a:r>
            <a:r>
              <a:rPr lang="en-US" dirty="0"/>
              <a:t> </a:t>
            </a:r>
            <a:r>
              <a:rPr lang="en-US" dirty="0" err="1"/>
              <a:t>gebied</a:t>
            </a:r>
            <a:r>
              <a:rPr lang="en-US" dirty="0"/>
              <a:t> </a:t>
            </a:r>
            <a:r>
              <a:rPr lang="en-US" dirty="0" err="1"/>
              <a:t>kunnen</a:t>
            </a:r>
            <a:r>
              <a:rPr lang="en-US" dirty="0"/>
              <a:t> het </a:t>
            </a:r>
            <a:r>
              <a:rPr lang="en-US" dirty="0" err="1"/>
              <a:t>beste</a:t>
            </a:r>
            <a:r>
              <a:rPr lang="en-US" dirty="0"/>
              <a:t> de </a:t>
            </a:r>
            <a:r>
              <a:rPr lang="en-US" dirty="0" err="1"/>
              <a:t>Turkse</a:t>
            </a:r>
            <a:r>
              <a:rPr lang="en-US" dirty="0"/>
              <a:t> </a:t>
            </a:r>
            <a:r>
              <a:rPr lang="en-US" dirty="0" err="1"/>
              <a:t>referentiediagrammen</a:t>
            </a:r>
            <a:r>
              <a:rPr lang="en-US" dirty="0"/>
              <a:t> </a:t>
            </a:r>
            <a:r>
              <a:rPr lang="en-US" dirty="0" err="1"/>
              <a:t>worden</a:t>
            </a:r>
            <a:r>
              <a:rPr lang="en-US" dirty="0"/>
              <a:t> </a:t>
            </a:r>
            <a:r>
              <a:rPr lang="en-US" dirty="0" err="1"/>
              <a:t>gebruikt</a:t>
            </a:r>
            <a:r>
              <a:rPr lang="en-US" dirty="0"/>
              <a:t>. </a:t>
            </a:r>
            <a:r>
              <a:rPr lang="en-US" dirty="0" err="1"/>
              <a:t>Voor</a:t>
            </a:r>
            <a:r>
              <a:rPr lang="en-US" dirty="0"/>
              <a:t> </a:t>
            </a:r>
            <a:r>
              <a:rPr lang="en-US" dirty="0" err="1"/>
              <a:t>Nederlandse</a:t>
            </a:r>
            <a:r>
              <a:rPr lang="en-US" dirty="0"/>
              <a:t> </a:t>
            </a:r>
            <a:r>
              <a:rPr lang="en-US" dirty="0" err="1"/>
              <a:t>kinderen</a:t>
            </a:r>
            <a:r>
              <a:rPr lang="en-US" dirty="0"/>
              <a:t> </a:t>
            </a:r>
            <a:r>
              <a:rPr lang="en-US" dirty="0" err="1"/>
              <a:t>kunnen</a:t>
            </a:r>
            <a:r>
              <a:rPr lang="en-US" dirty="0"/>
              <a:t> de </a:t>
            </a:r>
            <a:r>
              <a:rPr lang="en-US" dirty="0" err="1"/>
              <a:t>diagrammen</a:t>
            </a:r>
            <a:r>
              <a:rPr lang="en-US" dirty="0"/>
              <a:t> van de </a:t>
            </a:r>
            <a:r>
              <a:rPr lang="en-US" dirty="0" err="1"/>
              <a:t>Oosterwolde</a:t>
            </a:r>
            <a:r>
              <a:rPr lang="en-US" dirty="0"/>
              <a:t> </a:t>
            </a:r>
            <a:r>
              <a:rPr lang="en-US" dirty="0" err="1"/>
              <a:t>studie</a:t>
            </a:r>
            <a:r>
              <a:rPr lang="en-US" dirty="0"/>
              <a:t> van dr. </a:t>
            </a:r>
            <a:r>
              <a:rPr lang="en-US" dirty="0" err="1"/>
              <a:t>Gerver</a:t>
            </a:r>
            <a:r>
              <a:rPr lang="en-US" dirty="0"/>
              <a:t> </a:t>
            </a:r>
            <a:r>
              <a:rPr lang="en-US" dirty="0" err="1"/>
              <a:t>worden</a:t>
            </a:r>
            <a:r>
              <a:rPr lang="en-US" dirty="0"/>
              <a:t> </a:t>
            </a:r>
            <a:r>
              <a:rPr lang="en-US" dirty="0" err="1"/>
              <a:t>gebruikt</a:t>
            </a:r>
            <a:r>
              <a:rPr lang="en-US" dirty="0"/>
              <a:t>.    </a:t>
            </a:r>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44</a:t>
            </a:fld>
            <a:endParaRPr lang="en-GB" sz="1200">
              <a:latin typeface="Times" charset="0"/>
            </a:endParaRPr>
          </a:p>
        </p:txBody>
      </p:sp>
    </p:spTree>
    <p:extLst>
      <p:ext uri="{BB962C8B-B14F-4D97-AF65-F5344CB8AC3E}">
        <p14:creationId xmlns:p14="http://schemas.microsoft.com/office/powerpoint/2010/main" val="3071192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 het verzamelen van signalen </a:t>
            </a:r>
            <a:r>
              <a:rPr lang="nl-NL" dirty="0" err="1"/>
              <a:t>dmv</a:t>
            </a:r>
            <a:r>
              <a:rPr lang="nl-NL" dirty="0"/>
              <a:t> anamnese, LO en groeicurve wordt een </a:t>
            </a:r>
            <a:r>
              <a:rPr lang="nl-NL" b="1" dirty="0"/>
              <a:t>screenend lab </a:t>
            </a:r>
            <a:r>
              <a:rPr lang="nl-NL" dirty="0"/>
              <a:t>verricht en een skeletfoto van de hand gemaakt. Bij de handfoto dient ook gekeken te worden naar </a:t>
            </a:r>
            <a:r>
              <a:rPr lang="nl-NL" dirty="0" err="1"/>
              <a:t>antomische</a:t>
            </a:r>
            <a:r>
              <a:rPr lang="nl-NL" dirty="0"/>
              <a:t> afwijkingen die in de richting van een bepaald syndroom kunnen wijzen (</a:t>
            </a:r>
            <a:r>
              <a:rPr lang="nl-NL" b="1" dirty="0"/>
              <a:t>zie bijlage 1N</a:t>
            </a:r>
            <a:r>
              <a:rPr lang="nl-NL" dirty="0"/>
              <a:t>).</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45</a:t>
            </a:fld>
            <a:endParaRPr lang="en-GB" sz="1200">
              <a:latin typeface="Times" charset="0"/>
            </a:endParaRPr>
          </a:p>
        </p:txBody>
      </p:sp>
    </p:spTree>
    <p:extLst>
      <p:ext uri="{BB962C8B-B14F-4D97-AF65-F5344CB8AC3E}">
        <p14:creationId xmlns:p14="http://schemas.microsoft.com/office/powerpoint/2010/main" val="3543698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txBox="1">
            <a:spLocks noGrp="1" noChangeArrowheads="1"/>
          </p:cNvSpPr>
          <p:nvPr/>
        </p:nvSpPr>
        <p:spPr bwMode="auto">
          <a:xfrm>
            <a:off x="3885275" y="8684826"/>
            <a:ext cx="2971092" cy="457711"/>
          </a:xfrm>
          <a:prstGeom prst="rect">
            <a:avLst/>
          </a:prstGeom>
          <a:noFill/>
          <a:ln w="9525">
            <a:noFill/>
            <a:miter lim="800000"/>
            <a:headEnd/>
            <a:tailEnd/>
          </a:ln>
        </p:spPr>
        <p:txBody>
          <a:bodyPr anchor="b"/>
          <a:lstStyle/>
          <a:p>
            <a:pPr marL="0" marR="0" lvl="0" indent="0" algn="r" defTabSz="914400" rtl="0" eaLnBrk="0" fontAlgn="base" latinLnBrk="0" hangingPunct="0">
              <a:lnSpc>
                <a:spcPct val="100000"/>
              </a:lnSpc>
              <a:spcBef>
                <a:spcPct val="0"/>
              </a:spcBef>
              <a:spcAft>
                <a:spcPct val="0"/>
              </a:spcAft>
              <a:buClrTx/>
              <a:buSzTx/>
              <a:buFontTx/>
              <a:buNone/>
              <a:tabLst/>
              <a:defRPr/>
            </a:pPr>
            <a:fld id="{9959105E-CBE1-409B-A81A-6009246A651F}" type="slidenum">
              <a:rPr kumimoji="0" lang="en-US" sz="1200" b="0" i="0" u="none" strike="noStrike" kern="1200" cap="none" spc="0" normalizeH="0" baseline="0" noProof="0">
                <a:ln>
                  <a:noFill/>
                </a:ln>
                <a:solidFill>
                  <a:prstClr val="black"/>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pPr eaLnBrk="1" hangingPunct="1"/>
            <a:endParaRPr lang="nl-NL"/>
          </a:p>
        </p:txBody>
      </p:sp>
    </p:spTree>
    <p:extLst>
      <p:ext uri="{BB962C8B-B14F-4D97-AF65-F5344CB8AC3E}">
        <p14:creationId xmlns:p14="http://schemas.microsoft.com/office/powerpoint/2010/main" val="1253564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De </a:t>
            </a:r>
            <a:r>
              <a:rPr lang="en-US" dirty="0" err="1"/>
              <a:t>werkgroep</a:t>
            </a:r>
            <a:r>
              <a:rPr lang="en-US" dirty="0"/>
              <a:t> </a:t>
            </a:r>
            <a:r>
              <a:rPr lang="en-US" dirty="0" err="1"/>
              <a:t>adviseert</a:t>
            </a:r>
            <a:r>
              <a:rPr lang="en-US" dirty="0"/>
              <a:t> om op de </a:t>
            </a:r>
            <a:r>
              <a:rPr lang="en-US" dirty="0" err="1"/>
              <a:t>aanvraag</a:t>
            </a:r>
            <a:r>
              <a:rPr lang="en-US" dirty="0"/>
              <a:t> van </a:t>
            </a:r>
            <a:r>
              <a:rPr lang="en-US" dirty="0" err="1"/>
              <a:t>een</a:t>
            </a:r>
            <a:r>
              <a:rPr lang="en-US" dirty="0"/>
              <a:t> X-</a:t>
            </a:r>
            <a:r>
              <a:rPr lang="en-US" dirty="0" err="1"/>
              <a:t>foto</a:t>
            </a:r>
            <a:r>
              <a:rPr lang="en-US" dirty="0"/>
              <a:t> van de linker hand en pols, </a:t>
            </a:r>
            <a:r>
              <a:rPr lang="en-US" dirty="0" err="1"/>
              <a:t>behalve</a:t>
            </a:r>
            <a:r>
              <a:rPr lang="en-US" dirty="0"/>
              <a:t> </a:t>
            </a:r>
            <a:r>
              <a:rPr lang="en-US" dirty="0" err="1"/>
              <a:t>skeletleeftijd</a:t>
            </a:r>
            <a:r>
              <a:rPr lang="en-US" dirty="0"/>
              <a:t> </a:t>
            </a:r>
            <a:r>
              <a:rPr lang="en-US" dirty="0" err="1"/>
              <a:t>ook</a:t>
            </a:r>
            <a:r>
              <a:rPr lang="en-US" dirty="0"/>
              <a:t> te </a:t>
            </a:r>
            <a:r>
              <a:rPr lang="en-US" dirty="0" err="1"/>
              <a:t>schrijven</a:t>
            </a:r>
            <a:r>
              <a:rPr lang="en-US" dirty="0"/>
              <a:t> om te </a:t>
            </a:r>
            <a:r>
              <a:rPr lang="en-US" dirty="0" err="1"/>
              <a:t>kijken</a:t>
            </a:r>
            <a:r>
              <a:rPr lang="en-US" dirty="0"/>
              <a:t> </a:t>
            </a:r>
            <a:r>
              <a:rPr lang="en-US" dirty="0" err="1"/>
              <a:t>naar</a:t>
            </a:r>
            <a:r>
              <a:rPr lang="en-US" dirty="0"/>
              <a:t> </a:t>
            </a:r>
            <a:r>
              <a:rPr lang="en-US" dirty="0" err="1"/>
              <a:t>anatomische</a:t>
            </a:r>
            <a:r>
              <a:rPr lang="en-US" dirty="0"/>
              <a:t> </a:t>
            </a:r>
            <a:r>
              <a:rPr lang="en-US" dirty="0" err="1"/>
              <a:t>afwijkingen</a:t>
            </a:r>
            <a:r>
              <a:rPr lang="en-US" dirty="0"/>
              <a:t> die </a:t>
            </a:r>
            <a:r>
              <a:rPr lang="en-US" dirty="0" err="1"/>
              <a:t>passen</a:t>
            </a:r>
            <a:r>
              <a:rPr lang="en-US" dirty="0"/>
              <a:t> </a:t>
            </a:r>
            <a:r>
              <a:rPr lang="en-US" dirty="0" err="1"/>
              <a:t>bij</a:t>
            </a:r>
            <a:r>
              <a:rPr lang="en-US" dirty="0"/>
              <a:t> </a:t>
            </a:r>
            <a:r>
              <a:rPr lang="en-US" dirty="0" err="1"/>
              <a:t>een</a:t>
            </a:r>
            <a:r>
              <a:rPr lang="en-US" dirty="0"/>
              <a:t> </a:t>
            </a:r>
            <a:r>
              <a:rPr lang="en-US" dirty="0" err="1"/>
              <a:t>vorm</a:t>
            </a:r>
            <a:r>
              <a:rPr lang="en-US" dirty="0"/>
              <a:t> van </a:t>
            </a:r>
            <a:r>
              <a:rPr lang="en-US" dirty="0" err="1"/>
              <a:t>skeletdysplasie</a:t>
            </a:r>
            <a:r>
              <a:rPr lang="en-US" dirty="0"/>
              <a:t>. In </a:t>
            </a:r>
            <a:r>
              <a:rPr lang="en-US" dirty="0" err="1"/>
              <a:t>deze</a:t>
            </a:r>
            <a:r>
              <a:rPr lang="en-US" dirty="0"/>
              <a:t> </a:t>
            </a:r>
            <a:r>
              <a:rPr lang="en-US" dirty="0" err="1"/>
              <a:t>dia</a:t>
            </a:r>
            <a:r>
              <a:rPr lang="en-US" dirty="0"/>
              <a:t> </a:t>
            </a:r>
            <a:r>
              <a:rPr lang="en-US" dirty="0" err="1"/>
              <a:t>zijn</a:t>
            </a:r>
            <a:r>
              <a:rPr lang="en-US" dirty="0"/>
              <a:t> </a:t>
            </a:r>
            <a:r>
              <a:rPr lang="en-US" dirty="0" err="1"/>
              <a:t>enkele</a:t>
            </a:r>
            <a:r>
              <a:rPr lang="en-US" dirty="0"/>
              <a:t> </a:t>
            </a:r>
            <a:r>
              <a:rPr lang="en-US" dirty="0" err="1"/>
              <a:t>voorbeelden</a:t>
            </a:r>
            <a:r>
              <a:rPr lang="en-US" dirty="0"/>
              <a:t> </a:t>
            </a:r>
            <a:r>
              <a:rPr lang="en-US" dirty="0" err="1"/>
              <a:t>weergegeven</a:t>
            </a:r>
            <a:r>
              <a:rPr lang="en-US" dirty="0"/>
              <a:t>.  </a:t>
            </a:r>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49</a:t>
            </a:fld>
            <a:endParaRPr lang="en-GB" sz="1200">
              <a:latin typeface="Times" charset="0"/>
            </a:endParaRPr>
          </a:p>
        </p:txBody>
      </p:sp>
    </p:spTree>
    <p:extLst>
      <p:ext uri="{BB962C8B-B14F-4D97-AF65-F5344CB8AC3E}">
        <p14:creationId xmlns:p14="http://schemas.microsoft.com/office/powerpoint/2010/main" val="3684335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de </a:t>
            </a:r>
            <a:r>
              <a:rPr lang="en-US" dirty="0" err="1"/>
              <a:t>bijlagen</a:t>
            </a:r>
            <a:r>
              <a:rPr lang="en-US" dirty="0"/>
              <a:t> van het </a:t>
            </a:r>
            <a:r>
              <a:rPr lang="en-US" dirty="0" err="1"/>
              <a:t>hoofdstuk</a:t>
            </a:r>
            <a:r>
              <a:rPr lang="en-US" dirty="0"/>
              <a:t> “</a:t>
            </a:r>
            <a:r>
              <a:rPr lang="en-US" dirty="0" err="1"/>
              <a:t>Algemene</a:t>
            </a:r>
            <a:r>
              <a:rPr lang="en-US" dirty="0"/>
              <a:t> </a:t>
            </a:r>
            <a:r>
              <a:rPr lang="en-US" dirty="0" err="1"/>
              <a:t>Inleiding</a:t>
            </a:r>
            <a:r>
              <a:rPr lang="en-US" dirty="0"/>
              <a:t>” </a:t>
            </a:r>
            <a:r>
              <a:rPr lang="en-US" dirty="0" err="1"/>
              <a:t>worden</a:t>
            </a:r>
            <a:r>
              <a:rPr lang="en-US" dirty="0"/>
              <a:t> </a:t>
            </a:r>
            <a:r>
              <a:rPr lang="en-US" dirty="0" err="1"/>
              <a:t>normaalwaarden</a:t>
            </a:r>
            <a:r>
              <a:rPr lang="en-US" dirty="0"/>
              <a:t> </a:t>
            </a:r>
            <a:r>
              <a:rPr lang="en-US" dirty="0" err="1"/>
              <a:t>voor</a:t>
            </a:r>
            <a:r>
              <a:rPr lang="en-US" dirty="0"/>
              <a:t> de </a:t>
            </a:r>
            <a:r>
              <a:rPr lang="en-US" dirty="0" err="1"/>
              <a:t>zithoogte</a:t>
            </a:r>
            <a:r>
              <a:rPr lang="en-US" dirty="0"/>
              <a:t>/</a:t>
            </a:r>
            <a:r>
              <a:rPr lang="en-US" dirty="0" err="1"/>
              <a:t>lengte</a:t>
            </a:r>
            <a:r>
              <a:rPr lang="en-US" dirty="0"/>
              <a:t> ratio en </a:t>
            </a:r>
            <a:r>
              <a:rPr lang="en-US" dirty="0" err="1"/>
              <a:t>spanwijdte</a:t>
            </a:r>
            <a:r>
              <a:rPr lang="en-US" dirty="0"/>
              <a:t> </a:t>
            </a:r>
            <a:r>
              <a:rPr lang="en-US" dirty="0" err="1"/>
              <a:t>gegeven</a:t>
            </a:r>
            <a:r>
              <a:rPr lang="en-US" dirty="0"/>
              <a:t>:</a:t>
            </a:r>
          </a:p>
          <a:p>
            <a:r>
              <a:rPr lang="en-US" dirty="0" err="1"/>
              <a:t>Bijlage</a:t>
            </a:r>
            <a:r>
              <a:rPr lang="en-US" dirty="0"/>
              <a:t> III (</a:t>
            </a:r>
            <a:r>
              <a:rPr lang="en-US" dirty="0" err="1"/>
              <a:t>pg</a:t>
            </a:r>
            <a:r>
              <a:rPr lang="en-US" dirty="0"/>
              <a:t> 30): </a:t>
            </a:r>
            <a:r>
              <a:rPr lang="en-US" dirty="0" err="1"/>
              <a:t>Zithoogte</a:t>
            </a:r>
            <a:r>
              <a:rPr lang="en-US" dirty="0"/>
              <a:t>/</a:t>
            </a:r>
            <a:r>
              <a:rPr lang="en-US" dirty="0" err="1"/>
              <a:t>lengte</a:t>
            </a:r>
            <a:r>
              <a:rPr lang="en-US" dirty="0"/>
              <a:t> ratio </a:t>
            </a:r>
            <a:r>
              <a:rPr lang="en-US" dirty="0" err="1"/>
              <a:t>naar</a:t>
            </a:r>
            <a:r>
              <a:rPr lang="en-US" dirty="0"/>
              <a:t> </a:t>
            </a:r>
            <a:r>
              <a:rPr lang="en-US" dirty="0" err="1"/>
              <a:t>leeftijd</a:t>
            </a:r>
            <a:r>
              <a:rPr lang="en-US" dirty="0"/>
              <a:t> </a:t>
            </a:r>
            <a:r>
              <a:rPr lang="en-US" dirty="0" err="1"/>
              <a:t>voor</a:t>
            </a:r>
            <a:r>
              <a:rPr lang="en-US" dirty="0"/>
              <a:t> </a:t>
            </a:r>
            <a:r>
              <a:rPr lang="en-US" dirty="0" err="1"/>
              <a:t>jongens</a:t>
            </a:r>
            <a:r>
              <a:rPr lang="en-US" dirty="0"/>
              <a:t> en </a:t>
            </a:r>
            <a:r>
              <a:rPr lang="en-US" dirty="0" err="1"/>
              <a:t>meisjes</a:t>
            </a:r>
            <a:r>
              <a:rPr lang="en-US" dirty="0"/>
              <a:t> van </a:t>
            </a:r>
            <a:r>
              <a:rPr lang="en-US" dirty="0" err="1"/>
              <a:t>Nederlandse</a:t>
            </a:r>
            <a:r>
              <a:rPr lang="en-US" dirty="0"/>
              <a:t> en </a:t>
            </a:r>
            <a:r>
              <a:rPr lang="en-US" dirty="0" err="1"/>
              <a:t>Turkse</a:t>
            </a:r>
            <a:r>
              <a:rPr lang="en-US" dirty="0"/>
              <a:t> </a:t>
            </a:r>
            <a:r>
              <a:rPr lang="en-US" dirty="0" err="1"/>
              <a:t>afkomst</a:t>
            </a:r>
            <a:r>
              <a:rPr lang="en-US" dirty="0"/>
              <a:t>.</a:t>
            </a:r>
          </a:p>
          <a:p>
            <a:r>
              <a:rPr lang="en-US" dirty="0" err="1"/>
              <a:t>Bijlage</a:t>
            </a:r>
            <a:r>
              <a:rPr lang="en-US" dirty="0"/>
              <a:t> IV (</a:t>
            </a:r>
            <a:r>
              <a:rPr lang="en-US" dirty="0" err="1"/>
              <a:t>pg</a:t>
            </a:r>
            <a:r>
              <a:rPr lang="en-US" dirty="0"/>
              <a:t> 32): </a:t>
            </a:r>
            <a:r>
              <a:rPr lang="en-US" dirty="0" err="1"/>
              <a:t>Spanwijdte</a:t>
            </a:r>
            <a:r>
              <a:rPr lang="en-US" dirty="0"/>
              <a:t> versus </a:t>
            </a:r>
            <a:r>
              <a:rPr lang="en-US" dirty="0" err="1"/>
              <a:t>lichaamslengte</a:t>
            </a:r>
            <a:r>
              <a:rPr lang="en-US" dirty="0"/>
              <a:t> </a:t>
            </a:r>
            <a:r>
              <a:rPr lang="en-US" dirty="0" err="1"/>
              <a:t>voor</a:t>
            </a:r>
            <a:r>
              <a:rPr lang="en-US" dirty="0"/>
              <a:t> </a:t>
            </a:r>
            <a:r>
              <a:rPr lang="en-US" dirty="0" err="1"/>
              <a:t>kinderen</a:t>
            </a:r>
            <a:r>
              <a:rPr lang="en-US" dirty="0"/>
              <a:t> van </a:t>
            </a:r>
            <a:r>
              <a:rPr lang="en-US" dirty="0" err="1"/>
              <a:t>Nederlandse</a:t>
            </a:r>
            <a:r>
              <a:rPr lang="en-US" dirty="0"/>
              <a:t> en </a:t>
            </a:r>
            <a:r>
              <a:rPr lang="en-US" dirty="0" err="1"/>
              <a:t>Turkse</a:t>
            </a:r>
            <a:r>
              <a:rPr lang="en-US" dirty="0"/>
              <a:t> </a:t>
            </a:r>
            <a:r>
              <a:rPr lang="en-US" dirty="0" err="1"/>
              <a:t>afkomst</a:t>
            </a:r>
            <a:r>
              <a:rPr lang="en-US" dirty="0"/>
              <a:t>.</a:t>
            </a:r>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9</a:t>
            </a:fld>
            <a:endParaRPr lang="en-GB" sz="1200">
              <a:latin typeface="Times" charset="0"/>
            </a:endParaRPr>
          </a:p>
        </p:txBody>
      </p:sp>
    </p:spTree>
    <p:extLst>
      <p:ext uri="{BB962C8B-B14F-4D97-AF65-F5344CB8AC3E}">
        <p14:creationId xmlns:p14="http://schemas.microsoft.com/office/powerpoint/2010/main" val="2371285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basis van de informatie van signalen bij anamnese, LO en screenend onderzoek kunnen eventueel de volgende diagnoses worden gesteld: Turner syndroom, CNV of UPD (primaire groeistoornissen) dan wel </a:t>
            </a:r>
            <a:r>
              <a:rPr lang="nl-NL" dirty="0" err="1"/>
              <a:t>hypothyreoidie</a:t>
            </a:r>
            <a:r>
              <a:rPr lang="nl-NL" dirty="0"/>
              <a:t> of coeliakie (secundaire groeistoornissen). </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50</a:t>
            </a:fld>
            <a:endParaRPr lang="en-GB" sz="1200">
              <a:latin typeface="Times" charset="0"/>
            </a:endParaRPr>
          </a:p>
        </p:txBody>
      </p:sp>
    </p:spTree>
    <p:extLst>
      <p:ext uri="{BB962C8B-B14F-4D97-AF65-F5344CB8AC3E}">
        <p14:creationId xmlns:p14="http://schemas.microsoft.com/office/powerpoint/2010/main" val="37195385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Indien 1 of meer signalen van </a:t>
            </a:r>
            <a:r>
              <a:rPr lang="nl-NL" dirty="0" err="1"/>
              <a:t>prim</a:t>
            </a:r>
            <a:r>
              <a:rPr lang="nl-NL" dirty="0"/>
              <a:t>. groeistoornis: in overleg met klinisch geneticus of kinderendocrinoloog op basis van de signalen en lengte-SDS een </a:t>
            </a:r>
            <a:r>
              <a:rPr lang="nl-NL" dirty="0" err="1"/>
              <a:t>kandidaatgen</a:t>
            </a:r>
            <a:r>
              <a:rPr lang="nl-NL" dirty="0"/>
              <a:t> aanmerken en hiernaar onderzoek inzetten. </a:t>
            </a:r>
            <a:r>
              <a:rPr kumimoji="0" lang="nl-NL" sz="1400" b="0" i="0" u="none" strike="noStrike" kern="1200" cap="none" spc="0" normalizeH="0" baseline="0" noProof="0" dirty="0">
                <a:ln>
                  <a:noFill/>
                </a:ln>
                <a:solidFill>
                  <a:srgbClr val="FFFFFF"/>
                </a:solidFill>
                <a:effectLst/>
                <a:uLnTx/>
                <a:uFillTx/>
                <a:latin typeface="Calibri"/>
                <a:ea typeface="+mn-ea"/>
                <a:cs typeface="+mn-cs"/>
              </a:rPr>
              <a:t>Als er geen duidelijke aanwijzing is in de richting van 1 gen kan een groei-</a:t>
            </a:r>
            <a:r>
              <a:rPr kumimoji="0" lang="nl-NL" sz="1400" b="0" i="0" u="none" strike="noStrike" kern="1200" cap="none" spc="0" normalizeH="0" baseline="0" noProof="0" dirty="0" err="1">
                <a:ln>
                  <a:noFill/>
                </a:ln>
                <a:solidFill>
                  <a:srgbClr val="FFFFFF"/>
                </a:solidFill>
                <a:effectLst/>
                <a:uLnTx/>
                <a:uFillTx/>
                <a:latin typeface="Calibri"/>
                <a:ea typeface="+mn-ea"/>
                <a:cs typeface="+mn-cs"/>
              </a:rPr>
              <a:t>genpanel</a:t>
            </a:r>
            <a:r>
              <a:rPr kumimoji="0" lang="nl-NL" sz="1400" b="0" i="0" u="none" strike="noStrike" kern="1200" cap="none" spc="0" normalizeH="0" baseline="0" noProof="0" dirty="0">
                <a:ln>
                  <a:noFill/>
                </a:ln>
                <a:solidFill>
                  <a:srgbClr val="FFFFFF"/>
                </a:solidFill>
                <a:effectLst/>
                <a:uLnTx/>
                <a:uFillTx/>
                <a:latin typeface="Calibri"/>
                <a:ea typeface="+mn-ea"/>
                <a:cs typeface="+mn-cs"/>
              </a:rPr>
              <a:t> ingezet worden: </a:t>
            </a:r>
          </a:p>
          <a:p>
            <a:r>
              <a:rPr lang="nl-NL" dirty="0"/>
              <a:t>Aangezien veel kennis gevraagd wordt bij de keuze welk genetisch onderzoek ingezet moet worden, kan een kind in dit stadium natuurlijk ook naar een kinderendocrinoloog/klinisch geneticus met aandacht voor groeistoornissen verwezen worden. </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51</a:t>
            </a:fld>
            <a:endParaRPr lang="en-GB" sz="1200">
              <a:latin typeface="Times" charset="0"/>
            </a:endParaRPr>
          </a:p>
        </p:txBody>
      </p:sp>
    </p:spTree>
    <p:extLst>
      <p:ext uri="{BB962C8B-B14F-4D97-AF65-F5344CB8AC3E}">
        <p14:creationId xmlns:p14="http://schemas.microsoft.com/office/powerpoint/2010/main" val="943309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52</a:t>
            </a:fld>
            <a:endParaRPr lang="en-GB" sz="1200">
              <a:latin typeface="Times" charset="0"/>
            </a:endParaRPr>
          </a:p>
        </p:txBody>
      </p:sp>
    </p:spTree>
    <p:extLst>
      <p:ext uri="{BB962C8B-B14F-4D97-AF65-F5344CB8AC3E}">
        <p14:creationId xmlns:p14="http://schemas.microsoft.com/office/powerpoint/2010/main" val="36314448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een sensitiviteit van 100% te bereiken zouden ook kinderen met een lengte-SDS &gt; -2 op SHOX moeten worden getest. De klinische waarde van de diagnose bij kinderen met een normale lengte is echter beperkt, behalve als er tekenen zijn van </a:t>
            </a:r>
            <a:r>
              <a:rPr lang="nl-NL" dirty="0" err="1"/>
              <a:t>Leri-Weill</a:t>
            </a:r>
            <a:r>
              <a:rPr lang="nl-NL" dirty="0"/>
              <a:t> </a:t>
            </a:r>
            <a:r>
              <a:rPr lang="nl-NL" dirty="0" err="1"/>
              <a:t>Dyschondreostosis</a:t>
            </a:r>
            <a:r>
              <a:rPr lang="nl-NL" dirty="0"/>
              <a:t>.  </a:t>
            </a:r>
          </a:p>
          <a:p>
            <a:r>
              <a:rPr lang="nl-NL" dirty="0"/>
              <a:t>De werkgroep heeft op basis van een landelijk onderzoek bij kinderen met SHOX </a:t>
            </a:r>
            <a:r>
              <a:rPr lang="nl-NL" dirty="0" err="1"/>
              <a:t>haploïnsufficientie</a:t>
            </a:r>
            <a:r>
              <a:rPr lang="nl-NL" dirty="0"/>
              <a:t> criteria opgesteld voor kinderen meet een lengte-SDS&lt;-2 op basis van zithoogte/lengte ratio en het verschil tussen spanwijdte en lengte. Bij een ZH/L ratio &gt;+1 OF een spanwijdte minus lengte van &lt;-3 wordt een sensitiviteit van 90% bereikt. </a:t>
            </a:r>
          </a:p>
          <a:p>
            <a:r>
              <a:rPr lang="en-US" dirty="0" err="1"/>
              <a:t>Ook</a:t>
            </a:r>
            <a:r>
              <a:rPr lang="en-US" dirty="0"/>
              <a:t> </a:t>
            </a:r>
            <a:r>
              <a:rPr lang="en-US" dirty="0" err="1"/>
              <a:t>afwijkende</a:t>
            </a:r>
            <a:r>
              <a:rPr lang="en-US" dirty="0"/>
              <a:t> </a:t>
            </a:r>
            <a:r>
              <a:rPr lang="en-US" dirty="0" err="1"/>
              <a:t>lengte</a:t>
            </a:r>
            <a:r>
              <a:rPr lang="en-US" dirty="0"/>
              <a:t> of </a:t>
            </a:r>
            <a:r>
              <a:rPr lang="en-US" dirty="0" err="1"/>
              <a:t>lichaamsproporties</a:t>
            </a:r>
            <a:r>
              <a:rPr lang="en-US" dirty="0"/>
              <a:t> van </a:t>
            </a:r>
            <a:r>
              <a:rPr lang="en-US" dirty="0" err="1"/>
              <a:t>een</a:t>
            </a:r>
            <a:r>
              <a:rPr lang="en-US" dirty="0"/>
              <a:t> van de </a:t>
            </a:r>
            <a:r>
              <a:rPr lang="en-US" dirty="0" err="1"/>
              <a:t>ouders</a:t>
            </a:r>
            <a:r>
              <a:rPr lang="en-US" dirty="0"/>
              <a:t> is </a:t>
            </a:r>
            <a:r>
              <a:rPr lang="en-US" dirty="0" err="1"/>
              <a:t>ene</a:t>
            </a:r>
            <a:r>
              <a:rPr lang="en-US" dirty="0"/>
              <a:t> </a:t>
            </a:r>
            <a:r>
              <a:rPr lang="en-US" dirty="0" err="1"/>
              <a:t>indicatie</a:t>
            </a:r>
            <a:r>
              <a:rPr lang="en-US" dirty="0"/>
              <a:t> om </a:t>
            </a:r>
            <a:r>
              <a:rPr lang="en-US" dirty="0" err="1"/>
              <a:t>genetisch</a:t>
            </a:r>
            <a:r>
              <a:rPr lang="en-US" dirty="0"/>
              <a:t> </a:t>
            </a:r>
            <a:r>
              <a:rPr lang="en-US" dirty="0" err="1"/>
              <a:t>onderzoek</a:t>
            </a:r>
            <a:r>
              <a:rPr lang="en-US" dirty="0"/>
              <a:t> </a:t>
            </a:r>
            <a:r>
              <a:rPr lang="en-US" dirty="0" err="1"/>
              <a:t>naar</a:t>
            </a:r>
            <a:r>
              <a:rPr lang="en-US" dirty="0"/>
              <a:t> SHOX in te </a:t>
            </a:r>
            <a:r>
              <a:rPr lang="en-US" dirty="0" err="1"/>
              <a:t>zetten</a:t>
            </a:r>
            <a:r>
              <a:rPr lang="en-US" dirty="0"/>
              <a:t>. </a:t>
            </a:r>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53</a:t>
            </a:fld>
            <a:endParaRPr lang="en-GB" sz="1200">
              <a:latin typeface="Times" charset="0"/>
            </a:endParaRPr>
          </a:p>
        </p:txBody>
      </p:sp>
    </p:spTree>
    <p:extLst>
      <p:ext uri="{BB962C8B-B14F-4D97-AF65-F5344CB8AC3E}">
        <p14:creationId xmlns:p14="http://schemas.microsoft.com/office/powerpoint/2010/main" val="39111875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54</a:t>
            </a:fld>
            <a:endParaRPr lang="en-GB" sz="1200">
              <a:latin typeface="Times" charset="0"/>
            </a:endParaRPr>
          </a:p>
        </p:txBody>
      </p:sp>
    </p:spTree>
    <p:extLst>
      <p:ext uri="{BB962C8B-B14F-4D97-AF65-F5344CB8AC3E}">
        <p14:creationId xmlns:p14="http://schemas.microsoft.com/office/powerpoint/2010/main" val="28919979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er een duidelijke aanwijzing is in de richting van 1 gen kan gericht genetisch onderzoek naar dat gen worden ingezet.</a:t>
            </a:r>
          </a:p>
          <a:p>
            <a:r>
              <a:rPr lang="nl-NL" dirty="0" err="1"/>
              <a:t>Zoniet</a:t>
            </a:r>
            <a:r>
              <a:rPr lang="nl-NL" dirty="0"/>
              <a:t>, kan als eerste een array-analyse worden verricht voor detectie van een copy </a:t>
            </a:r>
            <a:r>
              <a:rPr lang="nl-NL" dirty="0" err="1"/>
              <a:t>number</a:t>
            </a:r>
            <a:r>
              <a:rPr lang="nl-NL" dirty="0"/>
              <a:t> variant of </a:t>
            </a:r>
            <a:r>
              <a:rPr lang="nl-NL" dirty="0" err="1"/>
              <a:t>uniparentale</a:t>
            </a:r>
            <a:r>
              <a:rPr lang="nl-NL" dirty="0"/>
              <a:t> </a:t>
            </a:r>
            <a:r>
              <a:rPr lang="nl-NL" dirty="0" err="1"/>
              <a:t>disomie</a:t>
            </a:r>
            <a:r>
              <a:rPr lang="nl-NL" dirty="0"/>
              <a:t>.</a:t>
            </a:r>
          </a:p>
          <a:p>
            <a:r>
              <a:rPr lang="nl-NL" dirty="0"/>
              <a:t>Als hiermee geen diagnose kan worden gesteld kan een </a:t>
            </a:r>
            <a:r>
              <a:rPr lang="nl-NL" dirty="0" err="1"/>
              <a:t>Whole</a:t>
            </a:r>
            <a:r>
              <a:rPr lang="nl-NL" dirty="0"/>
              <a:t> </a:t>
            </a:r>
            <a:r>
              <a:rPr lang="nl-NL" dirty="0" err="1"/>
              <a:t>Exome</a:t>
            </a:r>
            <a:r>
              <a:rPr lang="nl-NL" dirty="0"/>
              <a:t> </a:t>
            </a:r>
            <a:r>
              <a:rPr lang="nl-NL" dirty="0" err="1"/>
              <a:t>Sequencing</a:t>
            </a:r>
            <a:r>
              <a:rPr lang="nl-NL" dirty="0"/>
              <a:t> </a:t>
            </a:r>
            <a:r>
              <a:rPr lang="nl-NL" dirty="0" err="1"/>
              <a:t>based</a:t>
            </a:r>
            <a:r>
              <a:rPr lang="nl-NL" dirty="0"/>
              <a:t> groei-</a:t>
            </a:r>
            <a:r>
              <a:rPr lang="nl-NL" dirty="0" err="1"/>
              <a:t>genpanel</a:t>
            </a:r>
            <a:r>
              <a:rPr lang="nl-NL" dirty="0"/>
              <a:t> worden ingezet bij diverse klinisch genetische centra.  </a:t>
            </a:r>
          </a:p>
          <a:p>
            <a:r>
              <a:rPr lang="nl-NL" dirty="0"/>
              <a:t>In LUMC is daarnaast een klein groei-</a:t>
            </a:r>
            <a:r>
              <a:rPr lang="nl-NL" dirty="0" err="1"/>
              <a:t>genpanel</a:t>
            </a:r>
            <a:r>
              <a:rPr lang="nl-NL" dirty="0"/>
              <a:t> ontwikkeld waarin 15 genen met 100% sensitiviteit kunnen worden gedetecteerd. Voor de meeste genen wordt hierbij ook een MLPA verricht. Dit panel is bijvoorbeeld aangewezen als wordt gedacht aan een van de dominante vormen van milde skeletdysplasie, die klinisch niet altijd kunnen worden onderscheiden. Bijvoorbeeld is de klinische presentatie van heterozygote mutaties van NPR2 en SHOX.</a:t>
            </a:r>
          </a:p>
          <a:p>
            <a:r>
              <a:rPr lang="nl-NL" dirty="0"/>
              <a:t>Aangezien veel kennis gevraagd wordt bij de keuze welk genetisch onderzoek ingezet moet worden, kan een kind in dit stadium natuurlijk ook naar een kinderendocrinoloog/klinisch geneticus met aandacht voor groeistoornissen verwezen worden. </a:t>
            </a:r>
          </a:p>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55</a:t>
            </a:fld>
            <a:endParaRPr lang="en-GB" sz="1200">
              <a:latin typeface="Times" charset="0"/>
            </a:endParaRPr>
          </a:p>
        </p:txBody>
      </p:sp>
    </p:spTree>
    <p:extLst>
      <p:ext uri="{BB962C8B-B14F-4D97-AF65-F5344CB8AC3E}">
        <p14:creationId xmlns:p14="http://schemas.microsoft.com/office/powerpoint/2010/main" val="13764466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kumimoji="0" lang="nl-NL" sz="2400" b="0" i="0" u="none" strike="noStrike" kern="0" cap="none" spc="0" normalizeH="0" baseline="0" noProof="0" dirty="0">
                <a:ln>
                  <a:noFill/>
                </a:ln>
                <a:solidFill>
                  <a:srgbClr val="FF0000"/>
                </a:solidFill>
                <a:effectLst/>
                <a:uLnTx/>
                <a:uFillTx/>
                <a:latin typeface="Calibri"/>
                <a:ea typeface="+mn-ea"/>
                <a:cs typeface="+mn-cs"/>
              </a:rPr>
              <a:t>Samenvatting van de eerder getoonde studies</a:t>
            </a:r>
          </a:p>
          <a:p>
            <a:r>
              <a:rPr kumimoji="0" lang="nl-NL" sz="2400" b="0" i="0" u="none" strike="noStrike" kern="0" cap="none" spc="0" normalizeH="0" baseline="0" noProof="0" dirty="0">
                <a:ln>
                  <a:noFill/>
                </a:ln>
                <a:solidFill>
                  <a:srgbClr val="FF0000"/>
                </a:solidFill>
                <a:effectLst/>
                <a:uLnTx/>
                <a:uFillTx/>
                <a:latin typeface="Calibri"/>
                <a:ea typeface="+mn-ea"/>
                <a:cs typeface="+mn-cs"/>
              </a:rPr>
              <a:t>CNV=</a:t>
            </a:r>
            <a:r>
              <a:rPr kumimoji="0" lang="en-US" sz="2400" b="0" i="0" u="none" strike="noStrike" kern="0" cap="none" spc="0" normalizeH="0" baseline="0" noProof="0" dirty="0">
                <a:ln>
                  <a:noFill/>
                </a:ln>
                <a:solidFill>
                  <a:srgbClr val="000000"/>
                </a:solidFill>
                <a:effectLst/>
                <a:uLnTx/>
                <a:uFillTx/>
                <a:latin typeface="Calibri"/>
                <a:ea typeface="+mn-ea"/>
                <a:cs typeface="+mn-cs"/>
              </a:rPr>
              <a:t>copy number variants </a:t>
            </a:r>
            <a:endParaRPr lang="nl-NL" dirty="0">
              <a:solidFill>
                <a:srgbClr val="FF0000"/>
              </a:solidFill>
            </a:endParaRP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56</a:t>
            </a:fld>
            <a:endParaRPr lang="en-GB" sz="1200">
              <a:latin typeface="Times" charset="0"/>
            </a:endParaRPr>
          </a:p>
        </p:txBody>
      </p:sp>
    </p:spTree>
    <p:extLst>
      <p:ext uri="{BB962C8B-B14F-4D97-AF65-F5344CB8AC3E}">
        <p14:creationId xmlns:p14="http://schemas.microsoft.com/office/powerpoint/2010/main" val="23892410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basis van het genetisch onderzoek kan óf een specifieke genetische oorzaak worden gevonden, óf er wordt geen diagnose vastgesteld. In dat laatste geval wordt gekeken of het kind aan 1 van de 3 opgesomde afwijkende lengtecriteria voldoet (middelste roze vakje). </a:t>
            </a:r>
            <a:r>
              <a:rPr lang="nl-NL" dirty="0" err="1"/>
              <a:t>Zoniet</a:t>
            </a:r>
            <a:r>
              <a:rPr lang="nl-NL" dirty="0"/>
              <a:t>, dan is er sprake van normale groei. </a:t>
            </a:r>
            <a:r>
              <a:rPr lang="nl-NL" dirty="0" err="1"/>
              <a:t>Zoja</a:t>
            </a:r>
            <a:r>
              <a:rPr lang="nl-NL" dirty="0"/>
              <a:t>, dan spreekt men van ISS, klein voor TH dan wel groeiafbuiging. Indien een kind een zeer klein is (HSDS &lt;-3), dan wordt geadviseerd het kind naar een gezamenlijk spreekuur van </a:t>
            </a:r>
            <a:r>
              <a:rPr lang="nl-NL" dirty="0" err="1"/>
              <a:t>kinderendocrinoloog+klinisch</a:t>
            </a:r>
            <a:r>
              <a:rPr lang="nl-NL" dirty="0"/>
              <a:t> geneticus dan wel naar een expertisecentrum voor groeistoornissen te verwijzen.</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57</a:t>
            </a:fld>
            <a:endParaRPr lang="en-GB" sz="1200">
              <a:latin typeface="Times" charset="0"/>
            </a:endParaRPr>
          </a:p>
        </p:txBody>
      </p:sp>
    </p:spTree>
    <p:extLst>
      <p:ext uri="{BB962C8B-B14F-4D97-AF65-F5344CB8AC3E}">
        <p14:creationId xmlns:p14="http://schemas.microsoft.com/office/powerpoint/2010/main" val="36868954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58</a:t>
            </a:fld>
            <a:endParaRPr lang="en-GB" sz="1200">
              <a:latin typeface="Times" charset="0"/>
            </a:endParaRPr>
          </a:p>
        </p:txBody>
      </p:sp>
    </p:spTree>
    <p:extLst>
      <p:ext uri="{BB962C8B-B14F-4D97-AF65-F5344CB8AC3E}">
        <p14:creationId xmlns:p14="http://schemas.microsoft.com/office/powerpoint/2010/main" val="11879352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Indien 1 of meer signalen voor secundaire groeistoornissen wordt er op basis van deze signalen gericht onderzoek naar GHD, </a:t>
            </a:r>
            <a:r>
              <a:rPr lang="nl-NL" dirty="0" err="1"/>
              <a:t>Cushing</a:t>
            </a:r>
            <a:r>
              <a:rPr lang="nl-NL" dirty="0"/>
              <a:t>, IBD, nierziekte metabole botziekten, </a:t>
            </a:r>
            <a:r>
              <a:rPr lang="nl-NL" dirty="0" err="1"/>
              <a:t>hemoglobinopathie</a:t>
            </a:r>
            <a:r>
              <a:rPr lang="nl-NL" dirty="0"/>
              <a:t>.</a:t>
            </a:r>
          </a:p>
          <a:p>
            <a:r>
              <a:rPr lang="en-US" dirty="0"/>
              <a:t>B</a:t>
            </a:r>
            <a:r>
              <a:rPr lang="nl-NL" dirty="0"/>
              <a:t>ij een negatieve uitslag, wordt eerst gekeken hoe abnormaal het groeipatroon is. Indien dit statistisch abnormaal is, wordt (voorlopig) geconcludeerd dat het een idiopathisch kleine lengte (voor populatie of TH) of idiopathische groeiafbuiging is. In het laatste geval is follow-up raadzaam.</a:t>
            </a:r>
          </a:p>
          <a:p>
            <a:r>
              <a:rPr lang="nl-NL" dirty="0"/>
              <a:t>. </a:t>
            </a:r>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59</a:t>
            </a:fld>
            <a:endParaRPr lang="en-GB" sz="1200">
              <a:latin typeface="Times" charset="0"/>
            </a:endParaRPr>
          </a:p>
        </p:txBody>
      </p:sp>
    </p:spTree>
    <p:extLst>
      <p:ext uri="{BB962C8B-B14F-4D97-AF65-F5344CB8AC3E}">
        <p14:creationId xmlns:p14="http://schemas.microsoft.com/office/powerpoint/2010/main" val="151931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10</a:t>
            </a:fld>
            <a:endParaRPr lang="en-GB" sz="1200">
              <a:latin typeface="Times" charset="0"/>
            </a:endParaRPr>
          </a:p>
        </p:txBody>
      </p:sp>
    </p:spTree>
    <p:extLst>
      <p:ext uri="{BB962C8B-B14F-4D97-AF65-F5344CB8AC3E}">
        <p14:creationId xmlns:p14="http://schemas.microsoft.com/office/powerpoint/2010/main" val="23974679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t>Naast</a:t>
            </a:r>
            <a:r>
              <a:rPr lang="en-US" dirty="0"/>
              <a:t> </a:t>
            </a:r>
            <a:r>
              <a:rPr lang="en-US" dirty="0" err="1"/>
              <a:t>een</a:t>
            </a:r>
            <a:r>
              <a:rPr lang="en-US" dirty="0"/>
              <a:t> </a:t>
            </a:r>
            <a:r>
              <a:rPr lang="en-US" dirty="0" err="1"/>
              <a:t>beslisschema</a:t>
            </a:r>
            <a:r>
              <a:rPr lang="en-US" dirty="0"/>
              <a:t> </a:t>
            </a:r>
            <a:r>
              <a:rPr lang="en-US" dirty="0" err="1"/>
              <a:t>zijn</a:t>
            </a:r>
            <a:r>
              <a:rPr lang="en-US" dirty="0"/>
              <a:t> </a:t>
            </a:r>
            <a:r>
              <a:rPr lang="en-US" dirty="0" err="1"/>
              <a:t>er</a:t>
            </a:r>
            <a:r>
              <a:rPr lang="en-US" dirty="0"/>
              <a:t> </a:t>
            </a:r>
            <a:r>
              <a:rPr lang="en-US" dirty="0" err="1"/>
              <a:t>ook</a:t>
            </a:r>
            <a:r>
              <a:rPr lang="en-US" dirty="0"/>
              <a:t> </a:t>
            </a:r>
            <a:r>
              <a:rPr lang="en-US" dirty="0" err="1"/>
              <a:t>aanbevelingen</a:t>
            </a:r>
            <a:r>
              <a:rPr lang="en-US" dirty="0"/>
              <a:t> </a:t>
            </a:r>
            <a:r>
              <a:rPr lang="en-US" dirty="0" err="1"/>
              <a:t>opgesteld</a:t>
            </a:r>
            <a:r>
              <a:rPr lang="en-US" dirty="0"/>
              <a:t> (</a:t>
            </a:r>
            <a:r>
              <a:rPr lang="en-US" dirty="0" err="1"/>
              <a:t>opgesomd</a:t>
            </a:r>
            <a:r>
              <a:rPr lang="en-US" dirty="0"/>
              <a:t> in 5 </a:t>
            </a:r>
            <a:r>
              <a:rPr lang="en-US" dirty="0" err="1"/>
              <a:t>dia’s</a:t>
            </a:r>
            <a:r>
              <a:rPr lang="en-US" dirty="0"/>
              <a:t>)</a:t>
            </a:r>
            <a:endParaRPr lang="nl-NL" dirty="0"/>
          </a:p>
          <a:p>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60</a:t>
            </a:fld>
            <a:endParaRPr lang="en-GB" sz="1200">
              <a:latin typeface="Times" charset="0"/>
            </a:endParaRPr>
          </a:p>
        </p:txBody>
      </p:sp>
    </p:spTree>
    <p:extLst>
      <p:ext uri="{BB962C8B-B14F-4D97-AF65-F5344CB8AC3E}">
        <p14:creationId xmlns:p14="http://schemas.microsoft.com/office/powerpoint/2010/main" val="35774073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Naast</a:t>
            </a:r>
            <a:r>
              <a:rPr lang="en-US" dirty="0"/>
              <a:t> </a:t>
            </a:r>
            <a:r>
              <a:rPr lang="en-US" dirty="0" err="1"/>
              <a:t>een</a:t>
            </a:r>
            <a:r>
              <a:rPr lang="en-US" dirty="0"/>
              <a:t> </a:t>
            </a:r>
            <a:r>
              <a:rPr lang="en-US" dirty="0" err="1"/>
              <a:t>beslisschema</a:t>
            </a:r>
            <a:r>
              <a:rPr lang="en-US" dirty="0"/>
              <a:t> </a:t>
            </a:r>
            <a:r>
              <a:rPr lang="en-US" dirty="0" err="1"/>
              <a:t>zijn</a:t>
            </a:r>
            <a:r>
              <a:rPr lang="en-US" dirty="0"/>
              <a:t> </a:t>
            </a:r>
            <a:r>
              <a:rPr lang="en-US" dirty="0" err="1"/>
              <a:t>er</a:t>
            </a:r>
            <a:r>
              <a:rPr lang="en-US" dirty="0"/>
              <a:t> </a:t>
            </a:r>
            <a:r>
              <a:rPr lang="en-US" dirty="0" err="1"/>
              <a:t>ook</a:t>
            </a:r>
            <a:r>
              <a:rPr lang="en-US" dirty="0"/>
              <a:t> </a:t>
            </a:r>
            <a:r>
              <a:rPr lang="en-US" dirty="0" err="1"/>
              <a:t>aanbevelingen</a:t>
            </a:r>
            <a:r>
              <a:rPr lang="en-US" dirty="0"/>
              <a:t> </a:t>
            </a:r>
            <a:r>
              <a:rPr lang="en-US" dirty="0" err="1"/>
              <a:t>opgesteld</a:t>
            </a:r>
            <a:r>
              <a:rPr lang="en-US" dirty="0"/>
              <a:t> (</a:t>
            </a:r>
            <a:r>
              <a:rPr lang="en-US" dirty="0" err="1"/>
              <a:t>opgesomd</a:t>
            </a:r>
            <a:r>
              <a:rPr lang="en-US" dirty="0"/>
              <a:t> in 5 </a:t>
            </a:r>
            <a:r>
              <a:rPr lang="en-US" dirty="0" err="1"/>
              <a:t>dia’s</a:t>
            </a:r>
            <a:r>
              <a:rPr lang="en-US" dirty="0"/>
              <a:t>)</a:t>
            </a:r>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61</a:t>
            </a:fld>
            <a:endParaRPr lang="en-GB" sz="1200">
              <a:latin typeface="Times" charset="0"/>
            </a:endParaRPr>
          </a:p>
        </p:txBody>
      </p:sp>
    </p:spTree>
    <p:extLst>
      <p:ext uri="{BB962C8B-B14F-4D97-AF65-F5344CB8AC3E}">
        <p14:creationId xmlns:p14="http://schemas.microsoft.com/office/powerpoint/2010/main" val="1426410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t>Naast</a:t>
            </a:r>
            <a:r>
              <a:rPr lang="en-US" dirty="0"/>
              <a:t> </a:t>
            </a:r>
            <a:r>
              <a:rPr lang="en-US" dirty="0" err="1"/>
              <a:t>een</a:t>
            </a:r>
            <a:r>
              <a:rPr lang="en-US" dirty="0"/>
              <a:t> </a:t>
            </a:r>
            <a:r>
              <a:rPr lang="en-US" dirty="0" err="1"/>
              <a:t>beslisschema</a:t>
            </a:r>
            <a:r>
              <a:rPr lang="en-US" dirty="0"/>
              <a:t> </a:t>
            </a:r>
            <a:r>
              <a:rPr lang="en-US" dirty="0" err="1"/>
              <a:t>zijn</a:t>
            </a:r>
            <a:r>
              <a:rPr lang="en-US" dirty="0"/>
              <a:t> </a:t>
            </a:r>
            <a:r>
              <a:rPr lang="en-US" dirty="0" err="1"/>
              <a:t>er</a:t>
            </a:r>
            <a:r>
              <a:rPr lang="en-US" dirty="0"/>
              <a:t> </a:t>
            </a:r>
            <a:r>
              <a:rPr lang="en-US" dirty="0" err="1"/>
              <a:t>ook</a:t>
            </a:r>
            <a:r>
              <a:rPr lang="en-US" dirty="0"/>
              <a:t> </a:t>
            </a:r>
            <a:r>
              <a:rPr lang="en-US" dirty="0" err="1"/>
              <a:t>aanbevelingen</a:t>
            </a:r>
            <a:r>
              <a:rPr lang="en-US" dirty="0"/>
              <a:t> </a:t>
            </a:r>
            <a:r>
              <a:rPr lang="en-US" dirty="0" err="1"/>
              <a:t>opgesteld</a:t>
            </a:r>
            <a:r>
              <a:rPr lang="en-US" dirty="0"/>
              <a:t> (</a:t>
            </a:r>
            <a:r>
              <a:rPr lang="en-US" dirty="0" err="1"/>
              <a:t>opgesomd</a:t>
            </a:r>
            <a:r>
              <a:rPr lang="en-US" dirty="0"/>
              <a:t> in 5 </a:t>
            </a:r>
            <a:r>
              <a:rPr lang="en-US" dirty="0" err="1"/>
              <a:t>dia’s</a:t>
            </a:r>
            <a:r>
              <a:rPr lang="en-US" dirty="0"/>
              <a:t>)</a:t>
            </a:r>
            <a:endParaRPr lang="nl-NL" dirty="0"/>
          </a:p>
          <a:p>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62</a:t>
            </a:fld>
            <a:endParaRPr lang="en-GB" sz="1200">
              <a:latin typeface="Times" charset="0"/>
            </a:endParaRPr>
          </a:p>
        </p:txBody>
      </p:sp>
    </p:spTree>
    <p:extLst>
      <p:ext uri="{BB962C8B-B14F-4D97-AF65-F5344CB8AC3E}">
        <p14:creationId xmlns:p14="http://schemas.microsoft.com/office/powerpoint/2010/main" val="7266486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t>Naast</a:t>
            </a:r>
            <a:r>
              <a:rPr lang="en-US" dirty="0"/>
              <a:t> </a:t>
            </a:r>
            <a:r>
              <a:rPr lang="en-US" dirty="0" err="1"/>
              <a:t>een</a:t>
            </a:r>
            <a:r>
              <a:rPr lang="en-US" dirty="0"/>
              <a:t> </a:t>
            </a:r>
            <a:r>
              <a:rPr lang="en-US" dirty="0" err="1"/>
              <a:t>beslisschema</a:t>
            </a:r>
            <a:r>
              <a:rPr lang="en-US" dirty="0"/>
              <a:t> </a:t>
            </a:r>
            <a:r>
              <a:rPr lang="en-US" dirty="0" err="1"/>
              <a:t>zijn</a:t>
            </a:r>
            <a:r>
              <a:rPr lang="en-US" dirty="0"/>
              <a:t> </a:t>
            </a:r>
            <a:r>
              <a:rPr lang="en-US" dirty="0" err="1"/>
              <a:t>er</a:t>
            </a:r>
            <a:r>
              <a:rPr lang="en-US" dirty="0"/>
              <a:t> </a:t>
            </a:r>
            <a:r>
              <a:rPr lang="en-US" dirty="0" err="1"/>
              <a:t>ook</a:t>
            </a:r>
            <a:r>
              <a:rPr lang="en-US" dirty="0"/>
              <a:t> </a:t>
            </a:r>
            <a:r>
              <a:rPr lang="en-US" dirty="0" err="1"/>
              <a:t>aanbevelingen</a:t>
            </a:r>
            <a:r>
              <a:rPr lang="en-US" dirty="0"/>
              <a:t> </a:t>
            </a:r>
            <a:r>
              <a:rPr lang="en-US" dirty="0" err="1"/>
              <a:t>opgesteld</a:t>
            </a:r>
            <a:r>
              <a:rPr lang="en-US" dirty="0"/>
              <a:t> (</a:t>
            </a:r>
            <a:r>
              <a:rPr lang="en-US" dirty="0" err="1"/>
              <a:t>opgesomd</a:t>
            </a:r>
            <a:r>
              <a:rPr lang="en-US" dirty="0"/>
              <a:t> in 5 </a:t>
            </a:r>
            <a:r>
              <a:rPr lang="en-US" dirty="0" err="1"/>
              <a:t>dia’s</a:t>
            </a:r>
            <a:r>
              <a:rPr lang="en-US" dirty="0"/>
              <a:t>)</a:t>
            </a:r>
            <a:endParaRPr lang="nl-NL" dirty="0"/>
          </a:p>
          <a:p>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63</a:t>
            </a:fld>
            <a:endParaRPr lang="en-GB" sz="1200">
              <a:latin typeface="Times" charset="0"/>
            </a:endParaRPr>
          </a:p>
        </p:txBody>
      </p:sp>
    </p:spTree>
    <p:extLst>
      <p:ext uri="{BB962C8B-B14F-4D97-AF65-F5344CB8AC3E}">
        <p14:creationId xmlns:p14="http://schemas.microsoft.com/office/powerpoint/2010/main" val="22682609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t>Naast</a:t>
            </a:r>
            <a:r>
              <a:rPr lang="en-US" dirty="0"/>
              <a:t> </a:t>
            </a:r>
            <a:r>
              <a:rPr lang="en-US" dirty="0" err="1"/>
              <a:t>een</a:t>
            </a:r>
            <a:r>
              <a:rPr lang="en-US" dirty="0"/>
              <a:t> </a:t>
            </a:r>
            <a:r>
              <a:rPr lang="en-US" dirty="0" err="1"/>
              <a:t>beslisschema</a:t>
            </a:r>
            <a:r>
              <a:rPr lang="en-US" dirty="0"/>
              <a:t> </a:t>
            </a:r>
            <a:r>
              <a:rPr lang="en-US" dirty="0" err="1"/>
              <a:t>zijn</a:t>
            </a:r>
            <a:r>
              <a:rPr lang="en-US" dirty="0"/>
              <a:t> </a:t>
            </a:r>
            <a:r>
              <a:rPr lang="en-US" dirty="0" err="1"/>
              <a:t>er</a:t>
            </a:r>
            <a:r>
              <a:rPr lang="en-US" dirty="0"/>
              <a:t> </a:t>
            </a:r>
            <a:r>
              <a:rPr lang="en-US" dirty="0" err="1"/>
              <a:t>ook</a:t>
            </a:r>
            <a:r>
              <a:rPr lang="en-US" dirty="0"/>
              <a:t> </a:t>
            </a:r>
            <a:r>
              <a:rPr lang="en-US" dirty="0" err="1"/>
              <a:t>aanbevelingen</a:t>
            </a:r>
            <a:r>
              <a:rPr lang="en-US" dirty="0"/>
              <a:t> </a:t>
            </a:r>
            <a:r>
              <a:rPr lang="en-US" dirty="0" err="1"/>
              <a:t>opgesteld</a:t>
            </a:r>
            <a:r>
              <a:rPr lang="en-US" dirty="0"/>
              <a:t> (</a:t>
            </a:r>
            <a:r>
              <a:rPr lang="en-US" dirty="0" err="1"/>
              <a:t>opgesomd</a:t>
            </a:r>
            <a:r>
              <a:rPr lang="en-US" dirty="0"/>
              <a:t> in 5 </a:t>
            </a:r>
            <a:r>
              <a:rPr lang="en-US" dirty="0" err="1"/>
              <a:t>dia’s</a:t>
            </a:r>
            <a:r>
              <a:rPr lang="en-US" dirty="0"/>
              <a:t>)</a:t>
            </a:r>
            <a:endParaRPr lang="nl-NL" dirty="0"/>
          </a:p>
          <a:p>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64</a:t>
            </a:fld>
            <a:endParaRPr lang="en-GB" sz="1200">
              <a:latin typeface="Times" charset="0"/>
            </a:endParaRPr>
          </a:p>
        </p:txBody>
      </p:sp>
    </p:spTree>
    <p:extLst>
      <p:ext uri="{BB962C8B-B14F-4D97-AF65-F5344CB8AC3E}">
        <p14:creationId xmlns:p14="http://schemas.microsoft.com/office/powerpoint/2010/main" val="22282226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66</a:t>
            </a:fld>
            <a:endParaRPr lang="en-GB" sz="1200">
              <a:latin typeface="Times" charset="0"/>
            </a:endParaRPr>
          </a:p>
        </p:txBody>
      </p:sp>
    </p:spTree>
    <p:extLst>
      <p:ext uri="{BB962C8B-B14F-4D97-AF65-F5344CB8AC3E}">
        <p14:creationId xmlns:p14="http://schemas.microsoft.com/office/powerpoint/2010/main" val="30973395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67</a:t>
            </a:fld>
            <a:endParaRPr lang="en-GB" sz="1200">
              <a:latin typeface="Times" charset="0"/>
            </a:endParaRPr>
          </a:p>
        </p:txBody>
      </p:sp>
    </p:spTree>
    <p:extLst>
      <p:ext uri="{BB962C8B-B14F-4D97-AF65-F5344CB8AC3E}">
        <p14:creationId xmlns:p14="http://schemas.microsoft.com/office/powerpoint/2010/main" val="4043097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11</a:t>
            </a:fld>
            <a:endParaRPr lang="en-GB" sz="1200">
              <a:latin typeface="Times" charset="0"/>
            </a:endParaRPr>
          </a:p>
        </p:txBody>
      </p:sp>
    </p:spTree>
    <p:extLst>
      <p:ext uri="{BB962C8B-B14F-4D97-AF65-F5344CB8AC3E}">
        <p14:creationId xmlns:p14="http://schemas.microsoft.com/office/powerpoint/2010/main" val="2495219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Van de </a:t>
            </a:r>
            <a:r>
              <a:rPr lang="en-US" dirty="0" err="1"/>
              <a:t>primaire</a:t>
            </a:r>
            <a:r>
              <a:rPr lang="en-US" dirty="0"/>
              <a:t> </a:t>
            </a:r>
            <a:r>
              <a:rPr lang="en-US" dirty="0" err="1"/>
              <a:t>groeistoornissen</a:t>
            </a:r>
            <a:r>
              <a:rPr lang="en-US" dirty="0"/>
              <a:t> </a:t>
            </a:r>
            <a:r>
              <a:rPr lang="en-US" dirty="0" err="1"/>
              <a:t>worden</a:t>
            </a:r>
            <a:r>
              <a:rPr lang="en-US" dirty="0"/>
              <a:t> in </a:t>
            </a:r>
            <a:r>
              <a:rPr lang="en-US" dirty="0" err="1"/>
              <a:t>deze</a:t>
            </a:r>
            <a:r>
              <a:rPr lang="en-US" dirty="0"/>
              <a:t> </a:t>
            </a:r>
            <a:r>
              <a:rPr lang="en-US" dirty="0" err="1"/>
              <a:t>presentatie</a:t>
            </a:r>
            <a:r>
              <a:rPr lang="en-US" dirty="0"/>
              <a:t> </a:t>
            </a:r>
            <a:r>
              <a:rPr lang="en-US" dirty="0" err="1"/>
              <a:t>alleen</a:t>
            </a:r>
            <a:r>
              <a:rPr lang="en-US" dirty="0"/>
              <a:t> de </a:t>
            </a:r>
            <a:r>
              <a:rPr lang="en-US" dirty="0" err="1"/>
              <a:t>volgende</a:t>
            </a:r>
            <a:r>
              <a:rPr lang="en-US" dirty="0"/>
              <a:t> </a:t>
            </a:r>
            <a:r>
              <a:rPr lang="en-US" dirty="0" err="1"/>
              <a:t>aandoeningen</a:t>
            </a:r>
            <a:r>
              <a:rPr lang="en-US" dirty="0"/>
              <a:t> </a:t>
            </a:r>
            <a:r>
              <a:rPr lang="en-US" dirty="0" err="1"/>
              <a:t>kort</a:t>
            </a:r>
            <a:r>
              <a:rPr lang="en-US" dirty="0"/>
              <a:t> </a:t>
            </a:r>
            <a:r>
              <a:rPr lang="en-US" dirty="0" err="1"/>
              <a:t>besproken</a:t>
            </a:r>
            <a:r>
              <a:rPr lang="en-US" dirty="0"/>
              <a:t>:</a:t>
            </a:r>
          </a:p>
          <a:p>
            <a:r>
              <a:rPr lang="en-US" dirty="0"/>
              <a:t>1) Turner </a:t>
            </a:r>
            <a:r>
              <a:rPr lang="en-US" dirty="0" err="1"/>
              <a:t>syndroom</a:t>
            </a:r>
            <a:endParaRPr lang="nl-NL" dirty="0"/>
          </a:p>
          <a:p>
            <a:r>
              <a:rPr lang="nl-NL" dirty="0"/>
              <a:t>2) recent bekend geworden afwijkingen met een relatief hoge prevalentie (13% voor copy </a:t>
            </a:r>
            <a:r>
              <a:rPr lang="nl-NL" dirty="0" err="1"/>
              <a:t>number</a:t>
            </a:r>
            <a:r>
              <a:rPr lang="nl-NL" dirty="0"/>
              <a:t> </a:t>
            </a:r>
            <a:r>
              <a:rPr lang="nl-NL" dirty="0" err="1"/>
              <a:t>variants</a:t>
            </a:r>
            <a:r>
              <a:rPr lang="nl-NL" dirty="0"/>
              <a:t> en 1-2% bij heterozygote mutaties van de genen die coderen voor SHOX, NPR2, ACAN en IHH). </a:t>
            </a:r>
          </a:p>
          <a:p>
            <a:endParaRPr lang="en-US" dirty="0"/>
          </a:p>
          <a:p>
            <a:r>
              <a:rPr lang="en-US" dirty="0"/>
              <a:t>D</a:t>
            </a:r>
            <a:r>
              <a:rPr lang="nl-NL" dirty="0"/>
              <a:t>e niet besproken oorzaken zijn al lang bekend, maar ook hierover zijn in de afgelopen jaren veel nieuwe bevindingen gedaan. Voor een overzicht: zie Bijlage 1B. </a:t>
            </a:r>
          </a:p>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14</a:t>
            </a:fld>
            <a:endParaRPr lang="en-GB" sz="1200">
              <a:latin typeface="Times" charset="0"/>
            </a:endParaRPr>
          </a:p>
        </p:txBody>
      </p:sp>
    </p:spTree>
    <p:extLst>
      <p:ext uri="{BB962C8B-B14F-4D97-AF65-F5344CB8AC3E}">
        <p14:creationId xmlns:p14="http://schemas.microsoft.com/office/powerpoint/2010/main" val="3046852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15</a:t>
            </a:fld>
            <a:endParaRPr lang="en-GB" sz="1200">
              <a:latin typeface="Times" charset="0"/>
            </a:endParaRPr>
          </a:p>
        </p:txBody>
      </p:sp>
    </p:spTree>
    <p:extLst>
      <p:ext uri="{BB962C8B-B14F-4D97-AF65-F5344CB8AC3E}">
        <p14:creationId xmlns:p14="http://schemas.microsoft.com/office/powerpoint/2010/main" val="1393300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Primaire groeistoornissen worden veroorzaakt door verstoorde regulatie binnen de </a:t>
            </a:r>
            <a:r>
              <a:rPr lang="nl-NL" dirty="0" err="1"/>
              <a:t>epifysairschijf</a:t>
            </a:r>
            <a:r>
              <a:rPr lang="nl-NL" dirty="0"/>
              <a:t> (=groeischijf). Voorbeelden zijn mutaties in genen die een rol spelen in intracellulaire mechanismen, </a:t>
            </a:r>
            <a:r>
              <a:rPr lang="nl-NL" dirty="0" err="1"/>
              <a:t>paracriene</a:t>
            </a:r>
            <a:r>
              <a:rPr lang="nl-NL" dirty="0"/>
              <a:t> signalen en de extracellulaire matrix. </a:t>
            </a:r>
          </a:p>
          <a:p>
            <a:r>
              <a:rPr lang="nl-NL" dirty="0"/>
              <a:t>Secundaire groeistoornissen worden geacht te zijn veroorzaakt door invloeden van buiten de </a:t>
            </a:r>
            <a:r>
              <a:rPr lang="nl-NL" dirty="0" err="1"/>
              <a:t>epifysairschijf</a:t>
            </a:r>
            <a:r>
              <a:rPr lang="nl-NL" dirty="0"/>
              <a:t>, zoals endocriene signalen, voeding, cytokines en stoornissen in de extracellulaire vloeistof (zoals bv bij renale tubulaire acidose). </a:t>
            </a:r>
          </a:p>
          <a:p>
            <a:r>
              <a:rPr lang="en-US" dirty="0"/>
              <a:t>V</a:t>
            </a:r>
            <a:r>
              <a:rPr lang="nl-NL" dirty="0" err="1"/>
              <a:t>an</a:t>
            </a:r>
            <a:r>
              <a:rPr lang="nl-NL" dirty="0"/>
              <a:t> de primaire groeistoornissen zullen we kort Turner syndroom en een selectie van andere genetische stoornissen bespreken.  </a:t>
            </a:r>
          </a:p>
          <a:p>
            <a:endParaRPr lang="nl-NL" dirty="0"/>
          </a:p>
        </p:txBody>
      </p:sp>
      <p:sp>
        <p:nvSpPr>
          <p:cNvPr id="4" name="Tijdelijke aanduiding voor dianummer 3"/>
          <p:cNvSpPr>
            <a:spLocks noGrp="1"/>
          </p:cNvSpPr>
          <p:nvPr>
            <p:ph type="sldNum" sz="quarter" idx="5"/>
          </p:nvPr>
        </p:nvSpPr>
        <p:spPr/>
        <p:txBody>
          <a:bodyPr/>
          <a:lstStyle/>
          <a:p>
            <a:fld id="{92BE362E-78BA-324A-8038-5482DADFDF7D}" type="slidenum">
              <a:rPr lang="en-GB" smtClean="0"/>
              <a:pPr/>
              <a:t>16</a:t>
            </a:fld>
            <a:endParaRPr lang="en-GB" sz="1200">
              <a:latin typeface="Times" charset="0"/>
            </a:endParaRPr>
          </a:p>
        </p:txBody>
      </p:sp>
    </p:spTree>
    <p:extLst>
      <p:ext uri="{BB962C8B-B14F-4D97-AF65-F5344CB8AC3E}">
        <p14:creationId xmlns:p14="http://schemas.microsoft.com/office/powerpoint/2010/main" val="564418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indeling">
    <p:bg>
      <p:bgPr>
        <a:solidFill>
          <a:schemeClr val="tx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subTitle" idx="1" hasCustomPrompt="1"/>
          </p:nvPr>
        </p:nvSpPr>
        <p:spPr>
          <a:xfrm>
            <a:off x="1304925" y="2780928"/>
            <a:ext cx="4527551" cy="347890"/>
          </a:xfrm>
        </p:spPr>
        <p:txBody>
          <a:bodyPr lIns="0" tIns="0" rIns="0" bIns="0"/>
          <a:lstStyle>
            <a:lvl1pPr marL="0" indent="0" algn="l">
              <a:lnSpc>
                <a:spcPct val="100000"/>
              </a:lnSpc>
              <a:buFontTx/>
              <a:buNone/>
              <a:defRPr b="1">
                <a:solidFill>
                  <a:schemeClr val="bg2"/>
                </a:solidFill>
              </a:defRPr>
            </a:lvl1pPr>
          </a:lstStyle>
          <a:p>
            <a:pPr lvl="0"/>
            <a:r>
              <a:rPr lang="nl-NL" noProof="0" dirty="0"/>
              <a:t>Subtitel</a:t>
            </a:r>
            <a:endParaRPr lang="en-GB" noProof="0" dirty="0"/>
          </a:p>
        </p:txBody>
      </p:sp>
      <p:pic>
        <p:nvPicPr>
          <p:cNvPr id="8" name="Afbeelding 7" descr="logo lumc_Fedra_PPT_20 mm NL.pdf"/>
          <p:cNvPicPr>
            <a:picLocks noChangeAspect="1"/>
          </p:cNvPicPr>
          <p:nvPr userDrawn="1"/>
        </p:nvPicPr>
        <p:blipFill>
          <a:blip r:embed="rId2"/>
          <a:stretch>
            <a:fillRect/>
          </a:stretch>
        </p:blipFill>
        <p:spPr>
          <a:xfrm>
            <a:off x="570838" y="285750"/>
            <a:ext cx="2293899" cy="576000"/>
          </a:xfrm>
          <a:prstGeom prst="rect">
            <a:avLst/>
          </a:prstGeom>
        </p:spPr>
      </p:pic>
      <p:pic>
        <p:nvPicPr>
          <p:cNvPr id="11" name="Afbeelding 10" descr="logo UL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939" y="5967675"/>
            <a:ext cx="495798" cy="576000"/>
          </a:xfrm>
          <a:prstGeom prst="rect">
            <a:avLst/>
          </a:prstGeom>
        </p:spPr>
      </p:pic>
      <p:sp>
        <p:nvSpPr>
          <p:cNvPr id="3" name="Rechthoek 2"/>
          <p:cNvSpPr/>
          <p:nvPr userDrawn="1"/>
        </p:nvSpPr>
        <p:spPr bwMode="auto">
          <a:xfrm>
            <a:off x="1146174" y="1431652"/>
            <a:ext cx="7997825" cy="11520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21" name="Rectangle 2"/>
          <p:cNvSpPr>
            <a:spLocks noGrp="1" noChangeArrowheads="1"/>
          </p:cNvSpPr>
          <p:nvPr>
            <p:ph type="title"/>
          </p:nvPr>
        </p:nvSpPr>
        <p:spPr bwMode="auto">
          <a:xfrm>
            <a:off x="1322388" y="1431450"/>
            <a:ext cx="7821570"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108000" rIns="0" bIns="0" numCol="1" anchor="t" anchorCtr="0" compatLnSpc="1">
            <a:prstTxWarp prst="textNoShape">
              <a:avLst/>
            </a:prstTxWarp>
          </a:bodyPr>
          <a:lstStyle/>
          <a:p>
            <a:pPr lvl="0"/>
            <a:r>
              <a:rPr lang="en-US"/>
              <a:t>Click to edit Master title style</a:t>
            </a:r>
            <a:endParaRPr lang="en-GB" dirty="0"/>
          </a:p>
        </p:txBody>
      </p:sp>
      <p:sp>
        <p:nvSpPr>
          <p:cNvPr id="24" name="Rectangle 3"/>
          <p:cNvSpPr>
            <a:spLocks noGrp="1" noChangeArrowheads="1"/>
          </p:cNvSpPr>
          <p:nvPr>
            <p:ph idx="10" hasCustomPrompt="1"/>
          </p:nvPr>
        </p:nvSpPr>
        <p:spPr bwMode="auto">
          <a:xfrm>
            <a:off x="1304925" y="4433456"/>
            <a:ext cx="4530829" cy="41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sz="2000" baseline="0">
                <a:solidFill>
                  <a:schemeClr val="bg2"/>
                </a:solidFill>
              </a:defRPr>
            </a:lvl1pPr>
          </a:lstStyle>
          <a:p>
            <a:pPr lvl="0"/>
            <a:r>
              <a:rPr lang="nl-NL" dirty="0"/>
              <a:t>Naam spreker</a:t>
            </a:r>
          </a:p>
        </p:txBody>
      </p:sp>
      <p:sp>
        <p:nvSpPr>
          <p:cNvPr id="23" name="Rectangle 3"/>
          <p:cNvSpPr>
            <a:spLocks noGrp="1" noChangeArrowheads="1"/>
          </p:cNvSpPr>
          <p:nvPr>
            <p:ph idx="11" hasCustomPrompt="1"/>
          </p:nvPr>
        </p:nvSpPr>
        <p:spPr bwMode="auto">
          <a:xfrm>
            <a:off x="1304925" y="4849092"/>
            <a:ext cx="4545117"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sz="2000">
                <a:solidFill>
                  <a:schemeClr val="bg2"/>
                </a:solidFill>
              </a:defRPr>
            </a:lvl1pPr>
            <a:lvl2pPr marL="0" indent="0">
              <a:buFontTx/>
              <a:buNone/>
              <a:defRPr sz="1600"/>
            </a:lvl2pPr>
            <a:lvl3pPr marL="860425" indent="0">
              <a:buFontTx/>
              <a:buNone/>
              <a:defRPr/>
            </a:lvl3pPr>
            <a:lvl4pPr marL="1236662" indent="0">
              <a:buFontTx/>
              <a:buNone/>
              <a:defRPr/>
            </a:lvl4pPr>
            <a:lvl5pPr marL="1717675" indent="0">
              <a:buFontTx/>
              <a:buNone/>
              <a:defRPr/>
            </a:lvl5pPr>
          </a:lstStyle>
          <a:p>
            <a:pPr lvl="0"/>
            <a:r>
              <a:rPr lang="nl-NL" dirty="0"/>
              <a:t>Naam afdeling</a:t>
            </a:r>
            <a:endParaRPr lang="en-GB" dirty="0"/>
          </a:p>
        </p:txBody>
      </p:sp>
      <p:sp>
        <p:nvSpPr>
          <p:cNvPr id="19" name="Rectangle 3"/>
          <p:cNvSpPr>
            <a:spLocks noGrp="1" noChangeArrowheads="1"/>
          </p:cNvSpPr>
          <p:nvPr>
            <p:ph idx="12" hasCustomPrompt="1"/>
          </p:nvPr>
        </p:nvSpPr>
        <p:spPr bwMode="auto">
          <a:xfrm>
            <a:off x="1304924" y="5264727"/>
            <a:ext cx="4527551"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sz="1800" b="0" i="0" cap="all" baseline="0">
                <a:solidFill>
                  <a:schemeClr val="accent1"/>
                </a:solidFill>
              </a:defRPr>
            </a:lvl1pPr>
          </a:lstStyle>
          <a:p>
            <a:pPr lvl="0"/>
            <a:r>
              <a:rPr lang="nl-NL" dirty="0"/>
              <a:t>Plaats</a:t>
            </a:r>
            <a:endParaRPr lang="en-GB" dirty="0"/>
          </a:p>
        </p:txBody>
      </p:sp>
      <p:sp>
        <p:nvSpPr>
          <p:cNvPr id="26"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7" name="Rechthoek 16"/>
          <p:cNvSpPr/>
          <p:nvPr userDrawn="1"/>
        </p:nvSpPr>
        <p:spPr bwMode="auto">
          <a:xfrm>
            <a:off x="-2" y="2587351"/>
            <a:ext cx="1146175" cy="1152000"/>
          </a:xfrm>
          <a:prstGeom prst="rect">
            <a:avLst/>
          </a:prstGeom>
          <a:solidFill>
            <a:schemeClr val="accent1">
              <a:alpha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datum 2"/>
          <p:cNvSpPr>
            <a:spLocks noGrp="1"/>
          </p:cNvSpPr>
          <p:nvPr>
            <p:ph type="dt" sz="half" idx="10"/>
          </p:nvPr>
        </p:nvSpPr>
        <p:spPr/>
        <p:txBody>
          <a:bodyPr/>
          <a:lstStyle>
            <a:lvl1pPr>
              <a:defRPr/>
            </a:lvl1pPr>
          </a:lstStyle>
          <a:p>
            <a:fld id="{13EB06E4-70A4-3E46-AF81-8CDC63B37A10}" type="datetime5">
              <a:rPr lang="nl-NL" smtClean="0"/>
              <a:t>21-jan-19</a:t>
            </a:fld>
            <a:endParaRPr lang="en-GB"/>
          </a:p>
        </p:txBody>
      </p:sp>
      <p:sp>
        <p:nvSpPr>
          <p:cNvPr id="5" name="Tijdelijke aanduiding voor dianummer 4"/>
          <p:cNvSpPr>
            <a:spLocks noGrp="1"/>
          </p:cNvSpPr>
          <p:nvPr>
            <p:ph type="sldNum" sz="quarter" idx="12"/>
          </p:nvPr>
        </p:nvSpPr>
        <p:spPr/>
        <p:txBody>
          <a:bodyPr/>
          <a:lstStyle>
            <a:lvl1pPr>
              <a:defRPr/>
            </a:lvl1pPr>
          </a:lstStyle>
          <a:p>
            <a:fld id="{FD38D43D-7D33-2F43-82C4-C7C0902068A2}" type="slidenum">
              <a:rPr lang="en-GB"/>
              <a:pPr/>
              <a:t>‹#›</a:t>
            </a:fld>
            <a:endParaRPr lang="en-GB">
              <a:solidFill>
                <a:schemeClr val="bg1"/>
              </a:solidFill>
            </a:endParaRPr>
          </a:p>
        </p:txBody>
      </p:sp>
      <p:sp>
        <p:nvSpPr>
          <p:cNvPr id="6" name="Footer Placeholder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t>Insert &gt; Header &amp; footer</a:t>
            </a:r>
          </a:p>
        </p:txBody>
      </p:sp>
    </p:spTree>
    <p:extLst>
      <p:ext uri="{BB962C8B-B14F-4D97-AF65-F5344CB8AC3E}">
        <p14:creationId xmlns:p14="http://schemas.microsoft.com/office/powerpoint/2010/main" val="235125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B89FF0E8-6C15-D048-9A3A-D4A9C8DC64CC}" type="datetime5">
              <a:rPr lang="nl-NL" smtClean="0"/>
              <a:t>21-jan-19</a:t>
            </a:fld>
            <a:endParaRPr lang="en-GB"/>
          </a:p>
        </p:txBody>
      </p:sp>
      <p:sp>
        <p:nvSpPr>
          <p:cNvPr id="4" name="Tijdelijke aanduiding voor dianummer 3"/>
          <p:cNvSpPr>
            <a:spLocks noGrp="1"/>
          </p:cNvSpPr>
          <p:nvPr>
            <p:ph type="sldNum" sz="quarter" idx="12"/>
          </p:nvPr>
        </p:nvSpPr>
        <p:spPr/>
        <p:txBody>
          <a:bodyPr/>
          <a:lstStyle>
            <a:lvl1pPr>
              <a:defRPr/>
            </a:lvl1pPr>
          </a:lstStyle>
          <a:p>
            <a:fld id="{BEA1B39C-8919-CF47-A161-B6BA50FD6A18}" type="slidenum">
              <a:rPr lang="en-GB"/>
              <a:pPr/>
              <a:t>‹#›</a:t>
            </a:fld>
            <a:endParaRPr lang="en-GB">
              <a:solidFill>
                <a:schemeClr val="bg1"/>
              </a:solidFill>
            </a:endParaRPr>
          </a:p>
        </p:txBody>
      </p:sp>
      <p:sp>
        <p:nvSpPr>
          <p:cNvPr id="5"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t>Insert &gt; Header &amp; footer</a:t>
            </a:r>
          </a:p>
        </p:txBody>
      </p:sp>
    </p:spTree>
    <p:extLst>
      <p:ext uri="{BB962C8B-B14F-4D97-AF65-F5344CB8AC3E}">
        <p14:creationId xmlns:p14="http://schemas.microsoft.com/office/powerpoint/2010/main" val="711589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66737" y="0"/>
            <a:ext cx="6524815" cy="854075"/>
          </a:xfrm>
        </p:spPr>
        <p:txBody>
          <a:bodyPr/>
          <a:lstStyle>
            <a:lvl1pPr algn="l">
              <a:defRPr sz="2400" b="1"/>
            </a:lvl1pPr>
          </a:lstStyle>
          <a:p>
            <a:r>
              <a:rPr lang="en-US"/>
              <a:t>Click to edit Master title style</a:t>
            </a:r>
            <a:endParaRPr lang="nl-NL" dirty="0"/>
          </a:p>
        </p:txBody>
      </p:sp>
      <p:sp>
        <p:nvSpPr>
          <p:cNvPr id="4" name="Tijdelijke aanduiding voor tekst 3"/>
          <p:cNvSpPr>
            <a:spLocks noGrp="1"/>
          </p:cNvSpPr>
          <p:nvPr>
            <p:ph type="body" sz="half" idx="2"/>
          </p:nvPr>
        </p:nvSpPr>
        <p:spPr>
          <a:xfrm>
            <a:off x="566737" y="1135064"/>
            <a:ext cx="3008313" cy="5118678"/>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p:txBody>
          <a:bodyPr/>
          <a:lstStyle>
            <a:lvl1pPr>
              <a:defRPr/>
            </a:lvl1pPr>
          </a:lstStyle>
          <a:p>
            <a:fld id="{2D872B92-4883-474E-958A-9DB578D384BE}" type="datetime5">
              <a:rPr lang="nl-NL" smtClean="0"/>
              <a:t>21-jan-19</a:t>
            </a:fld>
            <a:endParaRPr lang="en-GB"/>
          </a:p>
        </p:txBody>
      </p:sp>
      <p:sp>
        <p:nvSpPr>
          <p:cNvPr id="7" name="Tijdelijke aanduiding voor dianummer 6"/>
          <p:cNvSpPr>
            <a:spLocks noGrp="1"/>
          </p:cNvSpPr>
          <p:nvPr>
            <p:ph type="sldNum" sz="quarter" idx="12"/>
          </p:nvPr>
        </p:nvSpPr>
        <p:spPr/>
        <p:txBody>
          <a:bodyPr/>
          <a:lstStyle>
            <a:lvl1pPr>
              <a:defRPr/>
            </a:lvl1pPr>
          </a:lstStyle>
          <a:p>
            <a:fld id="{64FAB8F7-6B6F-2642-9729-040657DB08FE}" type="slidenum">
              <a:rPr lang="en-GB"/>
              <a:pPr/>
              <a:t>‹#›</a:t>
            </a:fld>
            <a:endParaRPr lang="en-GB">
              <a:solidFill>
                <a:schemeClr val="bg1"/>
              </a:solidFill>
            </a:endParaRPr>
          </a:p>
        </p:txBody>
      </p:sp>
      <p:sp>
        <p:nvSpPr>
          <p:cNvPr id="8"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t>Insert &gt; Header &amp; footer</a:t>
            </a:r>
          </a:p>
        </p:txBody>
      </p:sp>
      <p:sp>
        <p:nvSpPr>
          <p:cNvPr id="9" name="Rectangle 3"/>
          <p:cNvSpPr>
            <a:spLocks noGrp="1" noChangeArrowheads="1"/>
          </p:cNvSpPr>
          <p:nvPr>
            <p:ph idx="13"/>
          </p:nvPr>
        </p:nvSpPr>
        <p:spPr bwMode="auto">
          <a:xfrm>
            <a:off x="3740150" y="1144588"/>
            <a:ext cx="5123557"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6943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84059" y="0"/>
            <a:ext cx="6507303" cy="854075"/>
          </a:xfrm>
        </p:spPr>
        <p:txBody>
          <a:bodyPr/>
          <a:lstStyle>
            <a:lvl1pPr algn="l">
              <a:defRPr sz="2400" b="1"/>
            </a:lvl1pPr>
          </a:lstStyle>
          <a:p>
            <a:r>
              <a:rPr lang="en-US"/>
              <a:t>Click to edit Master title style</a:t>
            </a:r>
            <a:endParaRPr lang="nl-NL" dirty="0"/>
          </a:p>
        </p:txBody>
      </p:sp>
      <p:sp>
        <p:nvSpPr>
          <p:cNvPr id="3" name="Tijdelijke aanduiding voor afbeelding 2"/>
          <p:cNvSpPr>
            <a:spLocks noGrp="1"/>
          </p:cNvSpPr>
          <p:nvPr>
            <p:ph type="pic" idx="1"/>
          </p:nvPr>
        </p:nvSpPr>
        <p:spPr>
          <a:xfrm>
            <a:off x="566738" y="1144587"/>
            <a:ext cx="5040000" cy="5113338"/>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4" name="Tijdelijke aanduiding voor tekst 3"/>
          <p:cNvSpPr>
            <a:spLocks noGrp="1"/>
          </p:cNvSpPr>
          <p:nvPr>
            <p:ph type="body" sz="half" idx="2"/>
          </p:nvPr>
        </p:nvSpPr>
        <p:spPr>
          <a:xfrm>
            <a:off x="5849938" y="1144588"/>
            <a:ext cx="3003550" cy="128963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p:txBody>
          <a:bodyPr/>
          <a:lstStyle>
            <a:lvl1pPr>
              <a:defRPr/>
            </a:lvl1pPr>
          </a:lstStyle>
          <a:p>
            <a:fld id="{B5140301-1ABD-C44C-8687-D2657292E608}" type="datetime5">
              <a:rPr lang="nl-NL" smtClean="0"/>
              <a:t>21-jan-19</a:t>
            </a:fld>
            <a:endParaRPr lang="en-GB"/>
          </a:p>
        </p:txBody>
      </p:sp>
      <p:sp>
        <p:nvSpPr>
          <p:cNvPr id="7" name="Tijdelijke aanduiding voor dianummer 6"/>
          <p:cNvSpPr>
            <a:spLocks noGrp="1"/>
          </p:cNvSpPr>
          <p:nvPr>
            <p:ph type="sldNum" sz="quarter" idx="12"/>
          </p:nvPr>
        </p:nvSpPr>
        <p:spPr/>
        <p:txBody>
          <a:bodyPr/>
          <a:lstStyle>
            <a:lvl1pPr>
              <a:defRPr/>
            </a:lvl1pPr>
          </a:lstStyle>
          <a:p>
            <a:fld id="{1DA0F4D9-DA5F-9846-8B97-D321E78C63B0}" type="slidenum">
              <a:rPr lang="en-GB"/>
              <a:pPr/>
              <a:t>‹#›</a:t>
            </a:fld>
            <a:endParaRPr lang="en-GB">
              <a:solidFill>
                <a:schemeClr val="bg1"/>
              </a:solidFill>
            </a:endParaRPr>
          </a:p>
        </p:txBody>
      </p:sp>
      <p:sp>
        <p:nvSpPr>
          <p:cNvPr id="8"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t>Insert &gt; Header &amp; footer</a:t>
            </a:r>
          </a:p>
        </p:txBody>
      </p:sp>
    </p:spTree>
    <p:extLst>
      <p:ext uri="{BB962C8B-B14F-4D97-AF65-F5344CB8AC3E}">
        <p14:creationId xmlns:p14="http://schemas.microsoft.com/office/powerpoint/2010/main" val="1451580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indslide">
    <p:bg>
      <p:bgPr>
        <a:solidFill>
          <a:schemeClr val="tx1"/>
        </a:solidFill>
        <a:effectLst/>
      </p:bgPr>
    </p:bg>
    <p:spTree>
      <p:nvGrpSpPr>
        <p:cNvPr id="1" name=""/>
        <p:cNvGrpSpPr/>
        <p:nvPr/>
      </p:nvGrpSpPr>
      <p:grpSpPr>
        <a:xfrm>
          <a:off x="0" y="0"/>
          <a:ext cx="0" cy="0"/>
          <a:chOff x="0" y="0"/>
          <a:chExt cx="0" cy="0"/>
        </a:xfrm>
      </p:grpSpPr>
      <p:pic>
        <p:nvPicPr>
          <p:cNvPr id="12" name="Afbeelding 11" descr="logo lumc_Fedra_PPT_20 mm NL.pdf"/>
          <p:cNvPicPr>
            <a:picLocks noChangeAspect="1"/>
          </p:cNvPicPr>
          <p:nvPr userDrawn="1"/>
        </p:nvPicPr>
        <p:blipFill>
          <a:blip r:embed="rId2"/>
          <a:stretch>
            <a:fillRect/>
          </a:stretch>
        </p:blipFill>
        <p:spPr>
          <a:xfrm>
            <a:off x="570838" y="285750"/>
            <a:ext cx="2293899" cy="576000"/>
          </a:xfrm>
          <a:prstGeom prst="rect">
            <a:avLst/>
          </a:prstGeom>
        </p:spPr>
      </p:pic>
      <p:sp>
        <p:nvSpPr>
          <p:cNvPr id="13" name="Rechthoek 12"/>
          <p:cNvSpPr/>
          <p:nvPr userDrawn="1"/>
        </p:nvSpPr>
        <p:spPr bwMode="auto">
          <a:xfrm>
            <a:off x="-2" y="2587351"/>
            <a:ext cx="1146175" cy="1152000"/>
          </a:xfrm>
          <a:prstGeom prst="rect">
            <a:avLst/>
          </a:prstGeom>
          <a:solidFill>
            <a:schemeClr val="accent1">
              <a:alpha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9" name="Rechthoek 18"/>
          <p:cNvSpPr/>
          <p:nvPr userDrawn="1"/>
        </p:nvSpPr>
        <p:spPr bwMode="auto">
          <a:xfrm>
            <a:off x="1146174" y="1431651"/>
            <a:ext cx="7997825" cy="1155700"/>
          </a:xfrm>
          <a:prstGeom prst="rect">
            <a:avLst/>
          </a:prstGeom>
          <a:solidFill>
            <a:schemeClr val="accent1">
              <a:alpha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20" name="Rectangle 3"/>
          <p:cNvSpPr>
            <a:spLocks noGrp="1" noChangeArrowheads="1"/>
          </p:cNvSpPr>
          <p:nvPr>
            <p:ph idx="1" hasCustomPrompt="1"/>
          </p:nvPr>
        </p:nvSpPr>
        <p:spPr bwMode="auto">
          <a:xfrm>
            <a:off x="1323975" y="1431652"/>
            <a:ext cx="7524750"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spcCol="360000" anchor="t" anchorCtr="0" compatLnSpc="1">
            <a:prstTxWarp prst="textNoShape">
              <a:avLst/>
            </a:prstTxWarp>
          </a:bodyPr>
          <a:lstStyle>
            <a:lvl1pPr>
              <a:defRPr sz="2400" b="1" i="0">
                <a:solidFill>
                  <a:schemeClr val="bg2"/>
                </a:solidFill>
              </a:defRPr>
            </a:lvl1pPr>
          </a:lstStyle>
          <a:p>
            <a:pPr lvl="0"/>
            <a:r>
              <a:rPr lang="nl-NL" dirty="0"/>
              <a:t>Aftiteling en/of adres</a:t>
            </a:r>
          </a:p>
        </p:txBody>
      </p:sp>
      <p:pic>
        <p:nvPicPr>
          <p:cNvPr id="14" name="Afbeelding 13" descr="logo UL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939" y="5967675"/>
            <a:ext cx="495798" cy="576000"/>
          </a:xfrm>
          <a:prstGeom prst="rect">
            <a:avLst/>
          </a:prstGeom>
        </p:spPr>
      </p:pic>
      <p:sp>
        <p:nvSpPr>
          <p:cNvPr id="17" name="Tijdelijke aanduiding voor tekst 3"/>
          <p:cNvSpPr>
            <a:spLocks noGrp="1"/>
          </p:cNvSpPr>
          <p:nvPr>
            <p:ph type="body" sz="half" idx="10"/>
          </p:nvPr>
        </p:nvSpPr>
        <p:spPr>
          <a:xfrm>
            <a:off x="1323974" y="2839003"/>
            <a:ext cx="7524751" cy="341892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30030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D12A3-5CCC-4482-A344-3A74F2300A30}" type="datetimeFigureOut">
              <a:rPr lang="en-GB" smtClean="0">
                <a:solidFill>
                  <a:prstClr val="black">
                    <a:tint val="75000"/>
                  </a:prstClr>
                </a:solidFill>
              </a:rPr>
              <a:pPr/>
              <a:t>21/01/2019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5A5E5C2-1080-4DC3-A456-15783C6878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6611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subTitle" idx="1" hasCustomPrompt="1"/>
          </p:nvPr>
        </p:nvSpPr>
        <p:spPr>
          <a:xfrm>
            <a:off x="1304925" y="2780928"/>
            <a:ext cx="4527551" cy="347890"/>
          </a:xfrm>
        </p:spPr>
        <p:txBody>
          <a:bodyPr lIns="0" tIns="0" rIns="0" bIns="0"/>
          <a:lstStyle>
            <a:lvl1pPr marL="0" indent="0" algn="l">
              <a:lnSpc>
                <a:spcPct val="100000"/>
              </a:lnSpc>
              <a:buFontTx/>
              <a:buNone/>
              <a:defRPr b="1">
                <a:solidFill>
                  <a:schemeClr val="bg2"/>
                </a:solidFill>
              </a:defRPr>
            </a:lvl1pPr>
          </a:lstStyle>
          <a:p>
            <a:pPr lvl="0"/>
            <a:r>
              <a:rPr lang="nl-NL" noProof="0" dirty="0" err="1"/>
              <a:t>Subtitle</a:t>
            </a:r>
            <a:endParaRPr lang="en-GB" noProof="0" dirty="0"/>
          </a:p>
        </p:txBody>
      </p:sp>
      <p:pic>
        <p:nvPicPr>
          <p:cNvPr id="11" name="Afbeelding 10" descr="logo UL_RG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939" y="5961325"/>
            <a:ext cx="495798" cy="576000"/>
          </a:xfrm>
          <a:prstGeom prst="rect">
            <a:avLst/>
          </a:prstGeom>
        </p:spPr>
      </p:pic>
      <p:sp>
        <p:nvSpPr>
          <p:cNvPr id="3" name="Rechthoek 2"/>
          <p:cNvSpPr/>
          <p:nvPr userDrawn="1"/>
        </p:nvSpPr>
        <p:spPr bwMode="auto">
          <a:xfrm>
            <a:off x="1146174" y="1431652"/>
            <a:ext cx="7997825" cy="11520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nl-NL">
              <a:solidFill>
                <a:srgbClr val="FFFFFF"/>
              </a:solidFill>
            </a:endParaRPr>
          </a:p>
        </p:txBody>
      </p:sp>
      <p:sp>
        <p:nvSpPr>
          <p:cNvPr id="21" name="Rectangle 2"/>
          <p:cNvSpPr>
            <a:spLocks noGrp="1" noChangeArrowheads="1"/>
          </p:cNvSpPr>
          <p:nvPr userDrawn="1">
            <p:ph type="title"/>
          </p:nvPr>
        </p:nvSpPr>
        <p:spPr bwMode="auto">
          <a:xfrm>
            <a:off x="1322388" y="1431450"/>
            <a:ext cx="7821570"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108000" rIns="0" bIns="0" numCol="1" anchor="t" anchorCtr="0" compatLnSpc="1">
            <a:prstTxWarp prst="textNoShape">
              <a:avLst/>
            </a:prstTxWarp>
          </a:bodyPr>
          <a:lstStyle/>
          <a:p>
            <a:pPr lvl="0"/>
            <a:r>
              <a:rPr lang="en-US"/>
              <a:t>Click to edit Master title style</a:t>
            </a:r>
            <a:endParaRPr lang="en-GB" dirty="0"/>
          </a:p>
        </p:txBody>
      </p:sp>
      <p:sp>
        <p:nvSpPr>
          <p:cNvPr id="24" name="Rectangle 3"/>
          <p:cNvSpPr>
            <a:spLocks noGrp="1" noChangeArrowheads="1"/>
          </p:cNvSpPr>
          <p:nvPr>
            <p:ph idx="10" hasCustomPrompt="1"/>
          </p:nvPr>
        </p:nvSpPr>
        <p:spPr bwMode="auto">
          <a:xfrm>
            <a:off x="1304925" y="4433456"/>
            <a:ext cx="4530829" cy="41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sz="2000" baseline="0">
                <a:solidFill>
                  <a:schemeClr val="bg2"/>
                </a:solidFill>
              </a:defRPr>
            </a:lvl1pPr>
          </a:lstStyle>
          <a:p>
            <a:pPr lvl="0"/>
            <a:r>
              <a:rPr lang="nl-NL" dirty="0"/>
              <a:t>Speaker</a:t>
            </a:r>
          </a:p>
        </p:txBody>
      </p:sp>
      <p:sp>
        <p:nvSpPr>
          <p:cNvPr id="23" name="Rectangle 3"/>
          <p:cNvSpPr>
            <a:spLocks noGrp="1" noChangeArrowheads="1"/>
          </p:cNvSpPr>
          <p:nvPr>
            <p:ph idx="11" hasCustomPrompt="1"/>
          </p:nvPr>
        </p:nvSpPr>
        <p:spPr bwMode="auto">
          <a:xfrm>
            <a:off x="1304925" y="4849092"/>
            <a:ext cx="4545117"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sz="2000">
                <a:solidFill>
                  <a:schemeClr val="bg2"/>
                </a:solidFill>
              </a:defRPr>
            </a:lvl1pPr>
            <a:lvl2pPr marL="0" indent="0">
              <a:buFontTx/>
              <a:buNone/>
              <a:defRPr sz="1600"/>
            </a:lvl2pPr>
            <a:lvl3pPr marL="860425" indent="0">
              <a:buFontTx/>
              <a:buNone/>
              <a:defRPr/>
            </a:lvl3pPr>
            <a:lvl4pPr marL="1236662" indent="0">
              <a:buFontTx/>
              <a:buNone/>
              <a:defRPr/>
            </a:lvl4pPr>
            <a:lvl5pPr marL="1717675" indent="0">
              <a:buFontTx/>
              <a:buNone/>
              <a:defRPr/>
            </a:lvl5pPr>
          </a:lstStyle>
          <a:p>
            <a:pPr lvl="0"/>
            <a:r>
              <a:rPr lang="nl-NL" dirty="0" err="1"/>
              <a:t>Department</a:t>
            </a:r>
            <a:endParaRPr lang="en-GB" dirty="0"/>
          </a:p>
        </p:txBody>
      </p:sp>
      <p:sp>
        <p:nvSpPr>
          <p:cNvPr id="19" name="Rectangle 3"/>
          <p:cNvSpPr>
            <a:spLocks noGrp="1" noChangeArrowheads="1"/>
          </p:cNvSpPr>
          <p:nvPr>
            <p:ph idx="12" hasCustomPrompt="1"/>
          </p:nvPr>
        </p:nvSpPr>
        <p:spPr bwMode="auto">
          <a:xfrm>
            <a:off x="1304924" y="5264727"/>
            <a:ext cx="4527551"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sz="1800" b="0" i="0" cap="all" baseline="0">
                <a:solidFill>
                  <a:schemeClr val="accent1"/>
                </a:solidFill>
              </a:defRPr>
            </a:lvl1pPr>
          </a:lstStyle>
          <a:p>
            <a:pPr lvl="0"/>
            <a:r>
              <a:rPr lang="nl-NL" dirty="0"/>
              <a:t>LOCATION</a:t>
            </a:r>
            <a:endParaRPr lang="en-GB" dirty="0"/>
          </a:p>
        </p:txBody>
      </p:sp>
      <p:sp>
        <p:nvSpPr>
          <p:cNvPr id="26"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7" name="Rechthoek 16"/>
          <p:cNvSpPr/>
          <p:nvPr userDrawn="1"/>
        </p:nvSpPr>
        <p:spPr bwMode="auto">
          <a:xfrm>
            <a:off x="-2" y="2587351"/>
            <a:ext cx="1146175" cy="1152000"/>
          </a:xfrm>
          <a:prstGeom prst="rect">
            <a:avLst/>
          </a:prstGeom>
          <a:solidFill>
            <a:schemeClr val="accent1">
              <a:alpha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l-NL">
              <a:solidFill>
                <a:srgbClr val="FFFFFF"/>
              </a:solidFill>
            </a:endParaRPr>
          </a:p>
        </p:txBody>
      </p:sp>
      <p:pic>
        <p:nvPicPr>
          <p:cNvPr id="18" name="Afbeelding 17" descr="logo lumc_Fedra_PPT_20 mm E.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738" y="278075"/>
            <a:ext cx="2293895" cy="576000"/>
          </a:xfrm>
          <a:prstGeom prst="rect">
            <a:avLst/>
          </a:prstGeom>
        </p:spPr>
      </p:pic>
    </p:spTree>
    <p:extLst>
      <p:ext uri="{BB962C8B-B14F-4D97-AF65-F5344CB8AC3E}">
        <p14:creationId xmlns:p14="http://schemas.microsoft.com/office/powerpoint/2010/main" val="1157961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0"/>
            <a:ext cx="6524625" cy="854075"/>
          </a:xfrm>
        </p:spPr>
        <p:txBody>
          <a:bodyPr/>
          <a:lstStyle>
            <a:lvl1pPr>
              <a:defRPr cap="all"/>
            </a:lvl1pPr>
          </a:lstStyle>
          <a:p>
            <a:r>
              <a:rPr lang="nl-NL" dirty="0"/>
              <a:t>SECTION</a:t>
            </a:r>
          </a:p>
        </p:txBody>
      </p:sp>
      <p:sp>
        <p:nvSpPr>
          <p:cNvPr id="3" name="Tijdelijke aanduiding voor datum 2"/>
          <p:cNvSpPr>
            <a:spLocks noGrp="1"/>
          </p:cNvSpPr>
          <p:nvPr>
            <p:ph type="dt" sz="half" idx="10"/>
          </p:nvPr>
        </p:nvSpPr>
        <p:spPr/>
        <p:txBody>
          <a:bodyPr/>
          <a:lstStyle/>
          <a:p>
            <a:fld id="{D5D2E433-9D72-44A1-825A-87CDD5599884}" type="datetime5">
              <a:rPr lang="en-US" smtClean="0">
                <a:solidFill>
                  <a:srgbClr val="FFFFFF"/>
                </a:solidFill>
              </a:rPr>
              <a:pPr/>
              <a:t>21-Jan-19</a:t>
            </a:fld>
            <a:endParaRPr lang="en-GB" dirty="0">
              <a:solidFill>
                <a:srgbClr val="FFFFFF"/>
              </a:solidFill>
            </a:endParaRPr>
          </a:p>
        </p:txBody>
      </p:sp>
      <p:sp>
        <p:nvSpPr>
          <p:cNvPr id="4" name="Tijdelijke aanduiding voor voettekst 3"/>
          <p:cNvSpPr>
            <a:spLocks noGrp="1"/>
          </p:cNvSpPr>
          <p:nvPr>
            <p:ph type="ftr" sz="quarter" idx="11"/>
          </p:nvPr>
        </p:nvSpPr>
        <p:spPr/>
        <p:txBody>
          <a:bodyPr/>
          <a:lstStyle/>
          <a:p>
            <a:r>
              <a:rPr lang="en-GB" dirty="0">
                <a:solidFill>
                  <a:srgbClr val="FFFFFF"/>
                </a:solidFill>
              </a:rPr>
              <a:t>Insert &gt; Header &amp; footer</a:t>
            </a:r>
          </a:p>
        </p:txBody>
      </p:sp>
      <p:sp>
        <p:nvSpPr>
          <p:cNvPr id="5" name="Tijdelijke aanduiding voor dianummer 4"/>
          <p:cNvSpPr>
            <a:spLocks noGrp="1"/>
          </p:cNvSpPr>
          <p:nvPr>
            <p:ph type="sldNum" sz="quarter" idx="12"/>
          </p:nvPr>
        </p:nvSpPr>
        <p:spPr/>
        <p:txBody>
          <a:bodyPr/>
          <a:lstStyle/>
          <a:p>
            <a:fld id="{5306AC46-015F-6E44-B83A-36E79AEF5356}" type="slidenum">
              <a:rPr lang="en-GB" smtClean="0">
                <a:solidFill>
                  <a:srgbClr val="FFFFFF"/>
                </a:solidFill>
              </a:rPr>
              <a:pPr/>
              <a:t>‹#›</a:t>
            </a:fld>
            <a:endParaRPr lang="en-GB" dirty="0">
              <a:solidFill>
                <a:srgbClr val="FFFFFF"/>
              </a:solidFill>
            </a:endParaRPr>
          </a:p>
        </p:txBody>
      </p:sp>
      <p:sp>
        <p:nvSpPr>
          <p:cNvPr id="10"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1" name="Tijdelijke aanduiding voor inhoud 10"/>
          <p:cNvSpPr>
            <a:spLocks noGrp="1"/>
          </p:cNvSpPr>
          <p:nvPr>
            <p:ph sz="quarter" idx="15"/>
          </p:nvPr>
        </p:nvSpPr>
        <p:spPr>
          <a:xfrm>
            <a:off x="566738" y="2583652"/>
            <a:ext cx="5283200" cy="3674274"/>
          </a:xfrm>
        </p:spPr>
        <p:txBody>
          <a:bodyPr/>
          <a:lstStyle>
            <a:lvl1pPr>
              <a:lnSpc>
                <a:spcPct val="100000"/>
              </a:lnSpc>
              <a:defRPr sz="5400" b="1" i="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482292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with Log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0"/>
            <a:ext cx="6524625" cy="854075"/>
          </a:xfrm>
        </p:spPr>
        <p:txBody>
          <a:bodyPr/>
          <a:lstStyle>
            <a:lvl1pPr>
              <a:defRPr cap="all"/>
            </a:lvl1pPr>
          </a:lstStyle>
          <a:p>
            <a:r>
              <a:rPr lang="nl-NL" dirty="0"/>
              <a:t>SECTION</a:t>
            </a:r>
          </a:p>
        </p:txBody>
      </p:sp>
      <p:sp>
        <p:nvSpPr>
          <p:cNvPr id="3" name="Tijdelijke aanduiding voor datum 2"/>
          <p:cNvSpPr>
            <a:spLocks noGrp="1"/>
          </p:cNvSpPr>
          <p:nvPr>
            <p:ph type="dt" sz="half" idx="10"/>
          </p:nvPr>
        </p:nvSpPr>
        <p:spPr/>
        <p:txBody>
          <a:bodyPr/>
          <a:lstStyle/>
          <a:p>
            <a:fld id="{D5D2E433-9D72-44A1-825A-87CDD5599884}" type="datetime5">
              <a:rPr lang="en-US" smtClean="0">
                <a:solidFill>
                  <a:srgbClr val="FFFFFF"/>
                </a:solidFill>
              </a:rPr>
              <a:pPr/>
              <a:t>21-Jan-19</a:t>
            </a:fld>
            <a:endParaRPr lang="en-GB" dirty="0">
              <a:solidFill>
                <a:srgbClr val="FFFFFF"/>
              </a:solidFill>
            </a:endParaRPr>
          </a:p>
        </p:txBody>
      </p:sp>
      <p:sp>
        <p:nvSpPr>
          <p:cNvPr id="4" name="Tijdelijke aanduiding voor voettekst 3"/>
          <p:cNvSpPr>
            <a:spLocks noGrp="1"/>
          </p:cNvSpPr>
          <p:nvPr>
            <p:ph type="ftr" sz="quarter" idx="11"/>
          </p:nvPr>
        </p:nvSpPr>
        <p:spPr/>
        <p:txBody>
          <a:bodyPr/>
          <a:lstStyle/>
          <a:p>
            <a:r>
              <a:rPr lang="en-GB" dirty="0">
                <a:solidFill>
                  <a:srgbClr val="FFFFFF"/>
                </a:solidFill>
              </a:rPr>
              <a:t>Insert &gt; Header &amp; footer</a:t>
            </a:r>
          </a:p>
        </p:txBody>
      </p:sp>
      <p:sp>
        <p:nvSpPr>
          <p:cNvPr id="5" name="Tijdelijke aanduiding voor dianummer 4"/>
          <p:cNvSpPr>
            <a:spLocks noGrp="1"/>
          </p:cNvSpPr>
          <p:nvPr>
            <p:ph type="sldNum" sz="quarter" idx="12"/>
          </p:nvPr>
        </p:nvSpPr>
        <p:spPr/>
        <p:txBody>
          <a:bodyPr/>
          <a:lstStyle/>
          <a:p>
            <a:fld id="{5306AC46-015F-6E44-B83A-36E79AEF5356}" type="slidenum">
              <a:rPr lang="en-GB" smtClean="0">
                <a:solidFill>
                  <a:srgbClr val="FFFFFF"/>
                </a:solidFill>
              </a:rPr>
              <a:pPr/>
              <a:t>‹#›</a:t>
            </a:fld>
            <a:endParaRPr lang="en-GB" dirty="0">
              <a:solidFill>
                <a:srgbClr val="FFFFFF"/>
              </a:solidFill>
            </a:endParaRPr>
          </a:p>
        </p:txBody>
      </p:sp>
      <p:sp>
        <p:nvSpPr>
          <p:cNvPr id="10"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1" name="Tijdelijke aanduiding voor inhoud 10"/>
          <p:cNvSpPr>
            <a:spLocks noGrp="1"/>
          </p:cNvSpPr>
          <p:nvPr>
            <p:ph sz="quarter" idx="15"/>
          </p:nvPr>
        </p:nvSpPr>
        <p:spPr>
          <a:xfrm>
            <a:off x="566738" y="2583652"/>
            <a:ext cx="5283200" cy="3674274"/>
          </a:xfrm>
        </p:spPr>
        <p:txBody>
          <a:bodyPr/>
          <a:lstStyle>
            <a:lvl1pPr>
              <a:lnSpc>
                <a:spcPct val="100000"/>
              </a:lnSpc>
              <a:defRPr sz="5400" b="1" i="0">
                <a:solidFill>
                  <a:schemeClr val="bg2"/>
                </a:solidFill>
              </a:defRPr>
            </a:lvl1pPr>
          </a:lstStyle>
          <a:p>
            <a:pPr lvl="0"/>
            <a:r>
              <a:rPr lang="en-US"/>
              <a:t>Click to edit Master text styles</a:t>
            </a:r>
          </a:p>
        </p:txBody>
      </p:sp>
      <p:pic>
        <p:nvPicPr>
          <p:cNvPr id="9" name="Afbeelding 8" descr="logo lumc_BLOKJES_PPT_20 mm NL.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9452" y="281518"/>
            <a:ext cx="576000" cy="576000"/>
          </a:xfrm>
          <a:prstGeom prst="rect">
            <a:avLst/>
          </a:prstGeom>
        </p:spPr>
      </p:pic>
    </p:spTree>
    <p:extLst>
      <p:ext uri="{BB962C8B-B14F-4D97-AF65-F5344CB8AC3E}">
        <p14:creationId xmlns:p14="http://schemas.microsoft.com/office/powerpoint/2010/main" val="2256505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a:p>
        </p:txBody>
      </p:sp>
      <p:sp>
        <p:nvSpPr>
          <p:cNvPr id="3" name="Tijdelijke aanduiding voor inhoud 2"/>
          <p:cNvSpPr>
            <a:spLocks noGrp="1"/>
          </p:cNvSpPr>
          <p:nvPr>
            <p:ph idx="1"/>
          </p:nvPr>
        </p:nvSpPr>
        <p:spPr>
          <a:xfrm>
            <a:off x="566738" y="1144588"/>
            <a:ext cx="8291512" cy="5113338"/>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Rectangle 4"/>
          <p:cNvSpPr>
            <a:spLocks noGrp="1" noChangeArrowheads="1"/>
          </p:cNvSpPr>
          <p:nvPr>
            <p:ph type="dt" sz="half" idx="2"/>
          </p:nvPr>
        </p:nvSpPr>
        <p:spPr bwMode="auto">
          <a:xfrm>
            <a:off x="6350000" y="6553200"/>
            <a:ext cx="250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B56D05B5-D364-4AEF-B082-C09BD56261D7}" type="datetime5">
              <a:rPr lang="en-US" smtClean="0">
                <a:solidFill>
                  <a:srgbClr val="FFFFFF"/>
                </a:solidFill>
              </a:rPr>
              <a:pPr/>
              <a:t>21-Jan-19</a:t>
            </a:fld>
            <a:endParaRPr lang="en-GB" dirty="0">
              <a:solidFill>
                <a:srgbClr val="FFFFFF"/>
              </a:solidFill>
            </a:endParaRPr>
          </a:p>
        </p:txBody>
      </p:sp>
      <p:sp>
        <p:nvSpPr>
          <p:cNvPr id="9"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solidFill>
                  <a:srgbClr val="FFFFFF"/>
                </a:solidFill>
              </a:rPr>
              <a:pPr/>
              <a:t>‹#›</a:t>
            </a:fld>
            <a:endParaRPr lang="en-GB" dirty="0">
              <a:solidFill>
                <a:srgbClr val="FFFFFF"/>
              </a:solidFill>
            </a:endParaRPr>
          </a:p>
        </p:txBody>
      </p:sp>
      <p:sp>
        <p:nvSpPr>
          <p:cNvPr id="10"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solidFill>
                  <a:srgbClr val="FFFFFF"/>
                </a:solidFill>
              </a:rPr>
              <a:t>Insert &gt; Header &amp; footer</a:t>
            </a:r>
          </a:p>
        </p:txBody>
      </p:sp>
    </p:spTree>
    <p:extLst>
      <p:ext uri="{BB962C8B-B14F-4D97-AF65-F5344CB8AC3E}">
        <p14:creationId xmlns:p14="http://schemas.microsoft.com/office/powerpoint/2010/main" val="2438263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ofdstuk indel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0"/>
            <a:ext cx="6524625" cy="854075"/>
          </a:xfrm>
        </p:spPr>
        <p:txBody>
          <a:bodyPr/>
          <a:lstStyle>
            <a:lvl1pPr>
              <a:defRPr cap="all"/>
            </a:lvl1pPr>
          </a:lstStyle>
          <a:p>
            <a:r>
              <a:rPr lang="nl-NL" dirty="0"/>
              <a:t>HOOFDSTUK</a:t>
            </a:r>
          </a:p>
        </p:txBody>
      </p:sp>
      <p:sp>
        <p:nvSpPr>
          <p:cNvPr id="3" name="Tijdelijke aanduiding voor datum 2"/>
          <p:cNvSpPr>
            <a:spLocks noGrp="1"/>
          </p:cNvSpPr>
          <p:nvPr>
            <p:ph type="dt" sz="half" idx="10"/>
          </p:nvPr>
        </p:nvSpPr>
        <p:spPr/>
        <p:txBody>
          <a:bodyPr/>
          <a:lstStyle/>
          <a:p>
            <a:fld id="{BB228B3D-0B57-9A4E-BE76-1A14097B95D1}" type="datetime5">
              <a:rPr lang="nl-NL" smtClean="0"/>
              <a:t>21-jan-19</a:t>
            </a:fld>
            <a:endParaRPr lang="en-GB" dirty="0"/>
          </a:p>
        </p:txBody>
      </p:sp>
      <p:sp>
        <p:nvSpPr>
          <p:cNvPr id="4" name="Tijdelijke aanduiding voor voettekst 3"/>
          <p:cNvSpPr>
            <a:spLocks noGrp="1"/>
          </p:cNvSpPr>
          <p:nvPr>
            <p:ph type="ftr" sz="quarter" idx="11"/>
          </p:nvPr>
        </p:nvSpPr>
        <p:spPr/>
        <p:txBody>
          <a:bodyPr/>
          <a:lstStyle/>
          <a:p>
            <a:r>
              <a:rPr lang="en-GB" dirty="0"/>
              <a:t>Insert &gt; Header &amp; footer</a:t>
            </a:r>
          </a:p>
        </p:txBody>
      </p:sp>
      <p:sp>
        <p:nvSpPr>
          <p:cNvPr id="5" name="Tijdelijke aanduiding voor dianummer 4"/>
          <p:cNvSpPr>
            <a:spLocks noGrp="1"/>
          </p:cNvSpPr>
          <p:nvPr>
            <p:ph type="sldNum" sz="quarter" idx="12"/>
          </p:nvPr>
        </p:nvSpPr>
        <p:spPr/>
        <p:txBody>
          <a:bodyPr/>
          <a:lstStyle/>
          <a:p>
            <a:fld id="{5306AC46-015F-6E44-B83A-36E79AEF5356}" type="slidenum">
              <a:rPr lang="en-GB" smtClean="0"/>
              <a:pPr/>
              <a:t>‹#›</a:t>
            </a:fld>
            <a:endParaRPr lang="en-GB" dirty="0"/>
          </a:p>
        </p:txBody>
      </p:sp>
      <p:sp>
        <p:nvSpPr>
          <p:cNvPr id="10"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1" name="Tijdelijke aanduiding voor inhoud 10"/>
          <p:cNvSpPr>
            <a:spLocks noGrp="1"/>
          </p:cNvSpPr>
          <p:nvPr>
            <p:ph sz="quarter" idx="15"/>
          </p:nvPr>
        </p:nvSpPr>
        <p:spPr>
          <a:xfrm>
            <a:off x="566738" y="2583652"/>
            <a:ext cx="5283200" cy="3674274"/>
          </a:xfrm>
        </p:spPr>
        <p:txBody>
          <a:bodyPr/>
          <a:lstStyle>
            <a:lvl1pPr>
              <a:lnSpc>
                <a:spcPct val="100000"/>
              </a:lnSpc>
              <a:defRPr sz="5400" b="1" i="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303565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with Logo">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a:p>
        </p:txBody>
      </p:sp>
      <p:sp>
        <p:nvSpPr>
          <p:cNvPr id="3" name="Tijdelijke aanduiding voor inhoud 2"/>
          <p:cNvSpPr>
            <a:spLocks noGrp="1"/>
          </p:cNvSpPr>
          <p:nvPr>
            <p:ph idx="1"/>
          </p:nvPr>
        </p:nvSpPr>
        <p:spPr>
          <a:xfrm>
            <a:off x="566738" y="1144588"/>
            <a:ext cx="8291512" cy="5113338"/>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Rectangle 4"/>
          <p:cNvSpPr>
            <a:spLocks noGrp="1" noChangeArrowheads="1"/>
          </p:cNvSpPr>
          <p:nvPr>
            <p:ph type="dt" sz="half" idx="2"/>
          </p:nvPr>
        </p:nvSpPr>
        <p:spPr bwMode="auto">
          <a:xfrm>
            <a:off x="6350000" y="6553200"/>
            <a:ext cx="250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B56D05B5-D364-4AEF-B082-C09BD56261D7}" type="datetime5">
              <a:rPr lang="en-US" smtClean="0">
                <a:solidFill>
                  <a:srgbClr val="FFFFFF"/>
                </a:solidFill>
              </a:rPr>
              <a:pPr/>
              <a:t>21-Jan-19</a:t>
            </a:fld>
            <a:endParaRPr lang="en-GB" dirty="0">
              <a:solidFill>
                <a:srgbClr val="FFFFFF"/>
              </a:solidFill>
            </a:endParaRPr>
          </a:p>
        </p:txBody>
      </p:sp>
      <p:sp>
        <p:nvSpPr>
          <p:cNvPr id="9"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solidFill>
                  <a:srgbClr val="FFFFFF"/>
                </a:solidFill>
              </a:rPr>
              <a:pPr/>
              <a:t>‹#›</a:t>
            </a:fld>
            <a:endParaRPr lang="en-GB" dirty="0">
              <a:solidFill>
                <a:srgbClr val="FFFFFF"/>
              </a:solidFill>
            </a:endParaRPr>
          </a:p>
        </p:txBody>
      </p:sp>
      <p:sp>
        <p:nvSpPr>
          <p:cNvPr id="10"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solidFill>
                  <a:srgbClr val="FFFFFF"/>
                </a:solidFill>
              </a:rPr>
              <a:t>Insert &gt; Header &amp; footer</a:t>
            </a:r>
          </a:p>
        </p:txBody>
      </p:sp>
      <p:pic>
        <p:nvPicPr>
          <p:cNvPr id="8" name="Afbeelding 7" descr="logo lumc_BLOKJES_PPT_20 mm NL.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9452" y="281518"/>
            <a:ext cx="576000" cy="576000"/>
          </a:xfrm>
          <a:prstGeom prst="rect">
            <a:avLst/>
          </a:prstGeom>
        </p:spPr>
      </p:pic>
    </p:spTree>
    <p:extLst>
      <p:ext uri="{BB962C8B-B14F-4D97-AF65-F5344CB8AC3E}">
        <p14:creationId xmlns:p14="http://schemas.microsoft.com/office/powerpoint/2010/main" val="1262492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without footer">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7" name="Rechthoek 6"/>
          <p:cNvSpPr/>
          <p:nvPr userDrawn="1"/>
        </p:nvSpPr>
        <p:spPr bwMode="auto">
          <a:xfrm>
            <a:off x="0" y="6527800"/>
            <a:ext cx="9144000" cy="330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l-NL">
              <a:solidFill>
                <a:srgbClr val="FFFFFF"/>
              </a:solidFill>
            </a:endParaRPr>
          </a:p>
        </p:txBody>
      </p:sp>
      <p:sp>
        <p:nvSpPr>
          <p:cNvPr id="4" name="Tijdelijke aanduiding voor inhoud 2"/>
          <p:cNvSpPr>
            <a:spLocks noGrp="1"/>
          </p:cNvSpPr>
          <p:nvPr>
            <p:ph idx="1"/>
          </p:nvPr>
        </p:nvSpPr>
        <p:spPr>
          <a:xfrm>
            <a:off x="566738" y="1144588"/>
            <a:ext cx="8291512" cy="5383212"/>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512276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title lin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hthoek 5"/>
          <p:cNvSpPr/>
          <p:nvPr userDrawn="1"/>
        </p:nvSpPr>
        <p:spPr bwMode="auto">
          <a:xfrm>
            <a:off x="0" y="6527800"/>
            <a:ext cx="9144000" cy="330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l-NL">
              <a:solidFill>
                <a:srgbClr val="FFFFFF"/>
              </a:solidFill>
            </a:endParaRPr>
          </a:p>
        </p:txBody>
      </p:sp>
      <p:sp>
        <p:nvSpPr>
          <p:cNvPr id="8" name="Titel 1"/>
          <p:cNvSpPr>
            <a:spLocks noGrp="1"/>
          </p:cNvSpPr>
          <p:nvPr>
            <p:ph type="title"/>
          </p:nvPr>
        </p:nvSpPr>
        <p:spPr>
          <a:xfrm>
            <a:off x="566738" y="0"/>
            <a:ext cx="6524625" cy="501649"/>
          </a:xfrm>
        </p:spPr>
        <p:txBody>
          <a:bodyPr/>
          <a:lstStyle/>
          <a:p>
            <a:r>
              <a:rPr lang="en-US"/>
              <a:t>Click to edit Master title style</a:t>
            </a:r>
            <a:endParaRPr lang="nl-NL" dirty="0"/>
          </a:p>
        </p:txBody>
      </p:sp>
      <p:sp>
        <p:nvSpPr>
          <p:cNvPr id="5" name="Tijdelijke aanduiding voor inhoud 2"/>
          <p:cNvSpPr>
            <a:spLocks noGrp="1"/>
          </p:cNvSpPr>
          <p:nvPr>
            <p:ph idx="1"/>
          </p:nvPr>
        </p:nvSpPr>
        <p:spPr>
          <a:xfrm>
            <a:off x="566738" y="830263"/>
            <a:ext cx="8291512" cy="5697537"/>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3222932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5" name="Tijdelijke aanduiding voor datum 4"/>
          <p:cNvSpPr>
            <a:spLocks noGrp="1"/>
          </p:cNvSpPr>
          <p:nvPr>
            <p:ph type="dt" sz="half" idx="10"/>
          </p:nvPr>
        </p:nvSpPr>
        <p:spPr/>
        <p:txBody>
          <a:bodyPr/>
          <a:lstStyle>
            <a:lvl1pPr>
              <a:defRPr/>
            </a:lvl1pPr>
          </a:lstStyle>
          <a:p>
            <a:fld id="{371684A0-EA8F-4EA6-8525-4B02CE66D32D}" type="datetime5">
              <a:rPr lang="en-US" smtClean="0">
                <a:solidFill>
                  <a:srgbClr val="FFFFFF"/>
                </a:solidFill>
              </a:rPr>
              <a:pPr/>
              <a:t>21-Jan-19</a:t>
            </a:fld>
            <a:endParaRPr lang="en-GB" dirty="0">
              <a:solidFill>
                <a:srgbClr val="FFFFFF"/>
              </a:solidFill>
            </a:endParaRPr>
          </a:p>
        </p:txBody>
      </p:sp>
      <p:sp>
        <p:nvSpPr>
          <p:cNvPr id="7" name="Tijdelijke aanduiding voor dianummer 6"/>
          <p:cNvSpPr>
            <a:spLocks noGrp="1"/>
          </p:cNvSpPr>
          <p:nvPr>
            <p:ph type="sldNum" sz="quarter" idx="12"/>
          </p:nvPr>
        </p:nvSpPr>
        <p:spPr/>
        <p:txBody>
          <a:bodyPr/>
          <a:lstStyle>
            <a:lvl1pPr>
              <a:defRPr/>
            </a:lvl1pPr>
          </a:lstStyle>
          <a:p>
            <a:fld id="{3C622A6F-56DC-804D-B355-6A0ECE94EB36}" type="slidenum">
              <a:rPr lang="en-GB">
                <a:solidFill>
                  <a:srgbClr val="FFFFFF"/>
                </a:solidFill>
              </a:rPr>
              <a:pPr/>
              <a:t>‹#›</a:t>
            </a:fld>
            <a:endParaRPr lang="en-GB">
              <a:solidFill>
                <a:srgbClr val="FFFFFF"/>
              </a:solidFill>
            </a:endParaRPr>
          </a:p>
        </p:txBody>
      </p:sp>
      <p:sp>
        <p:nvSpPr>
          <p:cNvPr id="8" name="Rectangle 3"/>
          <p:cNvSpPr>
            <a:spLocks noGrp="1" noChangeArrowheads="1"/>
          </p:cNvSpPr>
          <p:nvPr>
            <p:ph idx="1"/>
          </p:nvPr>
        </p:nvSpPr>
        <p:spPr bwMode="auto">
          <a:xfrm>
            <a:off x="566738" y="1144588"/>
            <a:ext cx="40036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Rectangle 3"/>
          <p:cNvSpPr>
            <a:spLocks noGrp="1" noChangeArrowheads="1"/>
          </p:cNvSpPr>
          <p:nvPr>
            <p:ph idx="13"/>
          </p:nvPr>
        </p:nvSpPr>
        <p:spPr bwMode="auto">
          <a:xfrm>
            <a:off x="4860032" y="1144588"/>
            <a:ext cx="40036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solidFill>
                  <a:srgbClr val="FFFFFF"/>
                </a:solidFill>
              </a:rPr>
              <a:t>Insert &gt; Header &amp; footer</a:t>
            </a:r>
          </a:p>
        </p:txBody>
      </p:sp>
    </p:spTree>
    <p:extLst>
      <p:ext uri="{BB962C8B-B14F-4D97-AF65-F5344CB8AC3E}">
        <p14:creationId xmlns:p14="http://schemas.microsoft.com/office/powerpoint/2010/main" val="3536678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66738" y="1135063"/>
            <a:ext cx="4003675"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566737" y="2174875"/>
            <a:ext cx="4003676"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4852988" y="1135063"/>
            <a:ext cx="4004630"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852988" y="2174875"/>
            <a:ext cx="4004630"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lvl1pPr>
              <a:defRPr/>
            </a:lvl1pPr>
          </a:lstStyle>
          <a:p>
            <a:fld id="{1569D3F0-EAEA-4DE3-9753-8797A9B34E7B}" type="datetime5">
              <a:rPr lang="en-US" smtClean="0">
                <a:solidFill>
                  <a:srgbClr val="FFFFFF"/>
                </a:solidFill>
              </a:rPr>
              <a:pPr/>
              <a:t>21-Jan-19</a:t>
            </a:fld>
            <a:endParaRPr lang="en-GB" dirty="0">
              <a:solidFill>
                <a:srgbClr val="FFFFFF"/>
              </a:solidFill>
            </a:endParaRPr>
          </a:p>
        </p:txBody>
      </p:sp>
      <p:sp>
        <p:nvSpPr>
          <p:cNvPr id="9" name="Tijdelijke aanduiding voor dianummer 8"/>
          <p:cNvSpPr>
            <a:spLocks noGrp="1"/>
          </p:cNvSpPr>
          <p:nvPr>
            <p:ph type="sldNum" sz="quarter" idx="12"/>
          </p:nvPr>
        </p:nvSpPr>
        <p:spPr/>
        <p:txBody>
          <a:bodyPr/>
          <a:lstStyle>
            <a:lvl1pPr>
              <a:defRPr/>
            </a:lvl1pPr>
          </a:lstStyle>
          <a:p>
            <a:fld id="{C2847059-C838-D544-AA3A-A342CC408355}" type="slidenum">
              <a:rPr lang="en-GB">
                <a:solidFill>
                  <a:srgbClr val="FFFFFF"/>
                </a:solidFill>
              </a:rPr>
              <a:pPr/>
              <a:t>‹#›</a:t>
            </a:fld>
            <a:endParaRPr lang="en-GB">
              <a:solidFill>
                <a:srgbClr val="FFFFFF"/>
              </a:solidFill>
            </a:endParaRPr>
          </a:p>
        </p:txBody>
      </p:sp>
      <p:sp>
        <p:nvSpPr>
          <p:cNvPr id="2" name="Titel 1"/>
          <p:cNvSpPr>
            <a:spLocks noGrp="1"/>
          </p:cNvSpPr>
          <p:nvPr>
            <p:ph type="title"/>
          </p:nvPr>
        </p:nvSpPr>
        <p:spPr>
          <a:xfrm>
            <a:off x="566737" y="0"/>
            <a:ext cx="6558531" cy="854075"/>
          </a:xfrm>
        </p:spPr>
        <p:txBody>
          <a:bodyPr/>
          <a:lstStyle>
            <a:lvl1pPr>
              <a:defRPr/>
            </a:lvl1pPr>
          </a:lstStyle>
          <a:p>
            <a:r>
              <a:rPr lang="en-US"/>
              <a:t>Click to edit Master title style</a:t>
            </a:r>
            <a:endParaRPr lang="nl-NL" dirty="0"/>
          </a:p>
        </p:txBody>
      </p:sp>
      <p:sp>
        <p:nvSpPr>
          <p:cNvPr id="10" name="Rectangle 5"/>
          <p:cNvSpPr>
            <a:spLocks noGrp="1" noChangeArrowheads="1"/>
          </p:cNvSpPr>
          <p:nvPr>
            <p:ph type="ftr" sz="quarter" idx="1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solidFill>
                  <a:srgbClr val="FFFFFF"/>
                </a:solidFill>
              </a:rPr>
              <a:t>Insert &gt; Header &amp; footer</a:t>
            </a:r>
          </a:p>
        </p:txBody>
      </p:sp>
    </p:spTree>
    <p:extLst>
      <p:ext uri="{BB962C8B-B14F-4D97-AF65-F5344CB8AC3E}">
        <p14:creationId xmlns:p14="http://schemas.microsoft.com/office/powerpoint/2010/main" val="2315203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datum 2"/>
          <p:cNvSpPr>
            <a:spLocks noGrp="1"/>
          </p:cNvSpPr>
          <p:nvPr>
            <p:ph type="dt" sz="half" idx="10"/>
          </p:nvPr>
        </p:nvSpPr>
        <p:spPr/>
        <p:txBody>
          <a:bodyPr/>
          <a:lstStyle/>
          <a:p>
            <a:fld id="{33075D7B-A07B-4BC0-B7FD-69181FAA0CBE}" type="datetime5">
              <a:rPr lang="en-US" smtClean="0">
                <a:solidFill>
                  <a:srgbClr val="FFFFFF"/>
                </a:solidFill>
              </a:rPr>
              <a:pPr/>
              <a:t>21-Jan-19</a:t>
            </a:fld>
            <a:endParaRPr lang="en-GB" dirty="0">
              <a:solidFill>
                <a:srgbClr val="FFFFFF"/>
              </a:solidFill>
            </a:endParaRPr>
          </a:p>
        </p:txBody>
      </p:sp>
      <p:sp>
        <p:nvSpPr>
          <p:cNvPr id="4" name="Tijdelijke aanduiding voor voettekst 3"/>
          <p:cNvSpPr>
            <a:spLocks noGrp="1"/>
          </p:cNvSpPr>
          <p:nvPr>
            <p:ph type="ftr" sz="quarter" idx="11"/>
          </p:nvPr>
        </p:nvSpPr>
        <p:spPr/>
        <p:txBody>
          <a:bodyPr/>
          <a:lstStyle/>
          <a:p>
            <a:r>
              <a:rPr lang="en-GB">
                <a:solidFill>
                  <a:srgbClr val="FFFFFF"/>
                </a:solidFill>
              </a:rPr>
              <a:t>Insert &gt; Header &amp; footer</a:t>
            </a:r>
            <a:endParaRPr lang="en-GB" dirty="0">
              <a:solidFill>
                <a:srgbClr val="FFFFFF"/>
              </a:solidFill>
            </a:endParaRPr>
          </a:p>
        </p:txBody>
      </p:sp>
      <p:sp>
        <p:nvSpPr>
          <p:cNvPr id="5" name="Tijdelijke aanduiding voor dianummer 4"/>
          <p:cNvSpPr>
            <a:spLocks noGrp="1"/>
          </p:cNvSpPr>
          <p:nvPr>
            <p:ph type="sldNum" sz="quarter" idx="12"/>
          </p:nvPr>
        </p:nvSpPr>
        <p:spPr/>
        <p:txBody>
          <a:bodyPr/>
          <a:lstStyle/>
          <a:p>
            <a:fld id="{5306AC46-015F-6E44-B83A-36E79AEF5356}"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317155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03D97A11-27EC-48F1-AD2A-F37D7F1C27B9}" type="datetime5">
              <a:rPr lang="en-US" smtClean="0">
                <a:solidFill>
                  <a:srgbClr val="FFFFFF"/>
                </a:solidFill>
              </a:rPr>
              <a:pPr/>
              <a:t>21-Jan-19</a:t>
            </a:fld>
            <a:endParaRPr lang="en-GB" dirty="0">
              <a:solidFill>
                <a:srgbClr val="FFFFFF"/>
              </a:solidFill>
            </a:endParaRPr>
          </a:p>
        </p:txBody>
      </p:sp>
      <p:sp>
        <p:nvSpPr>
          <p:cNvPr id="4" name="Tijdelijke aanduiding voor dianummer 3"/>
          <p:cNvSpPr>
            <a:spLocks noGrp="1"/>
          </p:cNvSpPr>
          <p:nvPr>
            <p:ph type="sldNum" sz="quarter" idx="12"/>
          </p:nvPr>
        </p:nvSpPr>
        <p:spPr/>
        <p:txBody>
          <a:bodyPr/>
          <a:lstStyle>
            <a:lvl1pPr>
              <a:defRPr/>
            </a:lvl1pPr>
          </a:lstStyle>
          <a:p>
            <a:fld id="{BEA1B39C-8919-CF47-A161-B6BA50FD6A18}" type="slidenum">
              <a:rPr lang="en-GB">
                <a:solidFill>
                  <a:srgbClr val="FFFFFF"/>
                </a:solidFill>
              </a:rPr>
              <a:pPr/>
              <a:t>‹#›</a:t>
            </a:fld>
            <a:endParaRPr lang="en-GB">
              <a:solidFill>
                <a:srgbClr val="FFFFFF"/>
              </a:solidFill>
            </a:endParaRPr>
          </a:p>
        </p:txBody>
      </p:sp>
      <p:sp>
        <p:nvSpPr>
          <p:cNvPr id="5"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solidFill>
                  <a:srgbClr val="FFFFFF"/>
                </a:solidFill>
              </a:rPr>
              <a:t>Insert &gt; Header &amp; footer</a:t>
            </a:r>
          </a:p>
        </p:txBody>
      </p:sp>
    </p:spTree>
    <p:extLst>
      <p:ext uri="{BB962C8B-B14F-4D97-AF65-F5344CB8AC3E}">
        <p14:creationId xmlns:p14="http://schemas.microsoft.com/office/powerpoint/2010/main" val="2961994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566737" y="0"/>
            <a:ext cx="6524815" cy="854075"/>
          </a:xfrm>
        </p:spPr>
        <p:txBody>
          <a:bodyPr/>
          <a:lstStyle>
            <a:lvl1pPr algn="l">
              <a:defRPr sz="2400" b="1"/>
            </a:lvl1pPr>
          </a:lstStyle>
          <a:p>
            <a:r>
              <a:rPr lang="en-US"/>
              <a:t>Click to edit Master title style</a:t>
            </a:r>
            <a:endParaRPr lang="nl-NL" dirty="0"/>
          </a:p>
        </p:txBody>
      </p:sp>
      <p:sp>
        <p:nvSpPr>
          <p:cNvPr id="4" name="Tijdelijke aanduiding voor tekst 3"/>
          <p:cNvSpPr>
            <a:spLocks noGrp="1"/>
          </p:cNvSpPr>
          <p:nvPr>
            <p:ph type="body" sz="half" idx="2"/>
          </p:nvPr>
        </p:nvSpPr>
        <p:spPr>
          <a:xfrm>
            <a:off x="566737" y="1135064"/>
            <a:ext cx="3008313" cy="5118678"/>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p:txBody>
          <a:bodyPr/>
          <a:lstStyle>
            <a:lvl1pPr>
              <a:defRPr/>
            </a:lvl1pPr>
          </a:lstStyle>
          <a:p>
            <a:fld id="{60CF9DED-DB1A-4A58-AA3B-9A7FD8966ABF}" type="datetime5">
              <a:rPr lang="en-US" smtClean="0">
                <a:solidFill>
                  <a:srgbClr val="FFFFFF"/>
                </a:solidFill>
              </a:rPr>
              <a:pPr/>
              <a:t>21-Jan-19</a:t>
            </a:fld>
            <a:endParaRPr lang="en-GB" dirty="0">
              <a:solidFill>
                <a:srgbClr val="FFFFFF"/>
              </a:solidFill>
            </a:endParaRPr>
          </a:p>
        </p:txBody>
      </p:sp>
      <p:sp>
        <p:nvSpPr>
          <p:cNvPr id="7" name="Tijdelijke aanduiding voor dianummer 6"/>
          <p:cNvSpPr>
            <a:spLocks noGrp="1"/>
          </p:cNvSpPr>
          <p:nvPr>
            <p:ph type="sldNum" sz="quarter" idx="12"/>
          </p:nvPr>
        </p:nvSpPr>
        <p:spPr/>
        <p:txBody>
          <a:bodyPr/>
          <a:lstStyle>
            <a:lvl1pPr>
              <a:defRPr/>
            </a:lvl1pPr>
          </a:lstStyle>
          <a:p>
            <a:fld id="{64FAB8F7-6B6F-2642-9729-040657DB08FE}" type="slidenum">
              <a:rPr lang="en-GB">
                <a:solidFill>
                  <a:srgbClr val="FFFFFF"/>
                </a:solidFill>
              </a:rPr>
              <a:pPr/>
              <a:t>‹#›</a:t>
            </a:fld>
            <a:endParaRPr lang="en-GB">
              <a:solidFill>
                <a:srgbClr val="FFFFFF"/>
              </a:solidFill>
            </a:endParaRPr>
          </a:p>
        </p:txBody>
      </p:sp>
      <p:sp>
        <p:nvSpPr>
          <p:cNvPr id="8"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solidFill>
                  <a:srgbClr val="FFFFFF"/>
                </a:solidFill>
              </a:rPr>
              <a:t>Insert &gt; Header &amp; footer</a:t>
            </a:r>
          </a:p>
        </p:txBody>
      </p:sp>
      <p:sp>
        <p:nvSpPr>
          <p:cNvPr id="9" name="Rectangle 3"/>
          <p:cNvSpPr>
            <a:spLocks noGrp="1" noChangeArrowheads="1"/>
          </p:cNvSpPr>
          <p:nvPr>
            <p:ph idx="13"/>
          </p:nvPr>
        </p:nvSpPr>
        <p:spPr bwMode="auto">
          <a:xfrm>
            <a:off x="3740150" y="1144588"/>
            <a:ext cx="5123557"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08925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584059" y="0"/>
            <a:ext cx="6507303" cy="854075"/>
          </a:xfrm>
        </p:spPr>
        <p:txBody>
          <a:bodyPr/>
          <a:lstStyle>
            <a:lvl1pPr algn="l">
              <a:defRPr sz="2400" b="1"/>
            </a:lvl1pPr>
          </a:lstStyle>
          <a:p>
            <a:r>
              <a:rPr lang="en-US"/>
              <a:t>Click to edit Master title style</a:t>
            </a:r>
            <a:endParaRPr lang="nl-NL" dirty="0"/>
          </a:p>
        </p:txBody>
      </p:sp>
      <p:sp>
        <p:nvSpPr>
          <p:cNvPr id="3" name="Tijdelijke aanduiding voor afbeelding 2"/>
          <p:cNvSpPr>
            <a:spLocks noGrp="1"/>
          </p:cNvSpPr>
          <p:nvPr>
            <p:ph type="pic" idx="1"/>
          </p:nvPr>
        </p:nvSpPr>
        <p:spPr>
          <a:xfrm>
            <a:off x="566738" y="1144587"/>
            <a:ext cx="5040000" cy="5113338"/>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4" name="Tijdelijke aanduiding voor tekst 3"/>
          <p:cNvSpPr>
            <a:spLocks noGrp="1"/>
          </p:cNvSpPr>
          <p:nvPr>
            <p:ph type="body" sz="half" idx="2"/>
          </p:nvPr>
        </p:nvSpPr>
        <p:spPr>
          <a:xfrm>
            <a:off x="5849938" y="1144588"/>
            <a:ext cx="3003550" cy="128963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p:txBody>
          <a:bodyPr/>
          <a:lstStyle>
            <a:lvl1pPr>
              <a:defRPr/>
            </a:lvl1pPr>
          </a:lstStyle>
          <a:p>
            <a:fld id="{98ACE5E8-51C1-41B9-B565-2B73874A4B16}" type="datetime5">
              <a:rPr lang="en-US" smtClean="0">
                <a:solidFill>
                  <a:srgbClr val="FFFFFF"/>
                </a:solidFill>
              </a:rPr>
              <a:pPr/>
              <a:t>21-Jan-19</a:t>
            </a:fld>
            <a:endParaRPr lang="en-GB" dirty="0">
              <a:solidFill>
                <a:srgbClr val="FFFFFF"/>
              </a:solidFill>
            </a:endParaRPr>
          </a:p>
        </p:txBody>
      </p:sp>
      <p:sp>
        <p:nvSpPr>
          <p:cNvPr id="7" name="Tijdelijke aanduiding voor dianummer 6"/>
          <p:cNvSpPr>
            <a:spLocks noGrp="1"/>
          </p:cNvSpPr>
          <p:nvPr>
            <p:ph type="sldNum" sz="quarter" idx="12"/>
          </p:nvPr>
        </p:nvSpPr>
        <p:spPr/>
        <p:txBody>
          <a:bodyPr/>
          <a:lstStyle>
            <a:lvl1pPr>
              <a:defRPr/>
            </a:lvl1pPr>
          </a:lstStyle>
          <a:p>
            <a:fld id="{1DA0F4D9-DA5F-9846-8B97-D321E78C63B0}" type="slidenum">
              <a:rPr lang="en-GB">
                <a:solidFill>
                  <a:srgbClr val="FFFFFF"/>
                </a:solidFill>
              </a:rPr>
              <a:pPr/>
              <a:t>‹#›</a:t>
            </a:fld>
            <a:endParaRPr lang="en-GB">
              <a:solidFill>
                <a:srgbClr val="FFFFFF"/>
              </a:solidFill>
            </a:endParaRPr>
          </a:p>
        </p:txBody>
      </p:sp>
      <p:sp>
        <p:nvSpPr>
          <p:cNvPr id="8"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solidFill>
                  <a:srgbClr val="FFFFFF"/>
                </a:solidFill>
              </a:rPr>
              <a:t>Insert &gt; Header &amp; footer</a:t>
            </a:r>
          </a:p>
        </p:txBody>
      </p:sp>
    </p:spTree>
    <p:extLst>
      <p:ext uri="{BB962C8B-B14F-4D97-AF65-F5344CB8AC3E}">
        <p14:creationId xmlns:p14="http://schemas.microsoft.com/office/powerpoint/2010/main" val="3435151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1"/>
        </a:solidFill>
        <a:effectLst/>
      </p:bgPr>
    </p:bg>
    <p:spTree>
      <p:nvGrpSpPr>
        <p:cNvPr id="1" name=""/>
        <p:cNvGrpSpPr/>
        <p:nvPr/>
      </p:nvGrpSpPr>
      <p:grpSpPr>
        <a:xfrm>
          <a:off x="0" y="0"/>
          <a:ext cx="0" cy="0"/>
          <a:chOff x="0" y="0"/>
          <a:chExt cx="0" cy="0"/>
        </a:xfrm>
      </p:grpSpPr>
      <p:sp>
        <p:nvSpPr>
          <p:cNvPr id="13" name="Rechthoek 12"/>
          <p:cNvSpPr/>
          <p:nvPr userDrawn="1"/>
        </p:nvSpPr>
        <p:spPr bwMode="auto">
          <a:xfrm>
            <a:off x="-2" y="2587351"/>
            <a:ext cx="1146175" cy="1152000"/>
          </a:xfrm>
          <a:prstGeom prst="rect">
            <a:avLst/>
          </a:prstGeom>
          <a:solidFill>
            <a:schemeClr val="accent1">
              <a:alpha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l-NL">
              <a:solidFill>
                <a:srgbClr val="FFFFFF"/>
              </a:solidFill>
            </a:endParaRPr>
          </a:p>
        </p:txBody>
      </p:sp>
      <p:sp>
        <p:nvSpPr>
          <p:cNvPr id="19" name="Rechthoek 18"/>
          <p:cNvSpPr/>
          <p:nvPr userDrawn="1"/>
        </p:nvSpPr>
        <p:spPr bwMode="auto">
          <a:xfrm>
            <a:off x="1146174" y="1431651"/>
            <a:ext cx="7997825" cy="1155700"/>
          </a:xfrm>
          <a:prstGeom prst="rect">
            <a:avLst/>
          </a:prstGeom>
          <a:solidFill>
            <a:schemeClr val="accent1">
              <a:alpha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l-NL">
              <a:solidFill>
                <a:srgbClr val="FFFFFF"/>
              </a:solidFill>
            </a:endParaRPr>
          </a:p>
        </p:txBody>
      </p:sp>
      <p:sp>
        <p:nvSpPr>
          <p:cNvPr id="20" name="Rectangle 3"/>
          <p:cNvSpPr>
            <a:spLocks noGrp="1" noChangeArrowheads="1"/>
          </p:cNvSpPr>
          <p:nvPr>
            <p:ph idx="1" hasCustomPrompt="1"/>
          </p:nvPr>
        </p:nvSpPr>
        <p:spPr bwMode="auto">
          <a:xfrm>
            <a:off x="1323975" y="1431652"/>
            <a:ext cx="7524750"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spcCol="360000" anchor="t" anchorCtr="0" compatLnSpc="1">
            <a:prstTxWarp prst="textNoShape">
              <a:avLst/>
            </a:prstTxWarp>
          </a:bodyPr>
          <a:lstStyle>
            <a:lvl1pPr>
              <a:defRPr sz="2400" b="1" i="0">
                <a:solidFill>
                  <a:schemeClr val="bg2"/>
                </a:solidFill>
              </a:defRPr>
            </a:lvl1pPr>
          </a:lstStyle>
          <a:p>
            <a:pPr lvl="0"/>
            <a:r>
              <a:rPr lang="nl-NL" dirty="0" err="1"/>
              <a:t>Title</a:t>
            </a:r>
            <a:r>
              <a:rPr lang="nl-NL" dirty="0"/>
              <a:t> or </a:t>
            </a:r>
            <a:r>
              <a:rPr lang="nl-NL" dirty="0" err="1"/>
              <a:t>Address</a:t>
            </a:r>
            <a:endParaRPr lang="nl-NL" dirty="0"/>
          </a:p>
        </p:txBody>
      </p:sp>
      <p:pic>
        <p:nvPicPr>
          <p:cNvPr id="14" name="Afbeelding 13" descr="logo UL_RG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939" y="5961325"/>
            <a:ext cx="495798" cy="576000"/>
          </a:xfrm>
          <a:prstGeom prst="rect">
            <a:avLst/>
          </a:prstGeom>
        </p:spPr>
      </p:pic>
      <p:sp>
        <p:nvSpPr>
          <p:cNvPr id="17" name="Tijdelijke aanduiding voor tekst 3"/>
          <p:cNvSpPr>
            <a:spLocks noGrp="1"/>
          </p:cNvSpPr>
          <p:nvPr>
            <p:ph type="body" sz="half" idx="10"/>
          </p:nvPr>
        </p:nvSpPr>
        <p:spPr>
          <a:xfrm>
            <a:off x="1323974" y="2839003"/>
            <a:ext cx="7524751" cy="341892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6" name="Afbeelding 15" descr="logo lumc_Fedra_PPT_20 mm E.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738" y="278075"/>
            <a:ext cx="2293895" cy="576000"/>
          </a:xfrm>
          <a:prstGeom prst="rect">
            <a:avLst/>
          </a:prstGeom>
        </p:spPr>
      </p:pic>
    </p:spTree>
    <p:extLst>
      <p:ext uri="{BB962C8B-B14F-4D97-AF65-F5344CB8AC3E}">
        <p14:creationId xmlns:p14="http://schemas.microsoft.com/office/powerpoint/2010/main" val="21058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Hoofdstuk indeling met log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0"/>
            <a:ext cx="6524625" cy="854075"/>
          </a:xfrm>
        </p:spPr>
        <p:txBody>
          <a:bodyPr/>
          <a:lstStyle>
            <a:lvl1pPr>
              <a:defRPr cap="all"/>
            </a:lvl1pPr>
          </a:lstStyle>
          <a:p>
            <a:r>
              <a:rPr lang="nl-NL" dirty="0"/>
              <a:t>HOOFDSTUK</a:t>
            </a:r>
          </a:p>
        </p:txBody>
      </p:sp>
      <p:sp>
        <p:nvSpPr>
          <p:cNvPr id="3" name="Tijdelijke aanduiding voor datum 2"/>
          <p:cNvSpPr>
            <a:spLocks noGrp="1"/>
          </p:cNvSpPr>
          <p:nvPr>
            <p:ph type="dt" sz="half" idx="10"/>
          </p:nvPr>
        </p:nvSpPr>
        <p:spPr/>
        <p:txBody>
          <a:bodyPr/>
          <a:lstStyle/>
          <a:p>
            <a:fld id="{BB228B3D-0B57-9A4E-BE76-1A14097B95D1}" type="datetime5">
              <a:rPr lang="nl-NL" smtClean="0"/>
              <a:t>21-jan-19</a:t>
            </a:fld>
            <a:endParaRPr lang="en-GB" dirty="0"/>
          </a:p>
        </p:txBody>
      </p:sp>
      <p:sp>
        <p:nvSpPr>
          <p:cNvPr id="4" name="Tijdelijke aanduiding voor voettekst 3"/>
          <p:cNvSpPr>
            <a:spLocks noGrp="1"/>
          </p:cNvSpPr>
          <p:nvPr>
            <p:ph type="ftr" sz="quarter" idx="11"/>
          </p:nvPr>
        </p:nvSpPr>
        <p:spPr/>
        <p:txBody>
          <a:bodyPr/>
          <a:lstStyle/>
          <a:p>
            <a:r>
              <a:rPr lang="en-GB" dirty="0"/>
              <a:t>Insert &gt; Header &amp; footer</a:t>
            </a:r>
          </a:p>
        </p:txBody>
      </p:sp>
      <p:sp>
        <p:nvSpPr>
          <p:cNvPr id="5" name="Tijdelijke aanduiding voor dianummer 4"/>
          <p:cNvSpPr>
            <a:spLocks noGrp="1"/>
          </p:cNvSpPr>
          <p:nvPr>
            <p:ph type="sldNum" sz="quarter" idx="12"/>
          </p:nvPr>
        </p:nvSpPr>
        <p:spPr/>
        <p:txBody>
          <a:bodyPr/>
          <a:lstStyle/>
          <a:p>
            <a:fld id="{5306AC46-015F-6E44-B83A-36E79AEF5356}" type="slidenum">
              <a:rPr lang="en-GB" smtClean="0"/>
              <a:pPr/>
              <a:t>‹#›</a:t>
            </a:fld>
            <a:endParaRPr lang="en-GB" dirty="0"/>
          </a:p>
        </p:txBody>
      </p:sp>
      <p:sp>
        <p:nvSpPr>
          <p:cNvPr id="10"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1" name="Tijdelijke aanduiding voor inhoud 10"/>
          <p:cNvSpPr>
            <a:spLocks noGrp="1"/>
          </p:cNvSpPr>
          <p:nvPr>
            <p:ph sz="quarter" idx="15"/>
          </p:nvPr>
        </p:nvSpPr>
        <p:spPr>
          <a:xfrm>
            <a:off x="566738" y="2583652"/>
            <a:ext cx="5283200" cy="3674274"/>
          </a:xfrm>
        </p:spPr>
        <p:txBody>
          <a:bodyPr/>
          <a:lstStyle>
            <a:lvl1pPr>
              <a:lnSpc>
                <a:spcPct val="100000"/>
              </a:lnSpc>
              <a:defRPr sz="5400" b="1" i="0">
                <a:solidFill>
                  <a:schemeClr val="bg2"/>
                </a:solidFill>
              </a:defRPr>
            </a:lvl1pPr>
          </a:lstStyle>
          <a:p>
            <a:pPr lvl="0"/>
            <a:r>
              <a:rPr lang="en-US"/>
              <a:t>Click to edit Master text styles</a:t>
            </a:r>
          </a:p>
        </p:txBody>
      </p:sp>
      <p:pic>
        <p:nvPicPr>
          <p:cNvPr id="9" name="Afbeelding 8" descr="logo lumc_BLOKJES_PPT_20 mm NL.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9452" y="281518"/>
            <a:ext cx="576000" cy="576000"/>
          </a:xfrm>
          <a:prstGeom prst="rect">
            <a:avLst/>
          </a:prstGeom>
        </p:spPr>
      </p:pic>
    </p:spTree>
    <p:extLst>
      <p:ext uri="{BB962C8B-B14F-4D97-AF65-F5344CB8AC3E}">
        <p14:creationId xmlns:p14="http://schemas.microsoft.com/office/powerpoint/2010/main" val="404315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EB6F1C35-0D79-483C-B248-F392704E452F}" type="datetime2">
              <a:rPr lang="en-US">
                <a:solidFill>
                  <a:srgbClr val="FFFFFF"/>
                </a:solidFill>
              </a:rPr>
              <a:pPr>
                <a:defRPr/>
              </a:pPr>
              <a:t>Monday, January 21, 2019</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zie : View / Header and footer ?</a:t>
            </a:r>
          </a:p>
        </p:txBody>
      </p:sp>
      <p:sp>
        <p:nvSpPr>
          <p:cNvPr id="5" name="Rectangle 6"/>
          <p:cNvSpPr>
            <a:spLocks noGrp="1" noChangeArrowheads="1"/>
          </p:cNvSpPr>
          <p:nvPr>
            <p:ph type="sldNum" sz="quarter" idx="12"/>
          </p:nvPr>
        </p:nvSpPr>
        <p:spPr>
          <a:ln/>
        </p:spPr>
        <p:txBody>
          <a:bodyPr/>
          <a:lstStyle>
            <a:lvl1pPr>
              <a:defRPr/>
            </a:lvl1pPr>
          </a:lstStyle>
          <a:p>
            <a:pPr>
              <a:defRPr/>
            </a:pPr>
            <a:fld id="{FDBBAF5B-AB23-4421-9B20-C43C9C2EE6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8971497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26BA766-5E6C-41AA-A4E8-78C8D454D8A6}" type="datetime2">
              <a:rPr lang="en-US">
                <a:solidFill>
                  <a:srgbClr val="FFFFFF"/>
                </a:solidFill>
              </a:rPr>
              <a:pPr>
                <a:defRPr/>
              </a:pPr>
              <a:t>Monday, January 21, 2019</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zie : View / Header and footer ?</a:t>
            </a:r>
          </a:p>
        </p:txBody>
      </p:sp>
      <p:sp>
        <p:nvSpPr>
          <p:cNvPr id="4" name="Rectangle 6"/>
          <p:cNvSpPr>
            <a:spLocks noGrp="1" noChangeArrowheads="1"/>
          </p:cNvSpPr>
          <p:nvPr>
            <p:ph type="sldNum" sz="quarter" idx="12"/>
          </p:nvPr>
        </p:nvSpPr>
        <p:spPr>
          <a:ln/>
        </p:spPr>
        <p:txBody>
          <a:bodyPr/>
          <a:lstStyle>
            <a:lvl1pPr>
              <a:defRPr/>
            </a:lvl1pPr>
          </a:lstStyle>
          <a:p>
            <a:pPr>
              <a:defRPr/>
            </a:pPr>
            <a:fld id="{4103FEE8-215A-4472-9F9C-F2A88F6348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3927138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inhoud 2"/>
          <p:cNvSpPr>
            <a:spLocks noGrp="1"/>
          </p:cNvSpPr>
          <p:nvPr>
            <p:ph idx="1"/>
          </p:nvPr>
        </p:nvSpPr>
        <p:spPr>
          <a:xfrm>
            <a:off x="566738" y="1144588"/>
            <a:ext cx="8291512" cy="5113338"/>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Rectangle 4"/>
          <p:cNvSpPr>
            <a:spLocks noGrp="1" noChangeArrowheads="1"/>
          </p:cNvSpPr>
          <p:nvPr>
            <p:ph type="dt" sz="half" idx="2"/>
          </p:nvPr>
        </p:nvSpPr>
        <p:spPr bwMode="auto">
          <a:xfrm>
            <a:off x="6350000" y="6553200"/>
            <a:ext cx="250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E4DFC4CA-C18C-1948-860B-AB40FEDD7F72}" type="datetime5">
              <a:rPr lang="nl-NL" smtClean="0"/>
              <a:t>21-jan-19</a:t>
            </a:fld>
            <a:endParaRPr lang="en-GB" dirty="0"/>
          </a:p>
        </p:txBody>
      </p:sp>
      <p:sp>
        <p:nvSpPr>
          <p:cNvPr id="9"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a:t>
            </a:fld>
            <a:endParaRPr lang="en-GB" dirty="0"/>
          </a:p>
        </p:txBody>
      </p:sp>
      <p:sp>
        <p:nvSpPr>
          <p:cNvPr id="10"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t>Insert &gt; Header &amp; footer</a:t>
            </a:r>
          </a:p>
        </p:txBody>
      </p:sp>
    </p:spTree>
    <p:extLst>
      <p:ext uri="{BB962C8B-B14F-4D97-AF65-F5344CB8AC3E}">
        <p14:creationId xmlns:p14="http://schemas.microsoft.com/office/powerpoint/2010/main" val="59030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el en object met logo">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inhoud 2"/>
          <p:cNvSpPr>
            <a:spLocks noGrp="1"/>
          </p:cNvSpPr>
          <p:nvPr>
            <p:ph idx="1"/>
          </p:nvPr>
        </p:nvSpPr>
        <p:spPr>
          <a:xfrm>
            <a:off x="566738" y="1144588"/>
            <a:ext cx="8291512" cy="5113338"/>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Rectangle 4"/>
          <p:cNvSpPr>
            <a:spLocks noGrp="1" noChangeArrowheads="1"/>
          </p:cNvSpPr>
          <p:nvPr>
            <p:ph type="dt" sz="half" idx="2"/>
          </p:nvPr>
        </p:nvSpPr>
        <p:spPr bwMode="auto">
          <a:xfrm>
            <a:off x="6350000" y="6553200"/>
            <a:ext cx="250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E4DFC4CA-C18C-1948-860B-AB40FEDD7F72}" type="datetime5">
              <a:rPr lang="nl-NL" smtClean="0"/>
              <a:t>21-jan-19</a:t>
            </a:fld>
            <a:endParaRPr lang="en-GB" dirty="0"/>
          </a:p>
        </p:txBody>
      </p:sp>
      <p:sp>
        <p:nvSpPr>
          <p:cNvPr id="9"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a:t>
            </a:fld>
            <a:endParaRPr lang="en-GB" dirty="0"/>
          </a:p>
        </p:txBody>
      </p:sp>
      <p:sp>
        <p:nvSpPr>
          <p:cNvPr id="10"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t>Insert &gt; Header &amp; footer</a:t>
            </a:r>
          </a:p>
        </p:txBody>
      </p:sp>
      <p:pic>
        <p:nvPicPr>
          <p:cNvPr id="8" name="Afbeelding 7" descr="logo lumc_BLOKJES_PPT_20 mm NL.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9452" y="281518"/>
            <a:ext cx="576000" cy="576000"/>
          </a:xfrm>
          <a:prstGeom prst="rect">
            <a:avLst/>
          </a:prstGeom>
        </p:spPr>
      </p:pic>
    </p:spTree>
    <p:extLst>
      <p:ext uri="{BB962C8B-B14F-4D97-AF65-F5344CB8AC3E}">
        <p14:creationId xmlns:p14="http://schemas.microsoft.com/office/powerpoint/2010/main" val="2538471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p 1 rege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jdelijke aanduiding voor inhoud 2"/>
          <p:cNvSpPr>
            <a:spLocks noGrp="1"/>
          </p:cNvSpPr>
          <p:nvPr>
            <p:ph idx="1"/>
          </p:nvPr>
        </p:nvSpPr>
        <p:spPr>
          <a:xfrm>
            <a:off x="566738" y="760413"/>
            <a:ext cx="8291512" cy="5497513"/>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el 1"/>
          <p:cNvSpPr>
            <a:spLocks noGrp="1"/>
          </p:cNvSpPr>
          <p:nvPr>
            <p:ph type="title"/>
          </p:nvPr>
        </p:nvSpPr>
        <p:spPr>
          <a:xfrm>
            <a:off x="566738" y="0"/>
            <a:ext cx="6524625" cy="501649"/>
          </a:xfrm>
        </p:spPr>
        <p:txBody>
          <a:bodyPr/>
          <a:lstStyle/>
          <a:p>
            <a:r>
              <a:rPr lang="en-US"/>
              <a:t>Click to edit Master title style</a:t>
            </a:r>
            <a:endParaRPr lang="nl-NL" dirty="0"/>
          </a:p>
        </p:txBody>
      </p:sp>
      <p:sp>
        <p:nvSpPr>
          <p:cNvPr id="10" name="Rechthoek 9"/>
          <p:cNvSpPr/>
          <p:nvPr userDrawn="1"/>
        </p:nvSpPr>
        <p:spPr bwMode="auto">
          <a:xfrm>
            <a:off x="0" y="6527800"/>
            <a:ext cx="9144000" cy="330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43565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onder voett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
        <p:nvSpPr>
          <p:cNvPr id="6" name="Rechthoek 5"/>
          <p:cNvSpPr/>
          <p:nvPr userDrawn="1"/>
        </p:nvSpPr>
        <p:spPr bwMode="auto">
          <a:xfrm>
            <a:off x="0" y="6527800"/>
            <a:ext cx="9144000" cy="330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7" name="Tijdelijke aanduiding voor inhoud 2"/>
          <p:cNvSpPr>
            <a:spLocks noGrp="1"/>
          </p:cNvSpPr>
          <p:nvPr>
            <p:ph idx="1"/>
          </p:nvPr>
        </p:nvSpPr>
        <p:spPr>
          <a:xfrm>
            <a:off x="566738" y="1144587"/>
            <a:ext cx="8291512" cy="5373687"/>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235035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5" name="Tijdelijke aanduiding voor datum 4"/>
          <p:cNvSpPr>
            <a:spLocks noGrp="1"/>
          </p:cNvSpPr>
          <p:nvPr>
            <p:ph type="dt" sz="half" idx="10"/>
          </p:nvPr>
        </p:nvSpPr>
        <p:spPr/>
        <p:txBody>
          <a:bodyPr/>
          <a:lstStyle>
            <a:lvl1pPr>
              <a:defRPr/>
            </a:lvl1pPr>
          </a:lstStyle>
          <a:p>
            <a:fld id="{8B789AEB-F5B2-2B4F-AD30-EF01FA8B389C}" type="datetime5">
              <a:rPr lang="nl-NL" smtClean="0"/>
              <a:t>21-jan-19</a:t>
            </a:fld>
            <a:endParaRPr lang="en-GB"/>
          </a:p>
        </p:txBody>
      </p:sp>
      <p:sp>
        <p:nvSpPr>
          <p:cNvPr id="7" name="Tijdelijke aanduiding voor dianummer 6"/>
          <p:cNvSpPr>
            <a:spLocks noGrp="1"/>
          </p:cNvSpPr>
          <p:nvPr>
            <p:ph type="sldNum" sz="quarter" idx="12"/>
          </p:nvPr>
        </p:nvSpPr>
        <p:spPr/>
        <p:txBody>
          <a:bodyPr/>
          <a:lstStyle>
            <a:lvl1pPr>
              <a:defRPr/>
            </a:lvl1pPr>
          </a:lstStyle>
          <a:p>
            <a:fld id="{3C622A6F-56DC-804D-B355-6A0ECE94EB36}" type="slidenum">
              <a:rPr lang="en-GB"/>
              <a:pPr/>
              <a:t>‹#›</a:t>
            </a:fld>
            <a:endParaRPr lang="en-GB">
              <a:solidFill>
                <a:schemeClr val="bg1"/>
              </a:solidFill>
            </a:endParaRPr>
          </a:p>
        </p:txBody>
      </p:sp>
      <p:sp>
        <p:nvSpPr>
          <p:cNvPr id="8" name="Rectangle 3"/>
          <p:cNvSpPr>
            <a:spLocks noGrp="1" noChangeArrowheads="1"/>
          </p:cNvSpPr>
          <p:nvPr>
            <p:ph idx="1"/>
          </p:nvPr>
        </p:nvSpPr>
        <p:spPr bwMode="auto">
          <a:xfrm>
            <a:off x="566738" y="1144588"/>
            <a:ext cx="40036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Rectangle 3"/>
          <p:cNvSpPr>
            <a:spLocks noGrp="1" noChangeArrowheads="1"/>
          </p:cNvSpPr>
          <p:nvPr>
            <p:ph idx="13"/>
          </p:nvPr>
        </p:nvSpPr>
        <p:spPr bwMode="auto">
          <a:xfrm>
            <a:off x="4860032" y="1144588"/>
            <a:ext cx="40036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t>Insert &gt; Header &amp; footer</a:t>
            </a:r>
          </a:p>
        </p:txBody>
      </p:sp>
    </p:spTree>
    <p:extLst>
      <p:ext uri="{BB962C8B-B14F-4D97-AF65-F5344CB8AC3E}">
        <p14:creationId xmlns:p14="http://schemas.microsoft.com/office/powerpoint/2010/main" val="414318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66738" y="1135063"/>
            <a:ext cx="4003675"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566737" y="2174875"/>
            <a:ext cx="4003676"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4852988" y="1135063"/>
            <a:ext cx="4004630"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852988" y="2174875"/>
            <a:ext cx="4004630"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lvl1pPr>
              <a:defRPr/>
            </a:lvl1pPr>
          </a:lstStyle>
          <a:p>
            <a:fld id="{6453FD3B-2B7D-144E-9AC0-88F78F99774E}" type="datetime5">
              <a:rPr lang="nl-NL" smtClean="0"/>
              <a:t>21-jan-19</a:t>
            </a:fld>
            <a:endParaRPr lang="en-GB"/>
          </a:p>
        </p:txBody>
      </p:sp>
      <p:sp>
        <p:nvSpPr>
          <p:cNvPr id="9" name="Tijdelijke aanduiding voor dianummer 8"/>
          <p:cNvSpPr>
            <a:spLocks noGrp="1"/>
          </p:cNvSpPr>
          <p:nvPr>
            <p:ph type="sldNum" sz="quarter" idx="12"/>
          </p:nvPr>
        </p:nvSpPr>
        <p:spPr/>
        <p:txBody>
          <a:bodyPr/>
          <a:lstStyle>
            <a:lvl1pPr>
              <a:defRPr/>
            </a:lvl1pPr>
          </a:lstStyle>
          <a:p>
            <a:fld id="{C2847059-C838-D544-AA3A-A342CC408355}" type="slidenum">
              <a:rPr lang="en-GB"/>
              <a:pPr/>
              <a:t>‹#›</a:t>
            </a:fld>
            <a:endParaRPr lang="en-GB">
              <a:solidFill>
                <a:schemeClr val="bg1"/>
              </a:solidFill>
            </a:endParaRPr>
          </a:p>
        </p:txBody>
      </p:sp>
      <p:sp>
        <p:nvSpPr>
          <p:cNvPr id="2" name="Titel 1"/>
          <p:cNvSpPr>
            <a:spLocks noGrp="1"/>
          </p:cNvSpPr>
          <p:nvPr>
            <p:ph type="title"/>
          </p:nvPr>
        </p:nvSpPr>
        <p:spPr>
          <a:xfrm>
            <a:off x="566737" y="0"/>
            <a:ext cx="6558531" cy="854075"/>
          </a:xfrm>
        </p:spPr>
        <p:txBody>
          <a:bodyPr/>
          <a:lstStyle>
            <a:lvl1pPr>
              <a:defRPr/>
            </a:lvl1pPr>
          </a:lstStyle>
          <a:p>
            <a:r>
              <a:rPr lang="en-US"/>
              <a:t>Click to edit Master title style</a:t>
            </a:r>
            <a:endParaRPr lang="nl-NL" dirty="0"/>
          </a:p>
        </p:txBody>
      </p:sp>
      <p:sp>
        <p:nvSpPr>
          <p:cNvPr id="10" name="Rectangle 5"/>
          <p:cNvSpPr>
            <a:spLocks noGrp="1" noChangeArrowheads="1"/>
          </p:cNvSpPr>
          <p:nvPr>
            <p:ph type="ftr" sz="quarter" idx="1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t>Insert &gt; Header &amp; footer</a:t>
            </a:r>
          </a:p>
        </p:txBody>
      </p:sp>
    </p:spTree>
    <p:extLst>
      <p:ext uri="{BB962C8B-B14F-4D97-AF65-F5344CB8AC3E}">
        <p14:creationId xmlns:p14="http://schemas.microsoft.com/office/powerpoint/2010/main" val="123503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stretch>
            <a:fillRect/>
          </a:stretch>
        </a:blipFill>
        <a:effectLst/>
      </p:bgPr>
    </p:bg>
    <p:spTree>
      <p:nvGrpSpPr>
        <p:cNvPr id="1" name=""/>
        <p:cNvGrpSpPr/>
        <p:nvPr/>
      </p:nvGrpSpPr>
      <p:grpSpPr>
        <a:xfrm>
          <a:off x="0" y="0"/>
          <a:ext cx="0" cy="0"/>
          <a:chOff x="0" y="0"/>
          <a:chExt cx="0" cy="0"/>
        </a:xfrm>
      </p:grpSpPr>
      <p:sp>
        <p:nvSpPr>
          <p:cNvPr id="10" name="Rechthoek 9"/>
          <p:cNvSpPr/>
          <p:nvPr/>
        </p:nvSpPr>
        <p:spPr bwMode="auto">
          <a:xfrm>
            <a:off x="8002588" y="6553200"/>
            <a:ext cx="1141412" cy="304800"/>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1" name="Rechthoek 10"/>
          <p:cNvSpPr/>
          <p:nvPr/>
        </p:nvSpPr>
        <p:spPr bwMode="auto">
          <a:xfrm>
            <a:off x="1143000" y="6553200"/>
            <a:ext cx="6859588" cy="3048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2" name="Rechthoek 11"/>
          <p:cNvSpPr/>
          <p:nvPr/>
        </p:nvSpPr>
        <p:spPr bwMode="auto">
          <a:xfrm>
            <a:off x="0" y="6553200"/>
            <a:ext cx="1143000" cy="3048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3" name="Rechthoek 12"/>
          <p:cNvSpPr/>
          <p:nvPr/>
        </p:nvSpPr>
        <p:spPr bwMode="auto">
          <a:xfrm>
            <a:off x="6861176" y="6553200"/>
            <a:ext cx="1141412" cy="304800"/>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027" name="Rectangle 3"/>
          <p:cNvSpPr>
            <a:spLocks noGrp="1" noChangeArrowheads="1"/>
          </p:cNvSpPr>
          <p:nvPr>
            <p:ph type="body" idx="1"/>
          </p:nvPr>
        </p:nvSpPr>
        <p:spPr bwMode="auto">
          <a:xfrm>
            <a:off x="566738" y="1144588"/>
            <a:ext cx="829151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028" name="Rectangle 4"/>
          <p:cNvSpPr>
            <a:spLocks noGrp="1" noChangeArrowheads="1"/>
          </p:cNvSpPr>
          <p:nvPr>
            <p:ph type="dt" sz="half" idx="2"/>
          </p:nvPr>
        </p:nvSpPr>
        <p:spPr bwMode="auto">
          <a:xfrm>
            <a:off x="8002588" y="6553200"/>
            <a:ext cx="855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B306D303-CE7D-9244-B277-A262BA939E07}" type="datetime5">
              <a:rPr lang="nl-NL" smtClean="0"/>
              <a:t>21-jan-19</a:t>
            </a:fld>
            <a:endParaRPr lang="en-GB" dirty="0"/>
          </a:p>
        </p:txBody>
      </p:sp>
      <p:sp>
        <p:nvSpPr>
          <p:cNvPr id="1029" name="Rectangle 5"/>
          <p:cNvSpPr>
            <a:spLocks noGrp="1" noChangeArrowheads="1"/>
          </p:cNvSpPr>
          <p:nvPr>
            <p:ph type="ftr" sz="quarter" idx="3"/>
          </p:nvPr>
        </p:nvSpPr>
        <p:spPr bwMode="auto">
          <a:xfrm>
            <a:off x="129857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t>Insert &gt; Header &amp; footer</a:t>
            </a:r>
          </a:p>
        </p:txBody>
      </p:sp>
      <p:sp>
        <p:nvSpPr>
          <p:cNvPr id="1030"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a:t>
            </a:fld>
            <a:endParaRPr lang="en-GB" dirty="0"/>
          </a:p>
        </p:txBody>
      </p:sp>
      <p:sp>
        <p:nvSpPr>
          <p:cNvPr id="1026" name="Rectangle 2"/>
          <p:cNvSpPr>
            <a:spLocks noGrp="1" noChangeArrowheads="1"/>
          </p:cNvSpPr>
          <p:nvPr>
            <p:ph type="title"/>
          </p:nvPr>
        </p:nvSpPr>
        <p:spPr bwMode="auto">
          <a:xfrm>
            <a:off x="566738" y="0"/>
            <a:ext cx="65246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72000" numCol="1" anchor="b" anchorCtr="0" compatLnSpc="1">
            <a:prstTxWarp prst="textNoShape">
              <a:avLst/>
            </a:prstTxWarp>
          </a:bodyPr>
          <a:lstStyle/>
          <a:p>
            <a:pPr lvl="0"/>
            <a:r>
              <a:rPr lang="nl-NL" dirty="0"/>
              <a:t>Titelstijl van model bewerken</a:t>
            </a:r>
            <a:endParaRPr lang="en-GB" dirty="0"/>
          </a:p>
        </p:txBody>
      </p:sp>
    </p:spTree>
  </p:cSld>
  <p:clrMap bg1="dk2" tx1="lt1" bg2="dk1" tx2="lt2" accent1="accent1" accent2="accent2" accent3="accent3" accent4="accent4" accent5="accent5" accent6="accent6" hlink="hlink" folHlink="folHlink"/>
  <p:sldLayoutIdLst>
    <p:sldLayoutId id="2147483649" r:id="rId1"/>
    <p:sldLayoutId id="2147483660" r:id="rId2"/>
    <p:sldLayoutId id="2147483664" r:id="rId3"/>
    <p:sldLayoutId id="2147483650" r:id="rId4"/>
    <p:sldLayoutId id="2147483663" r:id="rId5"/>
    <p:sldLayoutId id="2147483662" r:id="rId6"/>
    <p:sldLayoutId id="2147483661" r:id="rId7"/>
    <p:sldLayoutId id="2147483652" r:id="rId8"/>
    <p:sldLayoutId id="2147483653" r:id="rId9"/>
    <p:sldLayoutId id="2147483654" r:id="rId10"/>
    <p:sldLayoutId id="2147483655" r:id="rId11"/>
    <p:sldLayoutId id="2147483656" r:id="rId12"/>
    <p:sldLayoutId id="2147483657" r:id="rId13"/>
    <p:sldLayoutId id="2147483658" r:id="rId14"/>
    <p:sldLayoutId id="2147484069" r:id="rId15"/>
  </p:sldLayoutIdLst>
  <p:hf hdr="0"/>
  <p:txStyles>
    <p:titleStyle>
      <a:lvl1pPr algn="l" rtl="0" eaLnBrk="1" fontAlgn="base" hangingPunct="1">
        <a:lnSpc>
          <a:spcPct val="96000"/>
        </a:lnSpc>
        <a:spcBef>
          <a:spcPct val="0"/>
        </a:spcBef>
        <a:spcAft>
          <a:spcPct val="0"/>
        </a:spcAft>
        <a:defRPr sz="2400" b="1" i="0">
          <a:solidFill>
            <a:schemeClr val="tx1"/>
          </a:solidFill>
          <a:latin typeface="+mj-lt"/>
          <a:ea typeface="+mj-ea"/>
          <a:cs typeface="+mj-cs"/>
        </a:defRPr>
      </a:lvl1pPr>
      <a:lvl2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2pPr>
      <a:lvl3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3pPr>
      <a:lvl4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4pPr>
      <a:lvl5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5pPr>
      <a:lvl6pPr marL="4572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6pPr>
      <a:lvl7pPr marL="9144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7pPr>
      <a:lvl8pPr marL="13716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8pPr>
      <a:lvl9pPr marL="18288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9pPr>
    </p:titleStyle>
    <p:body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stretch>
            <a:fillRect/>
          </a:stretch>
        </a:blipFill>
        <a:effectLst/>
      </p:bgPr>
    </p:bg>
    <p:spTree>
      <p:nvGrpSpPr>
        <p:cNvPr id="1" name=""/>
        <p:cNvGrpSpPr/>
        <p:nvPr/>
      </p:nvGrpSpPr>
      <p:grpSpPr>
        <a:xfrm>
          <a:off x="0" y="0"/>
          <a:ext cx="0" cy="0"/>
          <a:chOff x="0" y="0"/>
          <a:chExt cx="0" cy="0"/>
        </a:xfrm>
      </p:grpSpPr>
      <p:sp>
        <p:nvSpPr>
          <p:cNvPr id="10" name="Rechthoek 9"/>
          <p:cNvSpPr/>
          <p:nvPr/>
        </p:nvSpPr>
        <p:spPr bwMode="auto">
          <a:xfrm>
            <a:off x="8002588" y="6553200"/>
            <a:ext cx="1141412" cy="304800"/>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l-NL">
              <a:solidFill>
                <a:srgbClr val="FFFFFF"/>
              </a:solidFill>
            </a:endParaRPr>
          </a:p>
        </p:txBody>
      </p:sp>
      <p:sp>
        <p:nvSpPr>
          <p:cNvPr id="11" name="Rechthoek 10"/>
          <p:cNvSpPr/>
          <p:nvPr/>
        </p:nvSpPr>
        <p:spPr bwMode="auto">
          <a:xfrm>
            <a:off x="1143000" y="6553200"/>
            <a:ext cx="6859588" cy="3048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l-NL">
              <a:solidFill>
                <a:srgbClr val="FFFFFF"/>
              </a:solidFill>
            </a:endParaRPr>
          </a:p>
        </p:txBody>
      </p:sp>
      <p:sp>
        <p:nvSpPr>
          <p:cNvPr id="12" name="Rechthoek 11"/>
          <p:cNvSpPr/>
          <p:nvPr/>
        </p:nvSpPr>
        <p:spPr bwMode="auto">
          <a:xfrm>
            <a:off x="0" y="6553200"/>
            <a:ext cx="1143000" cy="3048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l-NL">
              <a:solidFill>
                <a:srgbClr val="FFFFFF"/>
              </a:solidFill>
            </a:endParaRPr>
          </a:p>
        </p:txBody>
      </p:sp>
      <p:sp>
        <p:nvSpPr>
          <p:cNvPr id="13" name="Rechthoek 12"/>
          <p:cNvSpPr/>
          <p:nvPr/>
        </p:nvSpPr>
        <p:spPr bwMode="auto">
          <a:xfrm>
            <a:off x="6861176" y="6553200"/>
            <a:ext cx="1141412" cy="304800"/>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l-NL">
              <a:solidFill>
                <a:srgbClr val="FFFFFF"/>
              </a:solidFill>
            </a:endParaRPr>
          </a:p>
        </p:txBody>
      </p:sp>
      <p:sp>
        <p:nvSpPr>
          <p:cNvPr id="1027" name="Rectangle 3"/>
          <p:cNvSpPr>
            <a:spLocks noGrp="1" noChangeArrowheads="1"/>
          </p:cNvSpPr>
          <p:nvPr>
            <p:ph type="body" idx="1"/>
          </p:nvPr>
        </p:nvSpPr>
        <p:spPr bwMode="auto">
          <a:xfrm>
            <a:off x="566738" y="1144588"/>
            <a:ext cx="829151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028" name="Rectangle 4"/>
          <p:cNvSpPr>
            <a:spLocks noGrp="1" noChangeArrowheads="1"/>
          </p:cNvSpPr>
          <p:nvPr>
            <p:ph type="dt" sz="half" idx="2"/>
          </p:nvPr>
        </p:nvSpPr>
        <p:spPr bwMode="auto">
          <a:xfrm>
            <a:off x="8002588" y="6553200"/>
            <a:ext cx="855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C236B058-4064-4254-8FDD-D8645D62EC46}" type="datetime5">
              <a:rPr lang="en-US" smtClean="0">
                <a:solidFill>
                  <a:srgbClr val="FFFFFF"/>
                </a:solidFill>
              </a:rPr>
              <a:pPr/>
              <a:t>21-Jan-19</a:t>
            </a:fld>
            <a:endParaRPr lang="en-GB" dirty="0">
              <a:solidFill>
                <a:srgbClr val="FFFFFF"/>
              </a:solidFill>
            </a:endParaRPr>
          </a:p>
        </p:txBody>
      </p:sp>
      <p:sp>
        <p:nvSpPr>
          <p:cNvPr id="1029" name="Rectangle 5"/>
          <p:cNvSpPr>
            <a:spLocks noGrp="1" noChangeArrowheads="1"/>
          </p:cNvSpPr>
          <p:nvPr>
            <p:ph type="ftr" sz="quarter" idx="3"/>
          </p:nvPr>
        </p:nvSpPr>
        <p:spPr bwMode="auto">
          <a:xfrm>
            <a:off x="129857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r>
              <a:rPr lang="en-GB" dirty="0">
                <a:solidFill>
                  <a:srgbClr val="FFFFFF"/>
                </a:solidFill>
              </a:rPr>
              <a:t>Insert &gt; Header &amp; footer</a:t>
            </a:r>
          </a:p>
        </p:txBody>
      </p:sp>
      <p:sp>
        <p:nvSpPr>
          <p:cNvPr id="1030"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solidFill>
                  <a:srgbClr val="FFFFFF"/>
                </a:solidFill>
              </a:rPr>
              <a:pPr/>
              <a:t>‹#›</a:t>
            </a:fld>
            <a:endParaRPr lang="en-GB" dirty="0">
              <a:solidFill>
                <a:srgbClr val="FFFFFF"/>
              </a:solidFill>
            </a:endParaRPr>
          </a:p>
        </p:txBody>
      </p:sp>
      <p:sp>
        <p:nvSpPr>
          <p:cNvPr id="1026" name="Rectangle 2"/>
          <p:cNvSpPr>
            <a:spLocks noGrp="1" noChangeArrowheads="1"/>
          </p:cNvSpPr>
          <p:nvPr>
            <p:ph type="title"/>
          </p:nvPr>
        </p:nvSpPr>
        <p:spPr bwMode="auto">
          <a:xfrm>
            <a:off x="566738" y="0"/>
            <a:ext cx="65246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72000" numCol="1" anchor="b" anchorCtr="0" compatLnSpc="1">
            <a:prstTxWarp prst="textNoShape">
              <a:avLst/>
            </a:prstTxWarp>
          </a:bodyPr>
          <a:lstStyle/>
          <a:p>
            <a:pPr lvl="0"/>
            <a:r>
              <a:rPr lang="nl-NL" dirty="0"/>
              <a:t>Titelstijl van model bewerken</a:t>
            </a:r>
            <a:endParaRPr lang="en-GB" dirty="0"/>
          </a:p>
        </p:txBody>
      </p:sp>
    </p:spTree>
    <p:extLst>
      <p:ext uri="{BB962C8B-B14F-4D97-AF65-F5344CB8AC3E}">
        <p14:creationId xmlns:p14="http://schemas.microsoft.com/office/powerpoint/2010/main" val="3538093048"/>
      </p:ext>
    </p:extLst>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p:txStyles>
    <p:titleStyle>
      <a:lvl1pPr algn="l" rtl="0" eaLnBrk="1" fontAlgn="base" hangingPunct="1">
        <a:lnSpc>
          <a:spcPct val="96000"/>
        </a:lnSpc>
        <a:spcBef>
          <a:spcPct val="0"/>
        </a:spcBef>
        <a:spcAft>
          <a:spcPct val="0"/>
        </a:spcAft>
        <a:defRPr sz="2400" b="1" i="0">
          <a:solidFill>
            <a:schemeClr val="tx1"/>
          </a:solidFill>
          <a:latin typeface="+mj-lt"/>
          <a:ea typeface="+mj-ea"/>
          <a:cs typeface="+mj-cs"/>
        </a:defRPr>
      </a:lvl1pPr>
      <a:lvl2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2pPr>
      <a:lvl3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3pPr>
      <a:lvl4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4pPr>
      <a:lvl5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5pPr>
      <a:lvl6pPr marL="4572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6pPr>
      <a:lvl7pPr marL="9144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7pPr>
      <a:lvl8pPr marL="13716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8pPr>
      <a:lvl9pPr marL="18288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9pPr>
    </p:titleStyle>
    <p:body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4.xml"/><Relationship Id="rId1" Type="http://schemas.openxmlformats.org/officeDocument/2006/relationships/slideLayout" Target="../slideLayouts/slideLayout21.xml"/><Relationship Id="rId4" Type="http://schemas.openxmlformats.org/officeDocument/2006/relationships/image" Target="../media/image30.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04924" y="2780928"/>
            <a:ext cx="7220890" cy="1200104"/>
          </a:xfrm>
        </p:spPr>
        <p:txBody>
          <a:bodyPr/>
          <a:lstStyle/>
          <a:p>
            <a:r>
              <a:rPr lang="nl-NL" dirty="0"/>
              <a:t>KLEINE LENGTE EN/OF LENGTEAFBUIGING : </a:t>
            </a:r>
          </a:p>
          <a:p>
            <a:r>
              <a:rPr lang="nl-NL" dirty="0"/>
              <a:t>Welke diagnostiek bij wie?</a:t>
            </a:r>
            <a:endParaRPr lang="en-GB" dirty="0"/>
          </a:p>
          <a:p>
            <a:endParaRPr lang="en-GB" dirty="0"/>
          </a:p>
        </p:txBody>
      </p:sp>
      <p:sp>
        <p:nvSpPr>
          <p:cNvPr id="2" name="Title 1"/>
          <p:cNvSpPr>
            <a:spLocks noGrp="1"/>
          </p:cNvSpPr>
          <p:nvPr>
            <p:ph type="title"/>
          </p:nvPr>
        </p:nvSpPr>
        <p:spPr/>
        <p:txBody>
          <a:bodyPr/>
          <a:lstStyle/>
          <a:p>
            <a:br>
              <a:rPr lang="nl-NL" dirty="0"/>
            </a:br>
            <a:r>
              <a:rPr lang="nl-NL" dirty="0"/>
              <a:t>NVK Richtlijn Triage en Diagnostiek Groeistoornissen 2018</a:t>
            </a:r>
            <a:endParaRPr lang="en-GB" dirty="0"/>
          </a:p>
        </p:txBody>
      </p:sp>
      <p:sp>
        <p:nvSpPr>
          <p:cNvPr id="7" name="Content Placeholder 6"/>
          <p:cNvSpPr>
            <a:spLocks noGrp="1"/>
          </p:cNvSpPr>
          <p:nvPr>
            <p:ph idx="10"/>
          </p:nvPr>
        </p:nvSpPr>
        <p:spPr/>
        <p:txBody>
          <a:bodyPr/>
          <a:lstStyle/>
          <a:p>
            <a:r>
              <a:rPr lang="en-GB" b="1" dirty="0"/>
              <a:t>J.M. Wit en W. Oostdijk</a:t>
            </a:r>
          </a:p>
        </p:txBody>
      </p:sp>
      <p:sp>
        <p:nvSpPr>
          <p:cNvPr id="8" name="Content Placeholder 7"/>
          <p:cNvSpPr>
            <a:spLocks noGrp="1"/>
          </p:cNvSpPr>
          <p:nvPr>
            <p:ph idx="11"/>
          </p:nvPr>
        </p:nvSpPr>
        <p:spPr>
          <a:xfrm>
            <a:off x="1304925" y="4849092"/>
            <a:ext cx="7563565" cy="415635"/>
          </a:xfrm>
        </p:spPr>
        <p:txBody>
          <a:bodyPr/>
          <a:lstStyle/>
          <a:p>
            <a:r>
              <a:rPr lang="en-GB" dirty="0" err="1"/>
              <a:t>namens</a:t>
            </a:r>
            <a:r>
              <a:rPr lang="en-GB" dirty="0"/>
              <a:t> NVK Werkgroep </a:t>
            </a:r>
            <a:r>
              <a:rPr lang="nl-NL" dirty="0"/>
              <a:t>Richtlijn Triage en Diagnostiek Groeistoornissen</a:t>
            </a:r>
            <a:endParaRPr lang="en-GB" dirty="0"/>
          </a:p>
        </p:txBody>
      </p:sp>
      <p:sp>
        <p:nvSpPr>
          <p:cNvPr id="9" name="Content Placeholder 8"/>
          <p:cNvSpPr>
            <a:spLocks noGrp="1"/>
          </p:cNvSpPr>
          <p:nvPr>
            <p:ph idx="12"/>
          </p:nvPr>
        </p:nvSpPr>
        <p:spPr>
          <a:xfrm>
            <a:off x="6249640" y="6132787"/>
            <a:ext cx="2618850" cy="415635"/>
          </a:xfrm>
        </p:spPr>
        <p:txBody>
          <a:bodyPr/>
          <a:lstStyle/>
          <a:p>
            <a:r>
              <a:rPr lang="en-GB" dirty="0"/>
              <a:t>Versie 21-01-2019</a:t>
            </a:r>
          </a:p>
        </p:txBody>
      </p:sp>
      <p:sp>
        <p:nvSpPr>
          <p:cNvPr id="14" name="Rectangle 13"/>
          <p:cNvSpPr/>
          <p:nvPr/>
        </p:nvSpPr>
        <p:spPr bwMode="auto">
          <a:xfrm>
            <a:off x="219075" y="133350"/>
            <a:ext cx="2876550" cy="838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5" name="Rectangle 14"/>
          <p:cNvSpPr/>
          <p:nvPr/>
        </p:nvSpPr>
        <p:spPr bwMode="auto">
          <a:xfrm>
            <a:off x="352425" y="5895975"/>
            <a:ext cx="952499" cy="74295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2406160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7" y="0"/>
            <a:ext cx="6854296" cy="854075"/>
          </a:xfrm>
        </p:spPr>
        <p:txBody>
          <a:bodyPr/>
          <a:lstStyle/>
          <a:p>
            <a:r>
              <a:rPr lang="en-GB" dirty="0" err="1"/>
              <a:t>Uitdagingen</a:t>
            </a:r>
            <a:r>
              <a:rPr lang="en-GB" dirty="0"/>
              <a:t> m.b.t. </a:t>
            </a:r>
            <a:r>
              <a:rPr lang="en-GB" dirty="0" err="1"/>
              <a:t>diagnostiek</a:t>
            </a:r>
            <a:r>
              <a:rPr lang="en-GB" dirty="0"/>
              <a:t> van </a:t>
            </a:r>
            <a:r>
              <a:rPr lang="en-GB" dirty="0" err="1"/>
              <a:t>groeistoornissen</a:t>
            </a:r>
            <a:endParaRPr lang="en-GB" dirty="0"/>
          </a:p>
        </p:txBody>
      </p:sp>
      <p:sp>
        <p:nvSpPr>
          <p:cNvPr id="3" name="Content Placeholder 2"/>
          <p:cNvSpPr>
            <a:spLocks noGrp="1"/>
          </p:cNvSpPr>
          <p:nvPr>
            <p:ph idx="1"/>
          </p:nvPr>
        </p:nvSpPr>
        <p:spPr>
          <a:xfrm>
            <a:off x="237067" y="932769"/>
            <a:ext cx="8621183" cy="5232400"/>
          </a:xfrm>
        </p:spPr>
        <p:txBody>
          <a:bodyPr/>
          <a:lstStyle/>
          <a:p>
            <a:pPr marL="342900" indent="-342900">
              <a:buFont typeface="Arial" panose="020B0604020202020204" pitchFamily="34" charset="0"/>
              <a:buChar char="•"/>
            </a:pPr>
            <a:r>
              <a:rPr lang="en-GB" dirty="0" err="1"/>
              <a:t>Zeer</a:t>
            </a:r>
            <a:r>
              <a:rPr lang="en-GB" dirty="0"/>
              <a:t> </a:t>
            </a:r>
            <a:r>
              <a:rPr lang="en-GB" dirty="0" err="1"/>
              <a:t>veel</a:t>
            </a:r>
            <a:r>
              <a:rPr lang="en-GB" dirty="0"/>
              <a:t> </a:t>
            </a:r>
            <a:r>
              <a:rPr lang="en-GB" dirty="0" err="1"/>
              <a:t>verschillende</a:t>
            </a:r>
            <a:r>
              <a:rPr lang="en-GB" dirty="0"/>
              <a:t> </a:t>
            </a:r>
            <a:r>
              <a:rPr lang="en-GB" dirty="0" err="1"/>
              <a:t>oorzaken</a:t>
            </a:r>
            <a:r>
              <a:rPr lang="en-GB" dirty="0"/>
              <a:t> van </a:t>
            </a:r>
            <a:r>
              <a:rPr lang="en-GB" dirty="0" err="1"/>
              <a:t>groeistoornissen</a:t>
            </a: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err="1"/>
              <a:t>Incidentie</a:t>
            </a:r>
            <a:r>
              <a:rPr lang="en-GB" dirty="0"/>
              <a:t> en </a:t>
            </a:r>
            <a:r>
              <a:rPr lang="en-GB" dirty="0" err="1"/>
              <a:t>prevalentie</a:t>
            </a:r>
            <a:r>
              <a:rPr lang="en-GB" dirty="0"/>
              <a:t> (</a:t>
            </a:r>
            <a:r>
              <a:rPr lang="en-GB" dirty="0" err="1"/>
              <a:t>voor</a:t>
            </a:r>
            <a:r>
              <a:rPr lang="en-GB" dirty="0"/>
              <a:t> </a:t>
            </a:r>
            <a:r>
              <a:rPr lang="en-GB" dirty="0" err="1"/>
              <a:t>zover</a:t>
            </a:r>
            <a:r>
              <a:rPr lang="en-GB" dirty="0"/>
              <a:t> </a:t>
            </a:r>
            <a:r>
              <a:rPr lang="en-GB" dirty="0" err="1"/>
              <a:t>bekend</a:t>
            </a:r>
            <a:r>
              <a:rPr lang="en-GB" dirty="0"/>
              <a:t>) </a:t>
            </a:r>
            <a:r>
              <a:rPr lang="en-GB" dirty="0" err="1"/>
              <a:t>i.h.a</a:t>
            </a:r>
            <a:r>
              <a:rPr lang="en-GB" dirty="0"/>
              <a:t>. </a:t>
            </a:r>
            <a:r>
              <a:rPr lang="en-GB" dirty="0" err="1"/>
              <a:t>laag</a:t>
            </a: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nl-NL" dirty="0"/>
              <a:t>Grote variatie in groeipatronen (lengte-SDS en afbuiging), die overlappen met die van normale populatie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Moeilijk om de kenmerken van alle verschillende syndromen te onthouden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Recent </a:t>
            </a:r>
            <a:r>
              <a:rPr lang="en-GB" dirty="0" err="1"/>
              <a:t>zijn</a:t>
            </a:r>
            <a:r>
              <a:rPr lang="en-GB" dirty="0"/>
              <a:t> van diverse </a:t>
            </a:r>
            <a:r>
              <a:rPr lang="en-GB" dirty="0" err="1"/>
              <a:t>genetische</a:t>
            </a:r>
            <a:r>
              <a:rPr lang="en-GB" dirty="0"/>
              <a:t> </a:t>
            </a:r>
            <a:r>
              <a:rPr lang="en-GB" dirty="0" err="1"/>
              <a:t>oorzaken</a:t>
            </a:r>
            <a:r>
              <a:rPr lang="en-GB" dirty="0"/>
              <a:t> van </a:t>
            </a:r>
            <a:r>
              <a:rPr lang="en-GB" dirty="0" err="1"/>
              <a:t>kleine</a:t>
            </a:r>
            <a:r>
              <a:rPr lang="en-GB" dirty="0"/>
              <a:t> </a:t>
            </a:r>
            <a:r>
              <a:rPr lang="en-GB" dirty="0" err="1"/>
              <a:t>lengte</a:t>
            </a:r>
            <a:r>
              <a:rPr lang="en-GB" dirty="0"/>
              <a:t> </a:t>
            </a:r>
            <a:r>
              <a:rPr lang="en-GB" dirty="0" err="1"/>
              <a:t>ontdekt</a:t>
            </a:r>
            <a:r>
              <a:rPr lang="en-GB" dirty="0"/>
              <a:t> met </a:t>
            </a:r>
            <a:r>
              <a:rPr lang="en-GB" dirty="0" err="1"/>
              <a:t>zeer</a:t>
            </a:r>
            <a:r>
              <a:rPr lang="en-GB" dirty="0"/>
              <a:t> </a:t>
            </a:r>
            <a:r>
              <a:rPr lang="en-GB" dirty="0" err="1"/>
              <a:t>milde</a:t>
            </a:r>
            <a:r>
              <a:rPr lang="en-GB" dirty="0"/>
              <a:t> </a:t>
            </a:r>
            <a:r>
              <a:rPr lang="en-GB" dirty="0" err="1"/>
              <a:t>bijkomende</a:t>
            </a:r>
            <a:r>
              <a:rPr lang="en-GB" dirty="0"/>
              <a:t> </a:t>
            </a:r>
            <a:r>
              <a:rPr lang="en-GB" dirty="0" err="1"/>
              <a:t>afwijkingen</a:t>
            </a:r>
            <a:r>
              <a:rPr lang="en-GB" dirty="0"/>
              <a:t> en </a:t>
            </a:r>
            <a:r>
              <a:rPr lang="en-GB" dirty="0" err="1"/>
              <a:t>een</a:t>
            </a:r>
            <a:r>
              <a:rPr lang="en-GB" dirty="0"/>
              <a:t> </a:t>
            </a:r>
            <a:r>
              <a:rPr lang="en-GB" dirty="0" err="1"/>
              <a:t>relatief</a:t>
            </a:r>
            <a:r>
              <a:rPr lang="en-GB" dirty="0"/>
              <a:t> </a:t>
            </a:r>
            <a:r>
              <a:rPr lang="en-GB" dirty="0" err="1"/>
              <a:t>hoge</a:t>
            </a:r>
            <a:r>
              <a:rPr lang="en-GB" dirty="0"/>
              <a:t> </a:t>
            </a:r>
            <a:r>
              <a:rPr lang="en-GB" dirty="0" err="1"/>
              <a:t>prevalentie</a:t>
            </a:r>
            <a:r>
              <a:rPr lang="en-GB" dirty="0"/>
              <a:t>: copy number variants (CNV’s, </a:t>
            </a:r>
            <a:r>
              <a:rPr lang="en-GB" dirty="0" err="1"/>
              <a:t>microdeleties</a:t>
            </a:r>
            <a:r>
              <a:rPr lang="en-GB" dirty="0"/>
              <a:t> of –</a:t>
            </a:r>
            <a:r>
              <a:rPr lang="en-GB" dirty="0" err="1"/>
              <a:t>duplicaties</a:t>
            </a:r>
            <a:r>
              <a:rPr lang="en-GB" dirty="0"/>
              <a:t>, 13%</a:t>
            </a:r>
            <a:r>
              <a:rPr lang="en-GB" baseline="30000" dirty="0"/>
              <a:t>1</a:t>
            </a:r>
            <a:r>
              <a:rPr lang="en-GB" dirty="0"/>
              <a:t>) en heterozygote gen-</a:t>
            </a:r>
            <a:r>
              <a:rPr lang="en-GB" dirty="0" err="1"/>
              <a:t>mutaties</a:t>
            </a:r>
            <a:r>
              <a:rPr lang="en-GB" dirty="0"/>
              <a:t>  (</a:t>
            </a:r>
            <a:r>
              <a:rPr lang="en-GB" i="1" dirty="0"/>
              <a:t>IGF1R</a:t>
            </a:r>
            <a:r>
              <a:rPr lang="en-GB" dirty="0"/>
              <a:t>, </a:t>
            </a:r>
            <a:r>
              <a:rPr lang="en-GB" i="1" dirty="0"/>
              <a:t>SHOX</a:t>
            </a:r>
            <a:r>
              <a:rPr lang="en-GB" dirty="0"/>
              <a:t>, </a:t>
            </a:r>
            <a:r>
              <a:rPr lang="en-GB" i="1" dirty="0"/>
              <a:t>NPR2</a:t>
            </a:r>
            <a:r>
              <a:rPr lang="en-GB" dirty="0"/>
              <a:t>, </a:t>
            </a:r>
            <a:r>
              <a:rPr lang="en-GB" i="1" dirty="0"/>
              <a:t>ACAN</a:t>
            </a:r>
            <a:r>
              <a:rPr lang="en-GB" dirty="0"/>
              <a:t>, </a:t>
            </a:r>
            <a:r>
              <a:rPr lang="en-GB" i="1" dirty="0"/>
              <a:t>IHH</a:t>
            </a:r>
            <a:r>
              <a:rPr lang="en-GB" dirty="0"/>
              <a:t>, per gen circa 1-2%</a:t>
            </a:r>
            <a:r>
              <a:rPr lang="en-GB" baseline="30000" dirty="0"/>
              <a:t>2,3</a:t>
            </a:r>
            <a:r>
              <a:rPr lang="en-GB" dirty="0"/>
              <a:t>). </a:t>
            </a:r>
            <a:r>
              <a:rPr lang="en-GB" dirty="0" err="1"/>
              <a:t>Deze</a:t>
            </a:r>
            <a:r>
              <a:rPr lang="en-GB" dirty="0"/>
              <a:t> </a:t>
            </a:r>
            <a:r>
              <a:rPr lang="en-GB" dirty="0" err="1"/>
              <a:t>zijn</a:t>
            </a:r>
            <a:r>
              <a:rPr lang="en-GB" dirty="0"/>
              <a:t> </a:t>
            </a:r>
            <a:r>
              <a:rPr lang="en-GB" dirty="0" err="1"/>
              <a:t>nog</a:t>
            </a:r>
            <a:r>
              <a:rPr lang="en-GB" dirty="0"/>
              <a:t> </a:t>
            </a:r>
            <a:r>
              <a:rPr lang="en-GB" dirty="0" err="1"/>
              <a:t>onbekend</a:t>
            </a:r>
            <a:r>
              <a:rPr lang="en-GB" dirty="0"/>
              <a:t> </a:t>
            </a:r>
            <a:r>
              <a:rPr lang="en-GB" dirty="0" err="1"/>
              <a:t>bij</a:t>
            </a:r>
            <a:r>
              <a:rPr lang="en-GB" dirty="0"/>
              <a:t> de </a:t>
            </a:r>
            <a:r>
              <a:rPr lang="en-GB" dirty="0" err="1"/>
              <a:t>meeste</a:t>
            </a:r>
            <a:r>
              <a:rPr lang="en-GB" dirty="0"/>
              <a:t> </a:t>
            </a:r>
            <a:r>
              <a:rPr lang="en-GB" dirty="0" err="1"/>
              <a:t>kinderartsen</a:t>
            </a:r>
            <a:r>
              <a:rPr lang="en-GB" dirty="0"/>
              <a:t>.  </a:t>
            </a:r>
          </a:p>
        </p:txBody>
      </p:sp>
      <p:sp>
        <p:nvSpPr>
          <p:cNvPr id="4" name="TextBox 3">
            <a:extLst>
              <a:ext uri="{FF2B5EF4-FFF2-40B4-BE49-F238E27FC236}">
                <a16:creationId xmlns:a16="http://schemas.microsoft.com/office/drawing/2014/main" id="{8472F07E-E868-4D1F-90D8-D23EE85B3506}"/>
              </a:ext>
            </a:extLst>
          </p:cNvPr>
          <p:cNvSpPr txBox="1"/>
          <p:nvPr/>
        </p:nvSpPr>
        <p:spPr>
          <a:xfrm>
            <a:off x="202561" y="6243863"/>
            <a:ext cx="7675371" cy="584775"/>
          </a:xfrm>
          <a:prstGeom prst="rect">
            <a:avLst/>
          </a:prstGeom>
          <a:noFill/>
        </p:spPr>
        <p:txBody>
          <a:bodyPr wrap="none" rtlCol="0">
            <a:spAutoFit/>
          </a:bodyPr>
          <a:lstStyle/>
          <a:p>
            <a:r>
              <a:rPr lang="en-US" sz="1600" i="1" baseline="30000" dirty="0">
                <a:solidFill>
                  <a:schemeClr val="bg2"/>
                </a:solidFill>
                <a:latin typeface="+mn-lt"/>
              </a:rPr>
              <a:t>1</a:t>
            </a:r>
            <a:r>
              <a:rPr lang="en-US" sz="1600" i="1" dirty="0">
                <a:solidFill>
                  <a:schemeClr val="bg2"/>
                </a:solidFill>
                <a:latin typeface="+mn-lt"/>
              </a:rPr>
              <a:t>Homma et al, </a:t>
            </a:r>
            <a:r>
              <a:rPr lang="pt-BR" sz="1600" i="1" dirty="0">
                <a:solidFill>
                  <a:schemeClr val="bg2"/>
                </a:solidFill>
                <a:latin typeface="+mn-lt"/>
              </a:rPr>
              <a:t>Horm Res Paediatr 2018;89:13. </a:t>
            </a:r>
            <a:r>
              <a:rPr lang="pt-BR" sz="1600" i="1" baseline="30000" dirty="0">
                <a:solidFill>
                  <a:schemeClr val="bg2"/>
                </a:solidFill>
                <a:latin typeface="+mn-lt"/>
              </a:rPr>
              <a:t>2</a:t>
            </a:r>
            <a:r>
              <a:rPr lang="en-US" sz="1600" i="1" dirty="0">
                <a:solidFill>
                  <a:schemeClr val="bg2"/>
                </a:solidFill>
                <a:latin typeface="+mn-lt"/>
              </a:rPr>
              <a:t>Wit et al , </a:t>
            </a:r>
            <a:r>
              <a:rPr lang="en-US" sz="1600" i="1" dirty="0" err="1">
                <a:solidFill>
                  <a:schemeClr val="bg2"/>
                </a:solidFill>
                <a:latin typeface="+mn-lt"/>
              </a:rPr>
              <a:t>Eur</a:t>
            </a:r>
            <a:r>
              <a:rPr lang="en-US" sz="1600" i="1" dirty="0">
                <a:solidFill>
                  <a:schemeClr val="bg2"/>
                </a:solidFill>
                <a:latin typeface="+mn-lt"/>
              </a:rPr>
              <a:t> J Endocrinol 2016;174:R145</a:t>
            </a:r>
          </a:p>
          <a:p>
            <a:r>
              <a:rPr lang="en-US" sz="1600" i="1" baseline="30000" dirty="0">
                <a:solidFill>
                  <a:schemeClr val="bg2"/>
                </a:solidFill>
                <a:latin typeface="+mn-lt"/>
              </a:rPr>
              <a:t>3</a:t>
            </a:r>
            <a:r>
              <a:rPr lang="en-US" sz="1600" i="1" dirty="0">
                <a:solidFill>
                  <a:schemeClr val="bg2"/>
                </a:solidFill>
                <a:latin typeface="+mn-lt"/>
              </a:rPr>
              <a:t>Finken et al, </a:t>
            </a:r>
            <a:r>
              <a:rPr lang="en-US" sz="1600" i="1" dirty="0" err="1">
                <a:solidFill>
                  <a:schemeClr val="bg2"/>
                </a:solidFill>
                <a:latin typeface="+mn-lt"/>
              </a:rPr>
              <a:t>Endocrin</a:t>
            </a:r>
            <a:r>
              <a:rPr lang="en-US" sz="1600" i="1" dirty="0">
                <a:solidFill>
                  <a:schemeClr val="bg2"/>
                </a:solidFill>
                <a:latin typeface="+mn-lt"/>
              </a:rPr>
              <a:t> Rev 2018;39:851</a:t>
            </a:r>
            <a:endParaRPr lang="nl-NL" sz="1600" i="1" dirty="0">
              <a:solidFill>
                <a:schemeClr val="bg2"/>
              </a:solidFill>
              <a:latin typeface="+mn-lt"/>
            </a:endParaRPr>
          </a:p>
        </p:txBody>
      </p:sp>
    </p:spTree>
    <p:extLst>
      <p:ext uri="{BB962C8B-B14F-4D97-AF65-F5344CB8AC3E}">
        <p14:creationId xmlns:p14="http://schemas.microsoft.com/office/powerpoint/2010/main" val="29862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9DE07-0B3F-4B33-B7E0-38F3DBD450BE}"/>
              </a:ext>
            </a:extLst>
          </p:cNvPr>
          <p:cNvSpPr>
            <a:spLocks noGrp="1"/>
          </p:cNvSpPr>
          <p:nvPr>
            <p:ph type="title"/>
          </p:nvPr>
        </p:nvSpPr>
        <p:spPr>
          <a:xfrm>
            <a:off x="101599" y="0"/>
            <a:ext cx="8221133" cy="854075"/>
          </a:xfrm>
        </p:spPr>
        <p:txBody>
          <a:bodyPr/>
          <a:lstStyle/>
          <a:p>
            <a:r>
              <a:rPr lang="nl-NL" dirty="0"/>
              <a:t>Beoogde patiëntengroepen met </a:t>
            </a:r>
            <a:r>
              <a:rPr lang="nl-NL" dirty="0">
                <a:solidFill>
                  <a:schemeClr val="bg1"/>
                </a:solidFill>
              </a:rPr>
              <a:t>kleine lengte/</a:t>
            </a:r>
            <a:br>
              <a:rPr lang="nl-NL" dirty="0">
                <a:solidFill>
                  <a:schemeClr val="bg1"/>
                </a:solidFill>
              </a:rPr>
            </a:br>
            <a:r>
              <a:rPr lang="nl-NL" dirty="0">
                <a:solidFill>
                  <a:schemeClr val="bg1"/>
                </a:solidFill>
              </a:rPr>
              <a:t>lengteafbuiging</a:t>
            </a:r>
          </a:p>
        </p:txBody>
      </p:sp>
      <p:sp>
        <p:nvSpPr>
          <p:cNvPr id="3" name="Tijdelijke aanduiding voor inhoud 2">
            <a:extLst>
              <a:ext uri="{FF2B5EF4-FFF2-40B4-BE49-F238E27FC236}">
                <a16:creationId xmlns:a16="http://schemas.microsoft.com/office/drawing/2014/main" id="{B068F463-A6B1-4B5F-BA38-6995C2F73943}"/>
              </a:ext>
            </a:extLst>
          </p:cNvPr>
          <p:cNvSpPr>
            <a:spLocks noGrp="1"/>
          </p:cNvSpPr>
          <p:nvPr>
            <p:ph idx="1"/>
          </p:nvPr>
        </p:nvSpPr>
        <p:spPr>
          <a:xfrm>
            <a:off x="426244" y="932920"/>
            <a:ext cx="8291512" cy="5761178"/>
          </a:xfrm>
        </p:spPr>
        <p:txBody>
          <a:bodyPr/>
          <a:lstStyle/>
          <a:p>
            <a:pPr marL="342900" indent="-342900">
              <a:buFont typeface="Arial" panose="020B0604020202020204" pitchFamily="34" charset="0"/>
              <a:buChar char="•"/>
            </a:pPr>
            <a:r>
              <a:rPr lang="nl-NL" dirty="0"/>
              <a:t>Het </a:t>
            </a:r>
            <a:r>
              <a:rPr lang="nl-NL" b="1" dirty="0">
                <a:solidFill>
                  <a:srgbClr val="FF0000"/>
                </a:solidFill>
              </a:rPr>
              <a:t>beslis-schema</a:t>
            </a:r>
            <a:r>
              <a:rPr lang="nl-NL" dirty="0">
                <a:solidFill>
                  <a:srgbClr val="FF0000"/>
                </a:solidFill>
              </a:rPr>
              <a:t> </a:t>
            </a:r>
            <a:r>
              <a:rPr lang="nl-NL" dirty="0"/>
              <a:t>start bij de patiënt die </a:t>
            </a:r>
            <a:r>
              <a:rPr lang="nl-NL" u="sng" dirty="0"/>
              <a:t>verwezen</a:t>
            </a:r>
            <a:r>
              <a:rPr lang="nl-NL" dirty="0"/>
              <a:t> is voor kleine lengte en/of groei-afbuiging (er kan ook pathologie zijn bij kinderen die niet aan verwijscriteria JGZ voldoen!)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Aandacht voor een volledige anamnese, lichamelijk onderzoek, groeigegevens, radiologische en laboratorium screening bij ieder </a:t>
            </a:r>
            <a:r>
              <a:rPr lang="nl-NL" u="sng" dirty="0"/>
              <a:t>verwezen kind</a:t>
            </a:r>
            <a:r>
              <a:rPr lang="nl-NL" dirty="0"/>
              <a:t> (tenzij er een volledig normaal groeipatroon is): lengte en groeisnelheid van de meeste aandoeningen overlappen met die van normale populatie!</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Genetisch onderzoek: alleen te </a:t>
            </a:r>
            <a:r>
              <a:rPr lang="nl-NL" u="sng" dirty="0"/>
              <a:t>overwegen</a:t>
            </a:r>
            <a:r>
              <a:rPr lang="nl-NL" dirty="0"/>
              <a:t> bij </a:t>
            </a:r>
            <a:r>
              <a:rPr lang="nl-NL" b="1" dirty="0" err="1"/>
              <a:t>dysmorfe</a:t>
            </a:r>
            <a:r>
              <a:rPr lang="nl-NL" b="1" dirty="0"/>
              <a:t> kenmerken</a:t>
            </a:r>
            <a:r>
              <a:rPr lang="nl-NL" dirty="0"/>
              <a:t> óf </a:t>
            </a:r>
            <a:r>
              <a:rPr lang="nl-NL" b="1" dirty="0"/>
              <a:t>disproportie</a:t>
            </a:r>
            <a:r>
              <a:rPr lang="nl-NL" dirty="0"/>
              <a:t> óf </a:t>
            </a:r>
            <a:r>
              <a:rPr lang="nl-NL" b="1" dirty="0"/>
              <a:t>statistisch abnormale groei</a:t>
            </a:r>
            <a:r>
              <a:rPr lang="nl-NL" dirty="0"/>
              <a:t>, d.w.z.:</a:t>
            </a:r>
          </a:p>
          <a:p>
            <a:pPr marL="702900" lvl="2" indent="-342900">
              <a:buFont typeface="Courier New" panose="02070309020205020404" pitchFamily="49" charset="0"/>
              <a:buChar char="o"/>
            </a:pPr>
            <a:r>
              <a:rPr lang="nl-NL" sz="2000" dirty="0"/>
              <a:t>Lengte-SDS &lt; -2 SDS of</a:t>
            </a:r>
          </a:p>
          <a:p>
            <a:pPr marL="702900" lvl="2" indent="-342900">
              <a:buFont typeface="Courier New" panose="02070309020205020404" pitchFamily="49" charset="0"/>
              <a:buChar char="o"/>
            </a:pPr>
            <a:r>
              <a:rPr lang="nl-NL" sz="2000" dirty="0"/>
              <a:t>Lengte-SDS minus TH-SDS &lt; -1.6</a:t>
            </a:r>
          </a:p>
        </p:txBody>
      </p:sp>
    </p:spTree>
    <p:extLst>
      <p:ext uri="{BB962C8B-B14F-4D97-AF65-F5344CB8AC3E}">
        <p14:creationId xmlns:p14="http://schemas.microsoft.com/office/powerpoint/2010/main" val="236381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A22B1-0CD9-4E97-82B0-11D6583F2BD5}"/>
              </a:ext>
            </a:extLst>
          </p:cNvPr>
          <p:cNvSpPr>
            <a:spLocks noGrp="1"/>
          </p:cNvSpPr>
          <p:nvPr>
            <p:ph type="title"/>
          </p:nvPr>
        </p:nvSpPr>
        <p:spPr/>
        <p:txBody>
          <a:bodyPr/>
          <a:lstStyle/>
          <a:p>
            <a:r>
              <a:rPr lang="nl-NL" dirty="0"/>
              <a:t>Stapsgewijze aanpak</a:t>
            </a:r>
          </a:p>
        </p:txBody>
      </p:sp>
      <p:sp>
        <p:nvSpPr>
          <p:cNvPr id="3" name="Tijdelijke aanduiding voor inhoud 2">
            <a:extLst>
              <a:ext uri="{FF2B5EF4-FFF2-40B4-BE49-F238E27FC236}">
                <a16:creationId xmlns:a16="http://schemas.microsoft.com/office/drawing/2014/main" id="{AE8210DB-3403-489B-8DC2-C352E005479D}"/>
              </a:ext>
            </a:extLst>
          </p:cNvPr>
          <p:cNvSpPr>
            <a:spLocks noGrp="1"/>
          </p:cNvSpPr>
          <p:nvPr>
            <p:ph idx="1"/>
          </p:nvPr>
        </p:nvSpPr>
        <p:spPr>
          <a:xfrm>
            <a:off x="566738" y="1144587"/>
            <a:ext cx="8291512" cy="5515005"/>
          </a:xfrm>
        </p:spPr>
        <p:txBody>
          <a:bodyPr/>
          <a:lstStyle/>
          <a:p>
            <a:pPr marL="342900" lvl="0" indent="-342900">
              <a:buFont typeface="Arial" panose="020B0604020202020204" pitchFamily="34" charset="0"/>
              <a:buChar char="•"/>
              <a:defRPr/>
            </a:pPr>
            <a:r>
              <a:rPr lang="nl-NL" dirty="0"/>
              <a:t>Verwerf kennis van algemene diagnostische categorieën (primaire en secundaire groeistoornissen) en de meest frequente of relevante oorzaken in iedere categorie</a:t>
            </a:r>
          </a:p>
          <a:p>
            <a:pPr marL="457200" lvl="0" indent="-457200">
              <a:buFont typeface="Arial" panose="020B0604020202020204" pitchFamily="34" charset="0"/>
              <a:buChar char="•"/>
              <a:defRPr/>
            </a:pPr>
            <a:endParaRPr lang="nl-NL" dirty="0"/>
          </a:p>
          <a:p>
            <a:pPr marL="342900" lvl="0" indent="-342900">
              <a:buFont typeface="Arial" panose="020B0604020202020204" pitchFamily="34" charset="0"/>
              <a:buChar char="•"/>
              <a:defRPr/>
            </a:pPr>
            <a:r>
              <a:rPr lang="nl-NL" dirty="0"/>
              <a:t>Ken de consequenties hiervan voor relevante vragen/onderwerpen in de (familie-)anamnese, lichamelijk onderzoek en voor het analyseren van de groeicurve</a:t>
            </a:r>
          </a:p>
          <a:p>
            <a:pPr marL="457200" lvl="0" indent="-457200">
              <a:buFont typeface="Arial" panose="020B0604020202020204" pitchFamily="34" charset="0"/>
              <a:buChar char="•"/>
              <a:defRPr/>
            </a:pPr>
            <a:endParaRPr lang="nl-NL" dirty="0"/>
          </a:p>
          <a:p>
            <a:pPr marL="342900" lvl="0" indent="-342900">
              <a:buFont typeface="Arial" panose="020B0604020202020204" pitchFamily="34" charset="0"/>
              <a:buChar char="•"/>
              <a:defRPr/>
            </a:pPr>
            <a:r>
              <a:rPr lang="en-US" dirty="0" err="1"/>
              <a:t>Verzamel</a:t>
            </a:r>
            <a:r>
              <a:rPr lang="en-US" dirty="0"/>
              <a:t> </a:t>
            </a:r>
            <a:r>
              <a:rPr lang="en-US" dirty="0" err="1"/>
              <a:t>diagnostische</a:t>
            </a:r>
            <a:r>
              <a:rPr lang="en-US" dirty="0"/>
              <a:t> </a:t>
            </a:r>
            <a:r>
              <a:rPr lang="en-US" dirty="0" err="1"/>
              <a:t>signalen</a:t>
            </a:r>
            <a:r>
              <a:rPr lang="en-US" dirty="0"/>
              <a:t> </a:t>
            </a:r>
            <a:r>
              <a:rPr lang="en-US" dirty="0" err="1"/>
              <a:t>voor</a:t>
            </a:r>
            <a:r>
              <a:rPr lang="en-US" dirty="0"/>
              <a:t> </a:t>
            </a:r>
            <a:r>
              <a:rPr lang="en-US" dirty="0" err="1"/>
              <a:t>primaire</a:t>
            </a:r>
            <a:r>
              <a:rPr lang="en-US" dirty="0"/>
              <a:t> of </a:t>
            </a:r>
            <a:r>
              <a:rPr lang="en-US" dirty="0" err="1"/>
              <a:t>secundaire</a:t>
            </a:r>
            <a:r>
              <a:rPr lang="en-US" dirty="0"/>
              <a:t> </a:t>
            </a:r>
            <a:r>
              <a:rPr lang="en-US" dirty="0" err="1"/>
              <a:t>groeistoornissen</a:t>
            </a:r>
            <a:endParaRPr lang="en-US" dirty="0"/>
          </a:p>
          <a:p>
            <a:pPr marL="457200" lvl="0" indent="-457200">
              <a:buFont typeface="Arial" panose="020B0604020202020204" pitchFamily="34" charset="0"/>
              <a:buChar char="•"/>
              <a:defRPr/>
            </a:pPr>
            <a:endParaRPr lang="en-US" dirty="0"/>
          </a:p>
          <a:p>
            <a:pPr marL="342900" lvl="0" indent="-342900">
              <a:buFont typeface="Arial" panose="020B0604020202020204" pitchFamily="34" charset="0"/>
              <a:buChar char="•"/>
              <a:defRPr/>
            </a:pPr>
            <a:r>
              <a:rPr lang="nl-NL" dirty="0"/>
              <a:t>Verricht laboratorium en radiologie screening</a:t>
            </a:r>
          </a:p>
          <a:p>
            <a:pPr marL="342900" lvl="0" indent="-342900">
              <a:buFont typeface="Arial" panose="020B0604020202020204" pitchFamily="34" charset="0"/>
              <a:buChar char="•"/>
              <a:defRPr/>
            </a:pPr>
            <a:endParaRPr lang="nl-NL" dirty="0"/>
          </a:p>
          <a:p>
            <a:pPr marL="342900" lvl="0" indent="-342900">
              <a:buFont typeface="Arial" panose="020B0604020202020204" pitchFamily="34" charset="0"/>
              <a:buChar char="•"/>
              <a:defRPr/>
            </a:pPr>
            <a:r>
              <a:rPr lang="nl-NL" dirty="0"/>
              <a:t>Verricht </a:t>
            </a:r>
            <a:r>
              <a:rPr lang="nl-NL" dirty="0" err="1"/>
              <a:t>zonodig</a:t>
            </a:r>
            <a:r>
              <a:rPr lang="nl-NL" dirty="0"/>
              <a:t> verder onderzoek naar primaire of secundaire groeistoornissen</a:t>
            </a:r>
          </a:p>
          <a:p>
            <a:endParaRPr lang="nl-NL" dirty="0"/>
          </a:p>
        </p:txBody>
      </p:sp>
    </p:spTree>
    <p:extLst>
      <p:ext uri="{BB962C8B-B14F-4D97-AF65-F5344CB8AC3E}">
        <p14:creationId xmlns:p14="http://schemas.microsoft.com/office/powerpoint/2010/main" val="62050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83CFC-940D-49AA-B9B2-32C780CB90BF}"/>
              </a:ext>
            </a:extLst>
          </p:cNvPr>
          <p:cNvSpPr>
            <a:spLocks noGrp="1"/>
          </p:cNvSpPr>
          <p:nvPr>
            <p:ph type="title"/>
          </p:nvPr>
        </p:nvSpPr>
        <p:spPr>
          <a:xfrm>
            <a:off x="270346" y="0"/>
            <a:ext cx="6821018" cy="854075"/>
          </a:xfrm>
        </p:spPr>
        <p:txBody>
          <a:bodyPr/>
          <a:lstStyle/>
          <a:p>
            <a:r>
              <a:rPr lang="nl-NL" dirty="0"/>
              <a:t>2. Relevante oorzaken van kleine lengte en/of groeiafbuiging: differentiaal diagnose</a:t>
            </a:r>
          </a:p>
        </p:txBody>
      </p:sp>
      <p:sp>
        <p:nvSpPr>
          <p:cNvPr id="3" name="Tijdelijke aanduiding voor inhoud 2">
            <a:extLst>
              <a:ext uri="{FF2B5EF4-FFF2-40B4-BE49-F238E27FC236}">
                <a16:creationId xmlns:a16="http://schemas.microsoft.com/office/drawing/2014/main" id="{BF25D72E-0267-4691-8857-7CC91DA12EAF}"/>
              </a:ext>
            </a:extLst>
          </p:cNvPr>
          <p:cNvSpPr>
            <a:spLocks noGrp="1"/>
          </p:cNvSpPr>
          <p:nvPr>
            <p:ph idx="1"/>
          </p:nvPr>
        </p:nvSpPr>
        <p:spPr>
          <a:xfrm>
            <a:off x="270345" y="984938"/>
            <a:ext cx="8770288" cy="5053553"/>
          </a:xfrm>
        </p:spPr>
        <p:txBody>
          <a:bodyPr/>
          <a:lstStyle/>
          <a:p>
            <a:pPr>
              <a:defRPr/>
            </a:pPr>
            <a:r>
              <a:rPr lang="nl-NL" dirty="0"/>
              <a:t>Er zijn 3 diagnostische groepen:</a:t>
            </a:r>
          </a:p>
          <a:p>
            <a:pPr marL="457200" indent="-457200">
              <a:buAutoNum type="arabicPeriod"/>
              <a:defRPr/>
            </a:pPr>
            <a:r>
              <a:rPr lang="nl-NL" dirty="0"/>
              <a:t>Primaire groeistoornissen</a:t>
            </a:r>
          </a:p>
          <a:p>
            <a:pPr marL="457200" indent="-457200">
              <a:buAutoNum type="arabicPeriod"/>
              <a:defRPr/>
            </a:pPr>
            <a:endParaRPr lang="nl-NL" dirty="0"/>
          </a:p>
          <a:p>
            <a:pPr marL="457200" indent="-457200">
              <a:buAutoNum type="arabicPeriod"/>
              <a:defRPr/>
            </a:pPr>
            <a:r>
              <a:rPr lang="nl-NL" dirty="0"/>
              <a:t>Secundaire groeistoornissen</a:t>
            </a:r>
          </a:p>
          <a:p>
            <a:pPr marL="457200" indent="-457200">
              <a:buAutoNum type="arabicPeriod"/>
              <a:defRPr/>
            </a:pPr>
            <a:endParaRPr lang="nl-NL" dirty="0"/>
          </a:p>
          <a:p>
            <a:pPr marL="457200" indent="-457200">
              <a:buAutoNum type="arabicPeriod"/>
              <a:defRPr/>
            </a:pPr>
            <a:r>
              <a:rPr lang="nl-NL" dirty="0"/>
              <a:t>Idiopathisch</a:t>
            </a:r>
          </a:p>
          <a:p>
            <a:pPr>
              <a:defRPr/>
            </a:pPr>
            <a:r>
              <a:rPr lang="nl-NL" dirty="0"/>
              <a:t>3.1 </a:t>
            </a:r>
            <a:r>
              <a:rPr lang="nl-NL" dirty="0" err="1"/>
              <a:t>idiopathic</a:t>
            </a:r>
            <a:r>
              <a:rPr lang="nl-NL" dirty="0"/>
              <a:t> short </a:t>
            </a:r>
            <a:r>
              <a:rPr lang="nl-NL" dirty="0" err="1"/>
              <a:t>stature</a:t>
            </a:r>
            <a:r>
              <a:rPr lang="nl-NL" dirty="0"/>
              <a:t> (ISS) </a:t>
            </a:r>
            <a:r>
              <a:rPr lang="en-US" dirty="0"/>
              <a:t>(≈80% van de </a:t>
            </a:r>
            <a:r>
              <a:rPr lang="en-US" dirty="0" err="1"/>
              <a:t>verwezen</a:t>
            </a:r>
            <a:r>
              <a:rPr lang="en-US" dirty="0"/>
              <a:t> </a:t>
            </a:r>
            <a:r>
              <a:rPr lang="en-US" dirty="0" err="1"/>
              <a:t>kinderen</a:t>
            </a:r>
            <a:r>
              <a:rPr lang="en-US" dirty="0"/>
              <a:t>)</a:t>
            </a:r>
          </a:p>
          <a:p>
            <a:pPr marL="817200" lvl="2" indent="-457200">
              <a:defRPr/>
            </a:pPr>
            <a:r>
              <a:rPr lang="en-US" sz="2000" dirty="0"/>
              <a:t>Familial short stature	- met begin </a:t>
            </a:r>
            <a:r>
              <a:rPr lang="en-US" sz="2000" dirty="0" err="1"/>
              <a:t>puberteit</a:t>
            </a:r>
            <a:r>
              <a:rPr lang="en-US" sz="2000" dirty="0"/>
              <a:t> op </a:t>
            </a:r>
            <a:r>
              <a:rPr lang="en-US" sz="2000" dirty="0" err="1"/>
              <a:t>normale</a:t>
            </a:r>
            <a:r>
              <a:rPr lang="en-US" sz="2000" dirty="0"/>
              <a:t> </a:t>
            </a:r>
            <a:r>
              <a:rPr lang="en-US" sz="2000" dirty="0" err="1"/>
              <a:t>leeftijd</a:t>
            </a:r>
            <a:endParaRPr lang="en-US" sz="2000" dirty="0"/>
          </a:p>
          <a:p>
            <a:pPr lvl="7" indent="0">
              <a:buNone/>
              <a:defRPr/>
            </a:pPr>
            <a:r>
              <a:rPr lang="en-US" sz="2000" dirty="0">
                <a:solidFill>
                  <a:schemeClr val="accent6"/>
                </a:solidFill>
              </a:rPr>
              <a:t>	- met </a:t>
            </a:r>
            <a:r>
              <a:rPr lang="en-US" sz="2000" dirty="0" err="1">
                <a:solidFill>
                  <a:schemeClr val="accent6"/>
                </a:solidFill>
              </a:rPr>
              <a:t>laat</a:t>
            </a:r>
            <a:r>
              <a:rPr lang="en-US" sz="2000" dirty="0">
                <a:solidFill>
                  <a:schemeClr val="accent6"/>
                </a:solidFill>
              </a:rPr>
              <a:t> begin van </a:t>
            </a:r>
            <a:r>
              <a:rPr lang="en-US" sz="2000" dirty="0" err="1">
                <a:solidFill>
                  <a:schemeClr val="accent6"/>
                </a:solidFill>
              </a:rPr>
              <a:t>puberteit</a:t>
            </a:r>
            <a:endParaRPr lang="en-US" sz="2000" dirty="0">
              <a:solidFill>
                <a:schemeClr val="accent6"/>
              </a:solidFill>
            </a:endParaRPr>
          </a:p>
          <a:p>
            <a:pPr marL="817200" lvl="2" indent="-457200">
              <a:defRPr/>
            </a:pPr>
            <a:r>
              <a:rPr lang="en-US" sz="2000" dirty="0"/>
              <a:t>Non-familial short stature - met begin </a:t>
            </a:r>
            <a:r>
              <a:rPr lang="en-US" sz="2000" dirty="0" err="1"/>
              <a:t>puberteit</a:t>
            </a:r>
            <a:r>
              <a:rPr lang="en-US" sz="2000" dirty="0"/>
              <a:t> op </a:t>
            </a:r>
            <a:r>
              <a:rPr lang="en-US" sz="2000" dirty="0" err="1"/>
              <a:t>normale</a:t>
            </a:r>
            <a:r>
              <a:rPr lang="en-US" sz="2000" dirty="0"/>
              <a:t> </a:t>
            </a:r>
            <a:r>
              <a:rPr lang="en-US" sz="2000" dirty="0" err="1"/>
              <a:t>leeftijd</a:t>
            </a:r>
            <a:endParaRPr lang="en-US" sz="2000" dirty="0"/>
          </a:p>
          <a:p>
            <a:pPr lvl="7" indent="0">
              <a:buNone/>
              <a:defRPr/>
            </a:pPr>
            <a:r>
              <a:rPr lang="en-US" sz="2000" dirty="0">
                <a:solidFill>
                  <a:schemeClr val="accent6"/>
                </a:solidFill>
              </a:rPr>
              <a:t>	   - met </a:t>
            </a:r>
            <a:r>
              <a:rPr lang="en-US" sz="2000" dirty="0" err="1">
                <a:solidFill>
                  <a:schemeClr val="accent6"/>
                </a:solidFill>
              </a:rPr>
              <a:t>laat</a:t>
            </a:r>
            <a:r>
              <a:rPr lang="en-US" sz="2000" dirty="0">
                <a:solidFill>
                  <a:schemeClr val="accent6"/>
                </a:solidFill>
              </a:rPr>
              <a:t> begin van </a:t>
            </a:r>
            <a:r>
              <a:rPr lang="en-US" sz="2000" dirty="0" err="1">
                <a:solidFill>
                  <a:schemeClr val="accent6"/>
                </a:solidFill>
              </a:rPr>
              <a:t>puberteit</a:t>
            </a:r>
            <a:r>
              <a:rPr lang="en-US" sz="2000" dirty="0">
                <a:solidFill>
                  <a:schemeClr val="accent6"/>
                </a:solidFill>
              </a:rPr>
              <a:t>*</a:t>
            </a:r>
          </a:p>
          <a:p>
            <a:pPr>
              <a:defRPr/>
            </a:pPr>
            <a:r>
              <a:rPr lang="en-US" dirty="0"/>
              <a:t>3.2 </a:t>
            </a:r>
            <a:r>
              <a:rPr lang="en-US" dirty="0" err="1"/>
              <a:t>klein</a:t>
            </a:r>
            <a:r>
              <a:rPr lang="en-US" dirty="0"/>
              <a:t> </a:t>
            </a:r>
            <a:r>
              <a:rPr lang="en-US" dirty="0" err="1"/>
              <a:t>voor</a:t>
            </a:r>
            <a:r>
              <a:rPr lang="en-US" dirty="0"/>
              <a:t> target height </a:t>
            </a:r>
            <a:r>
              <a:rPr lang="en-US" dirty="0" err="1"/>
              <a:t>e.c.i</a:t>
            </a:r>
            <a:r>
              <a:rPr lang="en-US" dirty="0"/>
              <a:t>.</a:t>
            </a:r>
          </a:p>
          <a:p>
            <a:pPr>
              <a:defRPr/>
            </a:pPr>
            <a:r>
              <a:rPr lang="en-US" dirty="0"/>
              <a:t>3.3 </a:t>
            </a:r>
            <a:r>
              <a:rPr lang="en-US" dirty="0" err="1"/>
              <a:t>afbuigende</a:t>
            </a:r>
            <a:r>
              <a:rPr lang="en-US" dirty="0"/>
              <a:t> </a:t>
            </a:r>
            <a:r>
              <a:rPr lang="en-US" dirty="0" err="1"/>
              <a:t>lengtegroei</a:t>
            </a:r>
            <a:r>
              <a:rPr lang="en-US" dirty="0"/>
              <a:t> </a:t>
            </a:r>
            <a:r>
              <a:rPr lang="en-US" dirty="0" err="1"/>
              <a:t>e.c.i</a:t>
            </a:r>
            <a:endParaRPr lang="en-US" dirty="0"/>
          </a:p>
          <a:p>
            <a:endParaRPr lang="nl-NL" dirty="0"/>
          </a:p>
        </p:txBody>
      </p:sp>
      <p:sp>
        <p:nvSpPr>
          <p:cNvPr id="5" name="Rechthoek 4">
            <a:extLst>
              <a:ext uri="{FF2B5EF4-FFF2-40B4-BE49-F238E27FC236}">
                <a16:creationId xmlns:a16="http://schemas.microsoft.com/office/drawing/2014/main" id="{4EF6D026-3B3C-4A19-B77A-F99FF95BA932}"/>
              </a:ext>
            </a:extLst>
          </p:cNvPr>
          <p:cNvSpPr/>
          <p:nvPr/>
        </p:nvSpPr>
        <p:spPr>
          <a:xfrm>
            <a:off x="0" y="6227194"/>
            <a:ext cx="9144000" cy="707886"/>
          </a:xfrm>
          <a:prstGeom prst="rect">
            <a:avLst/>
          </a:prstGeom>
        </p:spPr>
        <p:txBody>
          <a:bodyPr wrap="square">
            <a:spAutoFit/>
          </a:bodyPr>
          <a:lstStyle/>
          <a:p>
            <a:r>
              <a:rPr lang="en-US" sz="2000" dirty="0">
                <a:solidFill>
                  <a:schemeClr val="tx2">
                    <a:lumMod val="75000"/>
                  </a:schemeClr>
                </a:solidFill>
                <a:latin typeface="Calibri" panose="020F0502020204030204" pitchFamily="34" charset="0"/>
              </a:rPr>
              <a:t>*In </a:t>
            </a:r>
            <a:r>
              <a:rPr lang="en-US" sz="2000" dirty="0" err="1">
                <a:solidFill>
                  <a:schemeClr val="tx2">
                    <a:lumMod val="75000"/>
                  </a:schemeClr>
                </a:solidFill>
                <a:latin typeface="Calibri" panose="020F0502020204030204" pitchFamily="34" charset="0"/>
              </a:rPr>
              <a:t>deze</a:t>
            </a:r>
            <a:r>
              <a:rPr lang="en-US" sz="2000" dirty="0">
                <a:solidFill>
                  <a:schemeClr val="tx2">
                    <a:lumMod val="75000"/>
                  </a:schemeClr>
                </a:solidFill>
                <a:latin typeface="Calibri" panose="020F0502020204030204" pitchFamily="34" charset="0"/>
              </a:rPr>
              <a:t> </a:t>
            </a:r>
            <a:r>
              <a:rPr lang="en-US" sz="2000" dirty="0" err="1">
                <a:solidFill>
                  <a:schemeClr val="tx2">
                    <a:lumMod val="75000"/>
                  </a:schemeClr>
                </a:solidFill>
                <a:latin typeface="Calibri" panose="020F0502020204030204" pitchFamily="34" charset="0"/>
              </a:rPr>
              <a:t>classificatie</a:t>
            </a:r>
            <a:r>
              <a:rPr lang="en-US" sz="2000" dirty="0">
                <a:solidFill>
                  <a:schemeClr val="tx2">
                    <a:lumMod val="75000"/>
                  </a:schemeClr>
                </a:solidFill>
                <a:latin typeface="Calibri" panose="020F0502020204030204" pitchFamily="34" charset="0"/>
              </a:rPr>
              <a:t> </a:t>
            </a:r>
            <a:r>
              <a:rPr lang="en-US" sz="2000" dirty="0" err="1">
                <a:solidFill>
                  <a:schemeClr val="tx2">
                    <a:lumMod val="75000"/>
                  </a:schemeClr>
                </a:solidFill>
                <a:latin typeface="Calibri" panose="020F0502020204030204" pitchFamily="34" charset="0"/>
              </a:rPr>
              <a:t>valt</a:t>
            </a:r>
            <a:r>
              <a:rPr lang="en-US" sz="2000" dirty="0">
                <a:solidFill>
                  <a:schemeClr val="tx2">
                    <a:lumMod val="75000"/>
                  </a:schemeClr>
                </a:solidFill>
                <a:latin typeface="Calibri" panose="020F0502020204030204" pitchFamily="34" charset="0"/>
              </a:rPr>
              <a:t> het </a:t>
            </a:r>
            <a:r>
              <a:rPr lang="en-US" sz="2000" dirty="0" err="1">
                <a:solidFill>
                  <a:schemeClr val="tx2">
                    <a:lumMod val="75000"/>
                  </a:schemeClr>
                </a:solidFill>
                <a:latin typeface="Calibri" panose="020F0502020204030204" pitchFamily="34" charset="0"/>
              </a:rPr>
              <a:t>beeld</a:t>
            </a:r>
            <a:r>
              <a:rPr lang="en-US" sz="2000" dirty="0">
                <a:solidFill>
                  <a:schemeClr val="tx2">
                    <a:lumMod val="75000"/>
                  </a:schemeClr>
                </a:solidFill>
                <a:latin typeface="Calibri" panose="020F0502020204030204" pitchFamily="34" charset="0"/>
              </a:rPr>
              <a:t> van “constitutional delay of growth and puberty”</a:t>
            </a:r>
          </a:p>
          <a:p>
            <a:r>
              <a:rPr lang="en-US" sz="2000" dirty="0" err="1">
                <a:solidFill>
                  <a:schemeClr val="tx2">
                    <a:lumMod val="75000"/>
                  </a:schemeClr>
                </a:solidFill>
                <a:latin typeface="Calibri" panose="020F0502020204030204" pitchFamily="34" charset="0"/>
              </a:rPr>
              <a:t>onder</a:t>
            </a:r>
            <a:r>
              <a:rPr lang="en-US" sz="2000" dirty="0">
                <a:solidFill>
                  <a:schemeClr val="tx2">
                    <a:lumMod val="75000"/>
                  </a:schemeClr>
                </a:solidFill>
                <a:latin typeface="Calibri" panose="020F0502020204030204" pitchFamily="34" charset="0"/>
              </a:rPr>
              <a:t> non-familial short stature met late </a:t>
            </a:r>
            <a:r>
              <a:rPr lang="en-US" sz="2000" dirty="0" err="1">
                <a:solidFill>
                  <a:schemeClr val="tx2">
                    <a:lumMod val="75000"/>
                  </a:schemeClr>
                </a:solidFill>
                <a:latin typeface="Calibri" panose="020F0502020204030204" pitchFamily="34" charset="0"/>
              </a:rPr>
              <a:t>puberteit</a:t>
            </a:r>
            <a:r>
              <a:rPr lang="en-US" sz="2000" dirty="0">
                <a:solidFill>
                  <a:schemeClr val="tx2">
                    <a:lumMod val="75000"/>
                  </a:schemeClr>
                </a:solidFill>
                <a:latin typeface="Calibri" panose="020F0502020204030204" pitchFamily="34" charset="0"/>
              </a:rPr>
              <a:t> (“late </a:t>
            </a:r>
            <a:r>
              <a:rPr lang="en-US" sz="2000" dirty="0" err="1">
                <a:solidFill>
                  <a:schemeClr val="tx2">
                    <a:lumMod val="75000"/>
                  </a:schemeClr>
                </a:solidFill>
                <a:latin typeface="Calibri" panose="020F0502020204030204" pitchFamily="34" charset="0"/>
              </a:rPr>
              <a:t>rijper</a:t>
            </a:r>
            <a:r>
              <a:rPr lang="en-US" sz="2000" dirty="0">
                <a:solidFill>
                  <a:schemeClr val="tx2">
                    <a:lumMod val="75000"/>
                  </a:schemeClr>
                </a:solidFill>
                <a:latin typeface="Calibri" panose="020F0502020204030204" pitchFamily="34" charset="0"/>
              </a:rPr>
              <a:t>”)  </a:t>
            </a:r>
          </a:p>
        </p:txBody>
      </p:sp>
    </p:spTree>
    <p:extLst>
      <p:ext uri="{BB962C8B-B14F-4D97-AF65-F5344CB8AC3E}">
        <p14:creationId xmlns:p14="http://schemas.microsoft.com/office/powerpoint/2010/main" val="296888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83CFC-940D-49AA-B9B2-32C780CB90BF}"/>
              </a:ext>
            </a:extLst>
          </p:cNvPr>
          <p:cNvSpPr>
            <a:spLocks noGrp="1"/>
          </p:cNvSpPr>
          <p:nvPr>
            <p:ph type="title"/>
          </p:nvPr>
        </p:nvSpPr>
        <p:spPr>
          <a:xfrm>
            <a:off x="329241" y="0"/>
            <a:ext cx="8482343" cy="854075"/>
          </a:xfrm>
        </p:spPr>
        <p:txBody>
          <a:bodyPr/>
          <a:lstStyle/>
          <a:p>
            <a:r>
              <a:rPr lang="en-US" dirty="0" err="1"/>
              <a:t>Meest</a:t>
            </a:r>
            <a:r>
              <a:rPr lang="en-US" dirty="0"/>
              <a:t> </a:t>
            </a:r>
            <a:r>
              <a:rPr lang="en-US" dirty="0" err="1"/>
              <a:t>frequente</a:t>
            </a:r>
            <a:r>
              <a:rPr lang="en-US" dirty="0"/>
              <a:t>/</a:t>
            </a:r>
            <a:r>
              <a:rPr lang="en-US" dirty="0" err="1"/>
              <a:t>relevante</a:t>
            </a:r>
            <a:r>
              <a:rPr lang="en-US" dirty="0"/>
              <a:t> </a:t>
            </a:r>
            <a:r>
              <a:rPr lang="en-US" dirty="0" err="1"/>
              <a:t>primaire</a:t>
            </a:r>
            <a:r>
              <a:rPr lang="en-US" dirty="0"/>
              <a:t> en </a:t>
            </a:r>
            <a:r>
              <a:rPr lang="en-US" dirty="0" err="1"/>
              <a:t>secundaire</a:t>
            </a:r>
            <a:r>
              <a:rPr lang="en-US" dirty="0"/>
              <a:t> </a:t>
            </a:r>
            <a:r>
              <a:rPr lang="en-US" dirty="0" err="1"/>
              <a:t>groeistoornissen</a:t>
            </a:r>
            <a:r>
              <a:rPr lang="en-US" dirty="0"/>
              <a:t> </a:t>
            </a:r>
            <a:r>
              <a:rPr lang="en-US" dirty="0" err="1"/>
              <a:t>bij</a:t>
            </a:r>
            <a:r>
              <a:rPr lang="en-US" dirty="0"/>
              <a:t> </a:t>
            </a:r>
            <a:r>
              <a:rPr lang="en-US" dirty="0" err="1"/>
              <a:t>kleine</a:t>
            </a:r>
            <a:r>
              <a:rPr lang="en-US" dirty="0"/>
              <a:t> </a:t>
            </a:r>
            <a:r>
              <a:rPr lang="en-US" dirty="0" err="1"/>
              <a:t>lengte</a:t>
            </a:r>
            <a:endParaRPr lang="nl-NL" dirty="0"/>
          </a:p>
        </p:txBody>
      </p:sp>
      <p:sp>
        <p:nvSpPr>
          <p:cNvPr id="5" name="Tijdelijke aanduiding voor inhoud 4">
            <a:extLst>
              <a:ext uri="{FF2B5EF4-FFF2-40B4-BE49-F238E27FC236}">
                <a16:creationId xmlns:a16="http://schemas.microsoft.com/office/drawing/2014/main" id="{3525839D-D62D-4BF1-816E-EED6415B4A8A}"/>
              </a:ext>
            </a:extLst>
          </p:cNvPr>
          <p:cNvSpPr>
            <a:spLocks noGrp="1"/>
          </p:cNvSpPr>
          <p:nvPr>
            <p:ph idx="1"/>
          </p:nvPr>
        </p:nvSpPr>
        <p:spPr>
          <a:xfrm>
            <a:off x="566738" y="926618"/>
            <a:ext cx="4003675" cy="5666248"/>
          </a:xfrm>
        </p:spPr>
        <p:txBody>
          <a:bodyPr/>
          <a:lstStyle/>
          <a:p>
            <a:r>
              <a:rPr lang="en-US" sz="1900" b="1" dirty="0" err="1"/>
              <a:t>Primaire</a:t>
            </a:r>
            <a:r>
              <a:rPr lang="en-US" sz="1900" b="1" dirty="0"/>
              <a:t> </a:t>
            </a:r>
            <a:r>
              <a:rPr lang="en-US" sz="1900" b="1" dirty="0" err="1"/>
              <a:t>groeistoornissen</a:t>
            </a:r>
            <a:endParaRPr lang="en-US" sz="1900" b="1" dirty="0"/>
          </a:p>
          <a:p>
            <a:pPr marL="457200" indent="-457200">
              <a:buFont typeface="+mj-lt"/>
              <a:buAutoNum type="arabicPeriod"/>
            </a:pPr>
            <a:r>
              <a:rPr lang="en-US" sz="1900" dirty="0">
                <a:solidFill>
                  <a:srgbClr val="FF0000"/>
                </a:solidFill>
              </a:rPr>
              <a:t>Turner-</a:t>
            </a:r>
            <a:r>
              <a:rPr lang="en-US" sz="1900" dirty="0" err="1">
                <a:solidFill>
                  <a:srgbClr val="FF0000"/>
                </a:solidFill>
              </a:rPr>
              <a:t>syndroom</a:t>
            </a:r>
            <a:endParaRPr lang="en-US" sz="1900" dirty="0">
              <a:solidFill>
                <a:srgbClr val="FF0000"/>
              </a:solidFill>
            </a:endParaRPr>
          </a:p>
          <a:p>
            <a:pPr marL="457200" indent="-457200">
              <a:buFont typeface="+mj-lt"/>
              <a:buAutoNum type="arabicPeriod"/>
            </a:pPr>
            <a:r>
              <a:rPr lang="en-US" sz="1900" dirty="0"/>
              <a:t>45,X/46,XY </a:t>
            </a:r>
            <a:r>
              <a:rPr lang="en-US" sz="1900" dirty="0" err="1"/>
              <a:t>mosaicisme</a:t>
            </a:r>
            <a:endParaRPr lang="en-US" sz="1900" dirty="0"/>
          </a:p>
          <a:p>
            <a:pPr marL="457200" indent="-457200">
              <a:buFont typeface="+mj-lt"/>
              <a:buAutoNum type="arabicPeriod"/>
            </a:pPr>
            <a:r>
              <a:rPr lang="en-US" sz="1900" dirty="0"/>
              <a:t>Noonan-</a:t>
            </a:r>
            <a:r>
              <a:rPr lang="en-US" sz="1900" dirty="0" err="1"/>
              <a:t>syndroom</a:t>
            </a:r>
            <a:endParaRPr lang="en-US" sz="1900" dirty="0"/>
          </a:p>
          <a:p>
            <a:pPr marL="457200" indent="-457200">
              <a:buFont typeface="+mj-lt"/>
              <a:buAutoNum type="arabicPeriod"/>
            </a:pPr>
            <a:r>
              <a:rPr lang="en-US" sz="1900" dirty="0"/>
              <a:t>Neurofibromatosis</a:t>
            </a:r>
          </a:p>
          <a:p>
            <a:pPr marL="457200" indent="-457200">
              <a:buFont typeface="+mj-lt"/>
              <a:buAutoNum type="arabicPeriod"/>
            </a:pPr>
            <a:r>
              <a:rPr lang="en-US" sz="1900" dirty="0"/>
              <a:t>Silver-Russell-</a:t>
            </a:r>
            <a:r>
              <a:rPr lang="en-US" sz="1900" dirty="0" err="1"/>
              <a:t>syndroom</a:t>
            </a:r>
            <a:endParaRPr lang="en-US" sz="1900" dirty="0"/>
          </a:p>
          <a:p>
            <a:pPr marL="457200" indent="-457200">
              <a:buFont typeface="+mj-lt"/>
              <a:buAutoNum type="arabicPeriod"/>
            </a:pPr>
            <a:r>
              <a:rPr lang="en-US" sz="1900" dirty="0" err="1"/>
              <a:t>Prader</a:t>
            </a:r>
            <a:r>
              <a:rPr lang="en-US" sz="1900" dirty="0"/>
              <a:t>-Willi-</a:t>
            </a:r>
            <a:r>
              <a:rPr lang="en-US" sz="1900" dirty="0" err="1"/>
              <a:t>syndroom</a:t>
            </a:r>
            <a:endParaRPr lang="en-US" sz="1900" dirty="0"/>
          </a:p>
          <a:p>
            <a:pPr marL="457200" indent="-457200">
              <a:buFont typeface="+mj-lt"/>
              <a:buAutoNum type="arabicPeriod"/>
            </a:pPr>
            <a:r>
              <a:rPr lang="en-US" sz="1900" dirty="0" err="1"/>
              <a:t>Skeletdysplasieën</a:t>
            </a:r>
            <a:r>
              <a:rPr lang="en-US" sz="1900" dirty="0"/>
              <a:t> (</a:t>
            </a:r>
            <a:r>
              <a:rPr lang="en-US" sz="1900" dirty="0" err="1"/>
              <a:t>o.a</a:t>
            </a:r>
            <a:r>
              <a:rPr lang="en-US" sz="1900" dirty="0"/>
              <a:t>. </a:t>
            </a:r>
            <a:r>
              <a:rPr lang="en-US" sz="1900" i="1" dirty="0"/>
              <a:t>FGFR3</a:t>
            </a:r>
            <a:r>
              <a:rPr lang="en-US" sz="1900" dirty="0"/>
              <a:t>)</a:t>
            </a:r>
          </a:p>
          <a:p>
            <a:pPr marL="457200" indent="-457200">
              <a:buFont typeface="+mj-lt"/>
              <a:buAutoNum type="arabicPeriod"/>
            </a:pPr>
            <a:r>
              <a:rPr lang="en-US" sz="1900" i="1" dirty="0">
                <a:solidFill>
                  <a:srgbClr val="FF0000"/>
                </a:solidFill>
              </a:rPr>
              <a:t>SHOX</a:t>
            </a:r>
            <a:r>
              <a:rPr lang="en-US" sz="1900" dirty="0">
                <a:solidFill>
                  <a:srgbClr val="FF0000"/>
                </a:solidFill>
              </a:rPr>
              <a:t> </a:t>
            </a:r>
            <a:r>
              <a:rPr lang="en-US" sz="1900" dirty="0" err="1">
                <a:solidFill>
                  <a:srgbClr val="FF0000"/>
                </a:solidFill>
              </a:rPr>
              <a:t>haploïnsufficiëntie</a:t>
            </a:r>
            <a:endParaRPr lang="en-US" sz="1900" dirty="0">
              <a:solidFill>
                <a:srgbClr val="FF0000"/>
              </a:solidFill>
            </a:endParaRPr>
          </a:p>
          <a:p>
            <a:pPr marL="457200" indent="-457200">
              <a:buFont typeface="+mj-lt"/>
              <a:buAutoNum type="arabicPeriod"/>
            </a:pPr>
            <a:r>
              <a:rPr lang="en-US" sz="1900" i="1" dirty="0">
                <a:solidFill>
                  <a:srgbClr val="FF0000"/>
                </a:solidFill>
              </a:rPr>
              <a:t>NPR2</a:t>
            </a:r>
            <a:r>
              <a:rPr lang="en-US" sz="1900" dirty="0">
                <a:solidFill>
                  <a:srgbClr val="FF0000"/>
                </a:solidFill>
              </a:rPr>
              <a:t> </a:t>
            </a:r>
            <a:r>
              <a:rPr lang="en-US" sz="1900" dirty="0" err="1">
                <a:solidFill>
                  <a:srgbClr val="FF0000"/>
                </a:solidFill>
              </a:rPr>
              <a:t>haploïnsufficiëntie</a:t>
            </a:r>
            <a:endParaRPr lang="en-US" sz="1900" dirty="0">
              <a:solidFill>
                <a:srgbClr val="FF0000"/>
              </a:solidFill>
            </a:endParaRPr>
          </a:p>
          <a:p>
            <a:pPr marL="457200" indent="-457200">
              <a:buFont typeface="+mj-lt"/>
              <a:buAutoNum type="arabicPeriod"/>
            </a:pPr>
            <a:r>
              <a:rPr lang="en-US" sz="1900" i="1" dirty="0">
                <a:solidFill>
                  <a:srgbClr val="FF0000"/>
                </a:solidFill>
              </a:rPr>
              <a:t>ACAN</a:t>
            </a:r>
            <a:r>
              <a:rPr lang="en-US" sz="1900" dirty="0">
                <a:solidFill>
                  <a:srgbClr val="FF0000"/>
                </a:solidFill>
              </a:rPr>
              <a:t> </a:t>
            </a:r>
            <a:r>
              <a:rPr lang="en-US" sz="1900" dirty="0" err="1">
                <a:solidFill>
                  <a:srgbClr val="FF0000"/>
                </a:solidFill>
              </a:rPr>
              <a:t>haploïnsufficiëntie</a:t>
            </a:r>
            <a:endParaRPr lang="en-US" sz="1900" dirty="0">
              <a:solidFill>
                <a:srgbClr val="FF0000"/>
              </a:solidFill>
            </a:endParaRPr>
          </a:p>
          <a:p>
            <a:pPr marL="457200" indent="-457200">
              <a:buFont typeface="+mj-lt"/>
              <a:buAutoNum type="arabicPeriod"/>
            </a:pPr>
            <a:r>
              <a:rPr lang="en-US" sz="1900" i="1" dirty="0">
                <a:solidFill>
                  <a:srgbClr val="FF0000"/>
                </a:solidFill>
              </a:rPr>
              <a:t>IHH</a:t>
            </a:r>
            <a:r>
              <a:rPr lang="en-US" sz="1900" dirty="0">
                <a:solidFill>
                  <a:srgbClr val="FF0000"/>
                </a:solidFill>
              </a:rPr>
              <a:t> </a:t>
            </a:r>
            <a:r>
              <a:rPr lang="en-US" sz="1900" dirty="0" err="1">
                <a:solidFill>
                  <a:srgbClr val="FF0000"/>
                </a:solidFill>
              </a:rPr>
              <a:t>haploïnsufficiëntie</a:t>
            </a:r>
            <a:endParaRPr lang="en-US" sz="1900" dirty="0">
              <a:solidFill>
                <a:srgbClr val="FF0000"/>
              </a:solidFill>
            </a:endParaRPr>
          </a:p>
          <a:p>
            <a:pPr marL="457200" indent="-457200">
              <a:buFont typeface="+mj-lt"/>
              <a:buAutoNum type="arabicPeriod"/>
            </a:pPr>
            <a:r>
              <a:rPr lang="en-US" sz="1900" dirty="0">
                <a:solidFill>
                  <a:srgbClr val="FF0000"/>
                </a:solidFill>
              </a:rPr>
              <a:t>Copy number variants, UPD</a:t>
            </a:r>
          </a:p>
          <a:p>
            <a:pPr marL="457200" indent="-457200">
              <a:buFont typeface="+mj-lt"/>
              <a:buAutoNum type="arabicPeriod"/>
            </a:pPr>
            <a:r>
              <a:rPr lang="en-US" sz="1900" dirty="0" err="1"/>
              <a:t>Idiopatische</a:t>
            </a:r>
            <a:r>
              <a:rPr lang="en-US" sz="1900" dirty="0"/>
              <a:t> SGA</a:t>
            </a:r>
          </a:p>
          <a:p>
            <a:pPr marL="457200" indent="-457200">
              <a:buFont typeface="+mj-lt"/>
              <a:buAutoNum type="arabicPeriod"/>
            </a:pPr>
            <a:r>
              <a:rPr lang="en-US" sz="1900" dirty="0" err="1"/>
              <a:t>Andere</a:t>
            </a:r>
            <a:r>
              <a:rPr lang="en-US" sz="1900" dirty="0"/>
              <a:t> (</a:t>
            </a:r>
            <a:r>
              <a:rPr lang="en-US" sz="1900" dirty="0" err="1"/>
              <a:t>foetaal</a:t>
            </a:r>
            <a:r>
              <a:rPr lang="en-US" sz="1900" dirty="0"/>
              <a:t> alcohol S, </a:t>
            </a:r>
            <a:r>
              <a:rPr lang="en-US" sz="1900" dirty="0" err="1"/>
              <a:t>mitochondriaal</a:t>
            </a:r>
            <a:r>
              <a:rPr lang="en-US" sz="1900" dirty="0"/>
              <a:t>, </a:t>
            </a:r>
            <a:r>
              <a:rPr lang="en-US" sz="1900" dirty="0" err="1"/>
              <a:t>metabool</a:t>
            </a:r>
            <a:r>
              <a:rPr lang="en-US" sz="1900" dirty="0"/>
              <a:t>)</a:t>
            </a:r>
            <a:endParaRPr lang="en-GB" sz="1900" dirty="0"/>
          </a:p>
          <a:p>
            <a:endParaRPr lang="nl-NL" dirty="0"/>
          </a:p>
        </p:txBody>
      </p:sp>
      <p:sp>
        <p:nvSpPr>
          <p:cNvPr id="6" name="Tijdelijke aanduiding voor inhoud 5">
            <a:extLst>
              <a:ext uri="{FF2B5EF4-FFF2-40B4-BE49-F238E27FC236}">
                <a16:creationId xmlns:a16="http://schemas.microsoft.com/office/drawing/2014/main" id="{D3C0B12E-6F39-4A8C-824B-97ABF4D69F5E}"/>
              </a:ext>
            </a:extLst>
          </p:cNvPr>
          <p:cNvSpPr txBox="1">
            <a:spLocks/>
          </p:cNvSpPr>
          <p:nvPr/>
        </p:nvSpPr>
        <p:spPr>
          <a:xfrm>
            <a:off x="4570414" y="962108"/>
            <a:ext cx="4293294" cy="5507703"/>
          </a:xfrm>
          <a:prstGeom prst="rect">
            <a:avLst/>
          </a:prstGeom>
        </p:spPr>
        <p:txBody>
          <a:bodyPr/>
          <a:lst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r>
              <a:rPr lang="en-US" b="1" kern="0" dirty="0" err="1"/>
              <a:t>Secundaire</a:t>
            </a:r>
            <a:r>
              <a:rPr lang="en-US" b="1" kern="0" dirty="0"/>
              <a:t> </a:t>
            </a:r>
            <a:r>
              <a:rPr lang="en-US" b="1" kern="0" dirty="0" err="1"/>
              <a:t>groeistoornissen</a:t>
            </a:r>
            <a:r>
              <a:rPr lang="en-US" b="1" kern="0" dirty="0"/>
              <a:t> </a:t>
            </a:r>
          </a:p>
          <a:p>
            <a:pPr marL="457200" indent="-457200">
              <a:buFont typeface="+mj-lt"/>
              <a:buAutoNum type="arabicPeriod"/>
            </a:pPr>
            <a:r>
              <a:rPr lang="nl-NL" kern="0" dirty="0"/>
              <a:t>GH-</a:t>
            </a:r>
            <a:r>
              <a:rPr lang="nl-NL" kern="0" dirty="0" err="1"/>
              <a:t>deficientie</a:t>
            </a:r>
            <a:r>
              <a:rPr lang="nl-NL" kern="0" dirty="0"/>
              <a:t> (GHD) (1:5000) en andere stoornissen in GH-IGF as</a:t>
            </a:r>
          </a:p>
          <a:p>
            <a:pPr marL="457200" indent="-457200">
              <a:buFont typeface="+mj-lt"/>
              <a:buAutoNum type="arabicPeriod"/>
            </a:pPr>
            <a:r>
              <a:rPr lang="en-US" kern="0" dirty="0" err="1"/>
              <a:t>Hypothyreoïdie</a:t>
            </a:r>
            <a:endParaRPr lang="en-US" kern="0" dirty="0"/>
          </a:p>
          <a:p>
            <a:pPr marL="457200" indent="-457200">
              <a:buFont typeface="+mj-lt"/>
              <a:buAutoNum type="arabicPeriod"/>
            </a:pPr>
            <a:r>
              <a:rPr lang="en-US" kern="0" dirty="0"/>
              <a:t>Cushing </a:t>
            </a:r>
            <a:r>
              <a:rPr lang="en-US" kern="0" dirty="0" err="1"/>
              <a:t>syndroom</a:t>
            </a:r>
            <a:endParaRPr lang="en-US" kern="0" dirty="0"/>
          </a:p>
          <a:p>
            <a:pPr marL="457200" indent="-457200">
              <a:buFont typeface="+mj-lt"/>
              <a:buAutoNum type="arabicPeriod"/>
            </a:pPr>
            <a:r>
              <a:rPr lang="en-US" kern="0" dirty="0" err="1"/>
              <a:t>Coeliakie</a:t>
            </a:r>
            <a:endParaRPr lang="en-US" kern="0" dirty="0"/>
          </a:p>
          <a:p>
            <a:pPr marL="457200" indent="-457200">
              <a:buFont typeface="+mj-lt"/>
              <a:buAutoNum type="arabicPeriod"/>
            </a:pPr>
            <a:r>
              <a:rPr lang="en-US" kern="0" dirty="0"/>
              <a:t>Inflammatory bowel disease (IBD)</a:t>
            </a:r>
          </a:p>
          <a:p>
            <a:pPr marL="457200" indent="-457200">
              <a:buFont typeface="+mj-lt"/>
              <a:buAutoNum type="arabicPeriod"/>
            </a:pPr>
            <a:r>
              <a:rPr lang="en-US" kern="0" dirty="0" err="1"/>
              <a:t>Hemoglobinopathie</a:t>
            </a:r>
            <a:endParaRPr lang="en-US" kern="0" dirty="0"/>
          </a:p>
          <a:p>
            <a:pPr marL="457200" indent="-457200">
              <a:buFont typeface="+mj-lt"/>
              <a:buAutoNum type="arabicPeriod"/>
            </a:pPr>
            <a:r>
              <a:rPr lang="en-US" kern="0" dirty="0" err="1"/>
              <a:t>Chronisch</a:t>
            </a:r>
            <a:r>
              <a:rPr lang="en-US" kern="0" dirty="0"/>
              <a:t> </a:t>
            </a:r>
            <a:r>
              <a:rPr lang="en-US" kern="0" dirty="0" err="1"/>
              <a:t>nierfalen</a:t>
            </a:r>
            <a:endParaRPr lang="en-US" kern="0" dirty="0"/>
          </a:p>
          <a:p>
            <a:pPr marL="457200" indent="-457200">
              <a:buFont typeface="+mj-lt"/>
              <a:buAutoNum type="arabicPeriod"/>
            </a:pPr>
            <a:r>
              <a:rPr lang="en-US" kern="0" dirty="0" err="1"/>
              <a:t>Metabole</a:t>
            </a:r>
            <a:r>
              <a:rPr lang="en-US" kern="0" dirty="0"/>
              <a:t> </a:t>
            </a:r>
            <a:r>
              <a:rPr lang="en-US" kern="0" dirty="0" err="1"/>
              <a:t>botstoornissen</a:t>
            </a:r>
            <a:endParaRPr lang="en-US" kern="0" dirty="0"/>
          </a:p>
          <a:p>
            <a:pPr marL="457200" indent="-457200">
              <a:buFont typeface="+mj-lt"/>
              <a:buAutoNum type="arabicPeriod"/>
            </a:pPr>
            <a:r>
              <a:rPr lang="en-US" kern="0" dirty="0" err="1"/>
              <a:t>Psychosociale</a:t>
            </a:r>
            <a:r>
              <a:rPr lang="en-US" kern="0" dirty="0"/>
              <a:t> </a:t>
            </a:r>
            <a:r>
              <a:rPr lang="en-US" kern="0" dirty="0" err="1"/>
              <a:t>oorzaken</a:t>
            </a:r>
            <a:endParaRPr lang="en-US" kern="0" dirty="0"/>
          </a:p>
          <a:p>
            <a:pPr marL="457200" indent="-457200">
              <a:buFont typeface="+mj-lt"/>
              <a:buAutoNum type="arabicPeriod"/>
            </a:pPr>
            <a:r>
              <a:rPr lang="en-US" kern="0" dirty="0" err="1"/>
              <a:t>Iatrogene</a:t>
            </a:r>
            <a:r>
              <a:rPr lang="en-US" kern="0" dirty="0"/>
              <a:t> </a:t>
            </a:r>
            <a:r>
              <a:rPr lang="en-US" kern="0" dirty="0" err="1"/>
              <a:t>oorzaken</a:t>
            </a:r>
            <a:r>
              <a:rPr lang="en-US" kern="0" dirty="0"/>
              <a:t> (</a:t>
            </a:r>
            <a:r>
              <a:rPr lang="en-US" kern="0" dirty="0" err="1"/>
              <a:t>medicatie</a:t>
            </a:r>
            <a:r>
              <a:rPr lang="en-US" kern="0" dirty="0"/>
              <a:t>) </a:t>
            </a:r>
            <a:endParaRPr lang="en-GB" kern="0" dirty="0"/>
          </a:p>
          <a:p>
            <a:endParaRPr lang="nl-NL" kern="0" dirty="0"/>
          </a:p>
        </p:txBody>
      </p:sp>
    </p:spTree>
    <p:extLst>
      <p:ext uri="{BB962C8B-B14F-4D97-AF65-F5344CB8AC3E}">
        <p14:creationId xmlns:p14="http://schemas.microsoft.com/office/powerpoint/2010/main" val="30909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83CFC-940D-49AA-B9B2-32C780CB90BF}"/>
              </a:ext>
            </a:extLst>
          </p:cNvPr>
          <p:cNvSpPr>
            <a:spLocks noGrp="1"/>
          </p:cNvSpPr>
          <p:nvPr>
            <p:ph type="title"/>
          </p:nvPr>
        </p:nvSpPr>
        <p:spPr>
          <a:xfrm>
            <a:off x="0" y="0"/>
            <a:ext cx="7746521" cy="854075"/>
          </a:xfrm>
        </p:spPr>
        <p:txBody>
          <a:bodyPr/>
          <a:lstStyle/>
          <a:p>
            <a:r>
              <a:rPr lang="en-US" dirty="0" err="1"/>
              <a:t>Welke</a:t>
            </a:r>
            <a:r>
              <a:rPr lang="en-US" dirty="0"/>
              <a:t> diagnoses </a:t>
            </a:r>
            <a:r>
              <a:rPr lang="en-US" dirty="0" err="1"/>
              <a:t>zijn</a:t>
            </a:r>
            <a:r>
              <a:rPr lang="en-US" dirty="0"/>
              <a:t> </a:t>
            </a:r>
            <a:r>
              <a:rPr lang="en-US" dirty="0" err="1"/>
              <a:t>gesteld</a:t>
            </a:r>
            <a:r>
              <a:rPr lang="en-US" dirty="0"/>
              <a:t> </a:t>
            </a:r>
            <a:r>
              <a:rPr lang="en-US" dirty="0" err="1"/>
              <a:t>bij</a:t>
            </a:r>
            <a:r>
              <a:rPr lang="en-US" dirty="0"/>
              <a:t> </a:t>
            </a:r>
            <a:r>
              <a:rPr lang="en-US" dirty="0" err="1"/>
              <a:t>diagnostiek</a:t>
            </a:r>
            <a:r>
              <a:rPr lang="en-US" dirty="0"/>
              <a:t> van </a:t>
            </a:r>
            <a:r>
              <a:rPr lang="en-US" dirty="0" err="1"/>
              <a:t>kinderen</a:t>
            </a:r>
            <a:r>
              <a:rPr lang="en-US" dirty="0"/>
              <a:t> met </a:t>
            </a:r>
            <a:r>
              <a:rPr lang="en-US" dirty="0" err="1"/>
              <a:t>kleine</a:t>
            </a:r>
            <a:r>
              <a:rPr lang="en-US" dirty="0"/>
              <a:t> </a:t>
            </a:r>
            <a:r>
              <a:rPr lang="en-US" dirty="0" err="1"/>
              <a:t>lengte</a:t>
            </a:r>
            <a:r>
              <a:rPr lang="en-US" dirty="0"/>
              <a:t> (%)?</a:t>
            </a:r>
            <a:endParaRPr lang="nl-NL" dirty="0"/>
          </a:p>
        </p:txBody>
      </p:sp>
      <p:graphicFrame>
        <p:nvGraphicFramePr>
          <p:cNvPr id="7" name="Content Placeholder 1">
            <a:extLst>
              <a:ext uri="{FF2B5EF4-FFF2-40B4-BE49-F238E27FC236}">
                <a16:creationId xmlns:a16="http://schemas.microsoft.com/office/drawing/2014/main" id="{9B112791-9083-41D8-949C-18837279C465}"/>
              </a:ext>
            </a:extLst>
          </p:cNvPr>
          <p:cNvGraphicFramePr>
            <a:graphicFrameLocks noGrp="1"/>
          </p:cNvGraphicFramePr>
          <p:nvPr>
            <p:ph idx="1"/>
            <p:extLst>
              <p:ext uri="{D42A27DB-BD31-4B8C-83A1-F6EECF244321}">
                <p14:modId xmlns:p14="http://schemas.microsoft.com/office/powerpoint/2010/main" val="4130902610"/>
              </p:ext>
            </p:extLst>
          </p:nvPr>
        </p:nvGraphicFramePr>
        <p:xfrm>
          <a:off x="135409" y="981075"/>
          <a:ext cx="8894618" cy="4785360"/>
        </p:xfrm>
        <a:graphic>
          <a:graphicData uri="http://schemas.openxmlformats.org/drawingml/2006/table">
            <a:tbl>
              <a:tblPr firstRow="1" bandRow="1">
                <a:tableStyleId>{5C22544A-7EE6-4342-B048-85BDC9FD1C3A}</a:tableStyleId>
              </a:tblPr>
              <a:tblGrid>
                <a:gridCol w="1055247">
                  <a:extLst>
                    <a:ext uri="{9D8B030D-6E8A-4147-A177-3AD203B41FA5}">
                      <a16:colId xmlns:a16="http://schemas.microsoft.com/office/drawing/2014/main" val="20000"/>
                    </a:ext>
                  </a:extLst>
                </a:gridCol>
                <a:gridCol w="921335">
                  <a:extLst>
                    <a:ext uri="{9D8B030D-6E8A-4147-A177-3AD203B41FA5}">
                      <a16:colId xmlns:a16="http://schemas.microsoft.com/office/drawing/2014/main" val="20001"/>
                    </a:ext>
                  </a:extLst>
                </a:gridCol>
                <a:gridCol w="988291">
                  <a:extLst>
                    <a:ext uri="{9D8B030D-6E8A-4147-A177-3AD203B41FA5}">
                      <a16:colId xmlns:a16="http://schemas.microsoft.com/office/drawing/2014/main" val="20002"/>
                    </a:ext>
                  </a:extLst>
                </a:gridCol>
                <a:gridCol w="988291">
                  <a:extLst>
                    <a:ext uri="{9D8B030D-6E8A-4147-A177-3AD203B41FA5}">
                      <a16:colId xmlns:a16="http://schemas.microsoft.com/office/drawing/2014/main" val="20003"/>
                    </a:ext>
                  </a:extLst>
                </a:gridCol>
                <a:gridCol w="988291">
                  <a:extLst>
                    <a:ext uri="{9D8B030D-6E8A-4147-A177-3AD203B41FA5}">
                      <a16:colId xmlns:a16="http://schemas.microsoft.com/office/drawing/2014/main" val="20004"/>
                    </a:ext>
                  </a:extLst>
                </a:gridCol>
                <a:gridCol w="1008334">
                  <a:extLst>
                    <a:ext uri="{9D8B030D-6E8A-4147-A177-3AD203B41FA5}">
                      <a16:colId xmlns:a16="http://schemas.microsoft.com/office/drawing/2014/main" val="20005"/>
                    </a:ext>
                  </a:extLst>
                </a:gridCol>
                <a:gridCol w="968247">
                  <a:extLst>
                    <a:ext uri="{9D8B030D-6E8A-4147-A177-3AD203B41FA5}">
                      <a16:colId xmlns:a16="http://schemas.microsoft.com/office/drawing/2014/main" val="20006"/>
                    </a:ext>
                  </a:extLst>
                </a:gridCol>
                <a:gridCol w="988291">
                  <a:extLst>
                    <a:ext uri="{9D8B030D-6E8A-4147-A177-3AD203B41FA5}">
                      <a16:colId xmlns:a16="http://schemas.microsoft.com/office/drawing/2014/main" val="20007"/>
                    </a:ext>
                  </a:extLst>
                </a:gridCol>
                <a:gridCol w="988291">
                  <a:extLst>
                    <a:ext uri="{9D8B030D-6E8A-4147-A177-3AD203B41FA5}">
                      <a16:colId xmlns:a16="http://schemas.microsoft.com/office/drawing/2014/main" val="20008"/>
                    </a:ext>
                  </a:extLst>
                </a:gridCol>
              </a:tblGrid>
              <a:tr h="370840">
                <a:tc>
                  <a:txBody>
                    <a:bodyPr/>
                    <a:lstStyle/>
                    <a:p>
                      <a:endParaRPr lang="en-GB" dirty="0"/>
                    </a:p>
                  </a:txBody>
                  <a:tcPr/>
                </a:tc>
                <a:tc>
                  <a:txBody>
                    <a:bodyPr/>
                    <a:lstStyle/>
                    <a:p>
                      <a:r>
                        <a:rPr lang="en-GB" dirty="0"/>
                        <a:t>US </a:t>
                      </a:r>
                    </a:p>
                    <a:p>
                      <a:r>
                        <a:rPr lang="en-GB" dirty="0"/>
                        <a:t>1994</a:t>
                      </a:r>
                    </a:p>
                  </a:txBody>
                  <a:tcPr/>
                </a:tc>
                <a:tc>
                  <a:txBody>
                    <a:bodyPr/>
                    <a:lstStyle/>
                    <a:p>
                      <a:r>
                        <a:rPr lang="en-GB" dirty="0"/>
                        <a:t>Taiwan 2002</a:t>
                      </a:r>
                    </a:p>
                  </a:txBody>
                  <a:tcPr/>
                </a:tc>
                <a:tc>
                  <a:txBody>
                    <a:bodyPr/>
                    <a:lstStyle/>
                    <a:p>
                      <a:r>
                        <a:rPr lang="en-GB" dirty="0" err="1"/>
                        <a:t>Brazilie</a:t>
                      </a:r>
                      <a:endParaRPr lang="en-GB" dirty="0"/>
                    </a:p>
                    <a:p>
                      <a:r>
                        <a:rPr lang="en-GB" dirty="0"/>
                        <a:t>2005</a:t>
                      </a:r>
                    </a:p>
                  </a:txBody>
                  <a:tcPr/>
                </a:tc>
                <a:tc>
                  <a:txBody>
                    <a:bodyPr/>
                    <a:lstStyle/>
                    <a:p>
                      <a:r>
                        <a:rPr lang="en-GB" dirty="0"/>
                        <a:t>NL</a:t>
                      </a:r>
                    </a:p>
                    <a:p>
                      <a:r>
                        <a:rPr lang="en-GB" dirty="0"/>
                        <a:t>2008</a:t>
                      </a:r>
                    </a:p>
                  </a:txBody>
                  <a:tcPr/>
                </a:tc>
                <a:tc>
                  <a:txBody>
                    <a:bodyPr/>
                    <a:lstStyle/>
                    <a:p>
                      <a:r>
                        <a:rPr lang="en-GB" dirty="0" err="1"/>
                        <a:t>Griekenl</a:t>
                      </a:r>
                      <a:endParaRPr lang="en-GB" dirty="0"/>
                    </a:p>
                    <a:p>
                      <a:r>
                        <a:rPr lang="en-GB" dirty="0"/>
                        <a:t>2012</a:t>
                      </a:r>
                    </a:p>
                  </a:txBody>
                  <a:tcPr/>
                </a:tc>
                <a:tc>
                  <a:txBody>
                    <a:bodyPr/>
                    <a:lstStyle/>
                    <a:p>
                      <a:r>
                        <a:rPr lang="en-US" dirty="0"/>
                        <a:t>US</a:t>
                      </a:r>
                    </a:p>
                    <a:p>
                      <a:r>
                        <a:rPr lang="en-US" dirty="0"/>
                        <a:t>2013</a:t>
                      </a:r>
                    </a:p>
                  </a:txBody>
                  <a:tcPr/>
                </a:tc>
                <a:tc>
                  <a:txBody>
                    <a:bodyPr/>
                    <a:lstStyle/>
                    <a:p>
                      <a:r>
                        <a:rPr lang="en-US" dirty="0"/>
                        <a:t>NL</a:t>
                      </a:r>
                    </a:p>
                    <a:p>
                      <a:r>
                        <a:rPr lang="en-US" dirty="0"/>
                        <a:t>2015</a:t>
                      </a:r>
                      <a:endParaRPr lang="en-GB" dirty="0"/>
                    </a:p>
                  </a:txBody>
                  <a:tcPr/>
                </a:tc>
                <a:tc>
                  <a:txBody>
                    <a:bodyPr/>
                    <a:lstStyle/>
                    <a:p>
                      <a:r>
                        <a:rPr lang="en-US" dirty="0"/>
                        <a:t>NL</a:t>
                      </a:r>
                    </a:p>
                    <a:p>
                      <a:r>
                        <a:rPr lang="en-US" dirty="0"/>
                        <a:t>2016</a:t>
                      </a:r>
                      <a:endParaRPr lang="en-GB" dirty="0"/>
                    </a:p>
                  </a:txBody>
                  <a:tcPr/>
                </a:tc>
                <a:extLst>
                  <a:ext uri="{0D108BD9-81ED-4DB2-BD59-A6C34878D82A}">
                    <a16:rowId xmlns:a16="http://schemas.microsoft.com/office/drawing/2014/main" val="10000"/>
                  </a:ext>
                </a:extLst>
              </a:tr>
              <a:tr h="152227">
                <a:tc>
                  <a:txBody>
                    <a:bodyPr/>
                    <a:lstStyle/>
                    <a:p>
                      <a:r>
                        <a:rPr lang="en-US" dirty="0"/>
                        <a:t>n</a:t>
                      </a:r>
                      <a:endParaRPr lang="en-GB" dirty="0"/>
                    </a:p>
                  </a:txBody>
                  <a:tcPr/>
                </a:tc>
                <a:tc>
                  <a:txBody>
                    <a:bodyPr/>
                    <a:lstStyle/>
                    <a:p>
                      <a:r>
                        <a:rPr lang="en-US" dirty="0"/>
                        <a:t>555</a:t>
                      </a:r>
                      <a:endParaRPr lang="en-GB" dirty="0"/>
                    </a:p>
                  </a:txBody>
                  <a:tcPr/>
                </a:tc>
                <a:tc>
                  <a:txBody>
                    <a:bodyPr/>
                    <a:lstStyle/>
                    <a:p>
                      <a:r>
                        <a:rPr lang="en-US" dirty="0"/>
                        <a:t>655</a:t>
                      </a:r>
                      <a:endParaRPr lang="en-GB" dirty="0"/>
                    </a:p>
                  </a:txBody>
                  <a:tcPr/>
                </a:tc>
                <a:tc>
                  <a:txBody>
                    <a:bodyPr/>
                    <a:lstStyle/>
                    <a:p>
                      <a:r>
                        <a:rPr lang="en-US" dirty="0"/>
                        <a:t>99</a:t>
                      </a:r>
                      <a:endParaRPr lang="en-GB" dirty="0"/>
                    </a:p>
                  </a:txBody>
                  <a:tcPr/>
                </a:tc>
                <a:tc>
                  <a:txBody>
                    <a:bodyPr/>
                    <a:lstStyle/>
                    <a:p>
                      <a:r>
                        <a:rPr lang="en-US" dirty="0"/>
                        <a:t>542</a:t>
                      </a:r>
                      <a:endParaRPr lang="en-GB" dirty="0"/>
                    </a:p>
                  </a:txBody>
                  <a:tcPr/>
                </a:tc>
                <a:tc>
                  <a:txBody>
                    <a:bodyPr/>
                    <a:lstStyle/>
                    <a:p>
                      <a:r>
                        <a:rPr lang="en-US" dirty="0"/>
                        <a:t>295</a:t>
                      </a:r>
                      <a:endParaRPr lang="en-GB" dirty="0"/>
                    </a:p>
                  </a:txBody>
                  <a:tcPr/>
                </a:tc>
                <a:tc>
                  <a:txBody>
                    <a:bodyPr/>
                    <a:lstStyle/>
                    <a:p>
                      <a:r>
                        <a:rPr lang="en-US" dirty="0"/>
                        <a:t>235</a:t>
                      </a:r>
                      <a:endParaRPr lang="en-GB" dirty="0"/>
                    </a:p>
                  </a:txBody>
                  <a:tcPr/>
                </a:tc>
                <a:tc>
                  <a:txBody>
                    <a:bodyPr/>
                    <a:lstStyle/>
                    <a:p>
                      <a:r>
                        <a:rPr lang="en-US" dirty="0"/>
                        <a:t>131</a:t>
                      </a:r>
                      <a:endParaRPr lang="en-GB" dirty="0"/>
                    </a:p>
                  </a:txBody>
                  <a:tcPr/>
                </a:tc>
                <a:tc>
                  <a:txBody>
                    <a:bodyPr/>
                    <a:lstStyle/>
                    <a:p>
                      <a:r>
                        <a:rPr lang="en-US" dirty="0"/>
                        <a:t>182 (</a:t>
                      </a:r>
                      <a:r>
                        <a:rPr lang="en-US" dirty="0" err="1"/>
                        <a:t>adol</a:t>
                      </a:r>
                      <a:r>
                        <a:rPr lang="en-US" dirty="0"/>
                        <a:t>)</a:t>
                      </a:r>
                      <a:endParaRPr lang="en-GB" dirty="0"/>
                    </a:p>
                  </a:txBody>
                  <a:tcPr/>
                </a:tc>
                <a:extLst>
                  <a:ext uri="{0D108BD9-81ED-4DB2-BD59-A6C34878D82A}">
                    <a16:rowId xmlns:a16="http://schemas.microsoft.com/office/drawing/2014/main" val="10001"/>
                  </a:ext>
                </a:extLst>
              </a:tr>
              <a:tr h="370840">
                <a:tc>
                  <a:txBody>
                    <a:bodyPr/>
                    <a:lstStyle/>
                    <a:p>
                      <a:r>
                        <a:rPr lang="en-US" dirty="0"/>
                        <a:t>SGA</a:t>
                      </a:r>
                      <a:endParaRPr lang="en-GB" dirty="0"/>
                    </a:p>
                  </a:txBody>
                  <a:tcPr/>
                </a:tc>
                <a:tc>
                  <a:txBody>
                    <a:bodyPr/>
                    <a:lstStyle/>
                    <a:p>
                      <a:endParaRPr lang="en-GB" dirty="0"/>
                    </a:p>
                  </a:txBody>
                  <a:tcPr/>
                </a:tc>
                <a:tc>
                  <a:txBody>
                    <a:bodyPr/>
                    <a:lstStyle/>
                    <a:p>
                      <a:r>
                        <a:rPr lang="en-US" b="1" dirty="0"/>
                        <a:t>15,3</a:t>
                      </a:r>
                      <a:endParaRPr lang="en-GB" b="1" dirty="0"/>
                    </a:p>
                  </a:txBody>
                  <a:tcPr/>
                </a:tc>
                <a:tc>
                  <a:txBody>
                    <a:bodyPr/>
                    <a:lstStyle/>
                    <a:p>
                      <a:r>
                        <a:rPr lang="en-US" b="1" dirty="0"/>
                        <a:t>14</a:t>
                      </a:r>
                      <a:endParaRPr lang="en-GB" b="1" dirty="0"/>
                    </a:p>
                  </a:txBody>
                  <a:tcPr/>
                </a:tc>
                <a:tc>
                  <a:txBody>
                    <a:bodyPr/>
                    <a:lstStyle/>
                    <a:p>
                      <a:r>
                        <a:rPr lang="en-US" b="1" dirty="0"/>
                        <a:t>14,8</a:t>
                      </a:r>
                      <a:endParaRPr lang="en-GB" b="1" dirty="0"/>
                    </a:p>
                  </a:txBody>
                  <a:tcPr/>
                </a:tc>
                <a:tc>
                  <a:txBody>
                    <a:bodyPr/>
                    <a:lstStyle/>
                    <a:p>
                      <a:r>
                        <a:rPr lang="en-US" b="1" dirty="0"/>
                        <a:t>5,4</a:t>
                      </a:r>
                      <a:endParaRPr lang="en-GB" b="1" dirty="0"/>
                    </a:p>
                  </a:txBody>
                  <a:tcPr/>
                </a:tc>
                <a:tc>
                  <a:txBody>
                    <a:bodyPr/>
                    <a:lstStyle/>
                    <a:p>
                      <a:endParaRPr lang="en-GB" b="1" dirty="0"/>
                    </a:p>
                  </a:txBody>
                  <a:tcPr/>
                </a:tc>
                <a:tc>
                  <a:txBody>
                    <a:bodyPr/>
                    <a:lstStyle/>
                    <a:p>
                      <a:r>
                        <a:rPr lang="en-US" b="1" dirty="0"/>
                        <a:t>3,8</a:t>
                      </a:r>
                      <a:endParaRPr lang="en-GB" b="1" dirty="0"/>
                    </a:p>
                  </a:txBody>
                  <a:tcPr/>
                </a:tc>
                <a:tc>
                  <a:txBody>
                    <a:bodyPr/>
                    <a:lstStyle/>
                    <a:p>
                      <a:r>
                        <a:rPr lang="en-US" b="1" dirty="0"/>
                        <a:t>1,1</a:t>
                      </a:r>
                      <a:endParaRPr lang="en-GB" b="1" dirty="0"/>
                    </a:p>
                  </a:txBody>
                  <a:tcPr/>
                </a:tc>
                <a:extLst>
                  <a:ext uri="{0D108BD9-81ED-4DB2-BD59-A6C34878D82A}">
                    <a16:rowId xmlns:a16="http://schemas.microsoft.com/office/drawing/2014/main" val="10002"/>
                  </a:ext>
                </a:extLst>
              </a:tr>
              <a:tr h="370840">
                <a:tc>
                  <a:txBody>
                    <a:bodyPr/>
                    <a:lstStyle/>
                    <a:p>
                      <a:r>
                        <a:rPr lang="en-US" dirty="0"/>
                        <a:t>Turner/</a:t>
                      </a:r>
                      <a:r>
                        <a:rPr lang="en-US" dirty="0" err="1"/>
                        <a:t>meisjes</a:t>
                      </a:r>
                      <a:endParaRPr lang="en-GB" dirty="0"/>
                    </a:p>
                  </a:txBody>
                  <a:tcPr/>
                </a:tc>
                <a:tc>
                  <a:txBody>
                    <a:bodyPr/>
                    <a:lstStyle/>
                    <a:p>
                      <a:r>
                        <a:rPr lang="en-US" dirty="0"/>
                        <a:t>3,0</a:t>
                      </a:r>
                      <a:endParaRPr lang="en-GB" dirty="0"/>
                    </a:p>
                  </a:txBody>
                  <a:tcPr/>
                </a:tc>
                <a:tc>
                  <a:txBody>
                    <a:bodyPr/>
                    <a:lstStyle/>
                    <a:p>
                      <a:r>
                        <a:rPr lang="en-US" dirty="0"/>
                        <a:t>10,1</a:t>
                      </a:r>
                      <a:endParaRPr lang="en-GB" dirty="0"/>
                    </a:p>
                  </a:txBody>
                  <a:tcPr/>
                </a:tc>
                <a:tc>
                  <a:txBody>
                    <a:bodyPr/>
                    <a:lstStyle/>
                    <a:p>
                      <a:endParaRPr lang="en-GB" dirty="0"/>
                    </a:p>
                  </a:txBody>
                  <a:tcPr/>
                </a:tc>
                <a:tc>
                  <a:txBody>
                    <a:bodyPr/>
                    <a:lstStyle/>
                    <a:p>
                      <a:r>
                        <a:rPr lang="en-US" dirty="0"/>
                        <a:t>1,2</a:t>
                      </a:r>
                      <a:endParaRPr lang="en-GB" dirty="0"/>
                    </a:p>
                  </a:txBody>
                  <a:tcPr/>
                </a:tc>
                <a:tc>
                  <a:txBody>
                    <a:bodyPr/>
                    <a:lstStyle/>
                    <a:p>
                      <a:r>
                        <a:rPr lang="en-US" dirty="0"/>
                        <a:t>1,5</a:t>
                      </a:r>
                      <a:endParaRPr lang="en-GB" dirty="0"/>
                    </a:p>
                  </a:txBody>
                  <a:tcPr/>
                </a:tc>
                <a:tc>
                  <a:txBody>
                    <a:bodyPr/>
                    <a:lstStyle/>
                    <a:p>
                      <a:endParaRPr lang="en-GB"/>
                    </a:p>
                  </a:txBody>
                  <a:tcPr/>
                </a:tc>
                <a:tc>
                  <a:txBody>
                    <a:bodyPr/>
                    <a:lstStyle/>
                    <a:p>
                      <a:r>
                        <a:rPr lang="en-US" dirty="0"/>
                        <a:t>1,8</a:t>
                      </a:r>
                      <a:endParaRPr lang="en-GB" dirty="0"/>
                    </a:p>
                  </a:txBody>
                  <a:tcPr/>
                </a:tc>
                <a:tc>
                  <a:txBody>
                    <a:bodyPr/>
                    <a:lstStyle/>
                    <a:p>
                      <a:r>
                        <a:rPr lang="en-US" dirty="0"/>
                        <a:t>1,2</a:t>
                      </a:r>
                      <a:endParaRPr lang="en-GB" dirty="0"/>
                    </a:p>
                  </a:txBody>
                  <a:tcPr/>
                </a:tc>
                <a:extLst>
                  <a:ext uri="{0D108BD9-81ED-4DB2-BD59-A6C34878D82A}">
                    <a16:rowId xmlns:a16="http://schemas.microsoft.com/office/drawing/2014/main" val="10003"/>
                  </a:ext>
                </a:extLst>
              </a:tr>
              <a:tr h="370840">
                <a:tc>
                  <a:txBody>
                    <a:bodyPr/>
                    <a:lstStyle/>
                    <a:p>
                      <a:r>
                        <a:rPr lang="en-US" dirty="0" err="1"/>
                        <a:t>Syndr</a:t>
                      </a:r>
                      <a:endParaRPr lang="en-GB" dirty="0"/>
                    </a:p>
                  </a:txBody>
                  <a:tcPr/>
                </a:tc>
                <a:tc>
                  <a:txBody>
                    <a:bodyPr/>
                    <a:lstStyle/>
                    <a:p>
                      <a:endParaRPr lang="en-GB"/>
                    </a:p>
                  </a:txBody>
                  <a:tcPr/>
                </a:tc>
                <a:tc>
                  <a:txBody>
                    <a:bodyPr/>
                    <a:lstStyle/>
                    <a:p>
                      <a:r>
                        <a:rPr lang="en-US" dirty="0"/>
                        <a:t>3,1</a:t>
                      </a:r>
                      <a:endParaRPr lang="en-GB" dirty="0"/>
                    </a:p>
                  </a:txBody>
                  <a:tcPr/>
                </a:tc>
                <a:tc>
                  <a:txBody>
                    <a:bodyPr/>
                    <a:lstStyle/>
                    <a:p>
                      <a:r>
                        <a:rPr lang="en-US" dirty="0"/>
                        <a:t>9</a:t>
                      </a:r>
                      <a:endParaRPr lang="en-GB" dirty="0"/>
                    </a:p>
                  </a:txBody>
                  <a:tcPr/>
                </a:tc>
                <a:tc>
                  <a:txBody>
                    <a:bodyPr/>
                    <a:lstStyle/>
                    <a:p>
                      <a:r>
                        <a:rPr lang="en-US" dirty="0"/>
                        <a:t>1,1</a:t>
                      </a:r>
                      <a:endParaRPr lang="en-GB" dirty="0"/>
                    </a:p>
                  </a:txBody>
                  <a:tcPr/>
                </a:tc>
                <a:tc>
                  <a:txBody>
                    <a:bodyPr/>
                    <a:lstStyle/>
                    <a:p>
                      <a:r>
                        <a:rPr lang="en-US" dirty="0"/>
                        <a:t>5,1</a:t>
                      </a:r>
                      <a:endParaRPr lang="en-GB" dirty="0"/>
                    </a:p>
                  </a:txBody>
                  <a:tcPr/>
                </a:tc>
                <a:tc>
                  <a:txBody>
                    <a:bodyPr/>
                    <a:lstStyle/>
                    <a:p>
                      <a:r>
                        <a:rPr lang="en-US" dirty="0"/>
                        <a:t>0,4</a:t>
                      </a:r>
                      <a:endParaRPr lang="en-GB" dirty="0"/>
                    </a:p>
                  </a:txBody>
                  <a:tcPr/>
                </a:tc>
                <a:tc>
                  <a:txBody>
                    <a:bodyPr/>
                    <a:lstStyle/>
                    <a:p>
                      <a:r>
                        <a:rPr lang="en-US" dirty="0"/>
                        <a:t>3,8</a:t>
                      </a:r>
                      <a:endParaRPr lang="en-GB" dirty="0"/>
                    </a:p>
                  </a:txBody>
                  <a:tcPr/>
                </a:tc>
                <a:tc>
                  <a:txBody>
                    <a:bodyPr/>
                    <a:lstStyle/>
                    <a:p>
                      <a:r>
                        <a:rPr lang="en-US" dirty="0"/>
                        <a:t>0,6</a:t>
                      </a:r>
                      <a:endParaRPr lang="en-GB" dirty="0"/>
                    </a:p>
                  </a:txBody>
                  <a:tcPr/>
                </a:tc>
                <a:extLst>
                  <a:ext uri="{0D108BD9-81ED-4DB2-BD59-A6C34878D82A}">
                    <a16:rowId xmlns:a16="http://schemas.microsoft.com/office/drawing/2014/main" val="10004"/>
                  </a:ext>
                </a:extLst>
              </a:tr>
              <a:tr h="370840">
                <a:tc>
                  <a:txBody>
                    <a:bodyPr/>
                    <a:lstStyle/>
                    <a:p>
                      <a:r>
                        <a:rPr lang="en-US" dirty="0"/>
                        <a:t>GHD</a:t>
                      </a:r>
                      <a:endParaRPr lang="en-GB" dirty="0"/>
                    </a:p>
                  </a:txBody>
                  <a:tcPr/>
                </a:tc>
                <a:tc>
                  <a:txBody>
                    <a:bodyPr/>
                    <a:lstStyle/>
                    <a:p>
                      <a:r>
                        <a:rPr lang="en-US" dirty="0"/>
                        <a:t>2,8</a:t>
                      </a:r>
                      <a:endParaRPr lang="en-GB" dirty="0"/>
                    </a:p>
                  </a:txBody>
                  <a:tcPr/>
                </a:tc>
                <a:tc>
                  <a:txBody>
                    <a:bodyPr/>
                    <a:lstStyle/>
                    <a:p>
                      <a:r>
                        <a:rPr lang="en-US" dirty="0"/>
                        <a:t>7,9</a:t>
                      </a:r>
                      <a:endParaRPr lang="en-GB" dirty="0"/>
                    </a:p>
                  </a:txBody>
                  <a:tcPr/>
                </a:tc>
                <a:tc>
                  <a:txBody>
                    <a:bodyPr/>
                    <a:lstStyle/>
                    <a:p>
                      <a:r>
                        <a:rPr lang="en-US" dirty="0"/>
                        <a:t>2</a:t>
                      </a:r>
                      <a:endParaRPr lang="en-GB" dirty="0"/>
                    </a:p>
                  </a:txBody>
                  <a:tcPr/>
                </a:tc>
                <a:tc>
                  <a:txBody>
                    <a:bodyPr/>
                    <a:lstStyle/>
                    <a:p>
                      <a:r>
                        <a:rPr lang="en-US" dirty="0"/>
                        <a:t>1,1</a:t>
                      </a:r>
                      <a:endParaRPr lang="en-GB" dirty="0"/>
                    </a:p>
                  </a:txBody>
                  <a:tcPr/>
                </a:tc>
                <a:tc>
                  <a:txBody>
                    <a:bodyPr/>
                    <a:lstStyle/>
                    <a:p>
                      <a:r>
                        <a:rPr lang="en-US" dirty="0"/>
                        <a:t>10,2</a:t>
                      </a:r>
                      <a:endParaRPr lang="en-GB" dirty="0"/>
                    </a:p>
                  </a:txBody>
                  <a:tcPr/>
                </a:tc>
                <a:tc>
                  <a:txBody>
                    <a:bodyPr/>
                    <a:lstStyle/>
                    <a:p>
                      <a:endParaRPr lang="en-GB"/>
                    </a:p>
                  </a:txBody>
                  <a:tcPr/>
                </a:tc>
                <a:tc>
                  <a:txBody>
                    <a:bodyPr/>
                    <a:lstStyle/>
                    <a:p>
                      <a:r>
                        <a:rPr lang="en-US" dirty="0"/>
                        <a:t>1,5</a:t>
                      </a:r>
                      <a:endParaRPr lang="en-GB" dirty="0"/>
                    </a:p>
                  </a:txBody>
                  <a:tcPr/>
                </a:tc>
                <a:tc>
                  <a:txBody>
                    <a:bodyPr/>
                    <a:lstStyle/>
                    <a:p>
                      <a:r>
                        <a:rPr lang="en-US" dirty="0"/>
                        <a:t>0,6</a:t>
                      </a:r>
                      <a:endParaRPr lang="en-GB" dirty="0"/>
                    </a:p>
                  </a:txBody>
                  <a:tcPr/>
                </a:tc>
                <a:extLst>
                  <a:ext uri="{0D108BD9-81ED-4DB2-BD59-A6C34878D82A}">
                    <a16:rowId xmlns:a16="http://schemas.microsoft.com/office/drawing/2014/main" val="10005"/>
                  </a:ext>
                </a:extLst>
              </a:tr>
              <a:tr h="370840">
                <a:tc>
                  <a:txBody>
                    <a:bodyPr/>
                    <a:lstStyle/>
                    <a:p>
                      <a:r>
                        <a:rPr lang="en-US" dirty="0" err="1"/>
                        <a:t>Hypoth</a:t>
                      </a:r>
                      <a:endParaRPr lang="en-GB" dirty="0"/>
                    </a:p>
                  </a:txBody>
                  <a:tcPr/>
                </a:tc>
                <a:tc>
                  <a:txBody>
                    <a:bodyPr/>
                    <a:lstStyle/>
                    <a:p>
                      <a:r>
                        <a:rPr lang="en-US" dirty="0"/>
                        <a:t>0,5</a:t>
                      </a:r>
                      <a:endParaRPr lang="en-GB" dirty="0"/>
                    </a:p>
                  </a:txBody>
                  <a:tcPr/>
                </a:tc>
                <a:tc>
                  <a:txBody>
                    <a:bodyPr/>
                    <a:lstStyle/>
                    <a:p>
                      <a:r>
                        <a:rPr lang="en-US" dirty="0"/>
                        <a:t>0,3</a:t>
                      </a:r>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r>
                        <a:rPr lang="en-US" dirty="0"/>
                        <a:t>0,8</a:t>
                      </a:r>
                      <a:endParaRPr lang="en-GB" dirty="0"/>
                    </a:p>
                  </a:txBody>
                  <a:tcPr/>
                </a:tc>
                <a:tc>
                  <a:txBody>
                    <a:bodyPr/>
                    <a:lstStyle/>
                    <a:p>
                      <a:r>
                        <a:rPr lang="en-US" dirty="0"/>
                        <a:t>0,6</a:t>
                      </a:r>
                      <a:endParaRPr lang="en-GB" dirty="0"/>
                    </a:p>
                  </a:txBody>
                  <a:tcPr/>
                </a:tc>
                <a:extLst>
                  <a:ext uri="{0D108BD9-81ED-4DB2-BD59-A6C34878D82A}">
                    <a16:rowId xmlns:a16="http://schemas.microsoft.com/office/drawing/2014/main" val="10006"/>
                  </a:ext>
                </a:extLst>
              </a:tr>
              <a:tr h="370840">
                <a:tc>
                  <a:txBody>
                    <a:bodyPr/>
                    <a:lstStyle/>
                    <a:p>
                      <a:r>
                        <a:rPr lang="en-US" dirty="0" err="1"/>
                        <a:t>Coeliakie</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r>
                        <a:rPr lang="en-US" dirty="0"/>
                        <a:t>1,3</a:t>
                      </a:r>
                      <a:endParaRPr lang="en-GB" dirty="0"/>
                    </a:p>
                  </a:txBody>
                  <a:tcPr/>
                </a:tc>
                <a:tc>
                  <a:txBody>
                    <a:bodyPr/>
                    <a:lstStyle/>
                    <a:p>
                      <a:r>
                        <a:rPr lang="en-US" dirty="0"/>
                        <a:t>1,0</a:t>
                      </a:r>
                      <a:endParaRPr lang="en-GB" dirty="0"/>
                    </a:p>
                  </a:txBody>
                  <a:tcPr/>
                </a:tc>
                <a:tc>
                  <a:txBody>
                    <a:bodyPr/>
                    <a:lstStyle/>
                    <a:p>
                      <a:r>
                        <a:rPr lang="en-US" dirty="0"/>
                        <a:t>0,9</a:t>
                      </a:r>
                      <a:endParaRPr lang="en-GB" dirty="0"/>
                    </a:p>
                  </a:txBody>
                  <a:tcPr/>
                </a:tc>
                <a:tc>
                  <a:txBody>
                    <a:bodyPr/>
                    <a:lstStyle/>
                    <a:p>
                      <a:r>
                        <a:rPr lang="en-US" dirty="0"/>
                        <a:t>3,1</a:t>
                      </a:r>
                      <a:endParaRPr lang="en-GB" dirty="0"/>
                    </a:p>
                  </a:txBody>
                  <a:tcPr/>
                </a:tc>
                <a:tc>
                  <a:txBody>
                    <a:bodyPr/>
                    <a:lstStyle/>
                    <a:p>
                      <a:r>
                        <a:rPr lang="en-US" dirty="0"/>
                        <a:t>1,1</a:t>
                      </a:r>
                      <a:endParaRPr lang="en-GB" dirty="0"/>
                    </a:p>
                  </a:txBody>
                  <a:tcPr/>
                </a:tc>
                <a:extLst>
                  <a:ext uri="{0D108BD9-81ED-4DB2-BD59-A6C34878D82A}">
                    <a16:rowId xmlns:a16="http://schemas.microsoft.com/office/drawing/2014/main" val="10007"/>
                  </a:ext>
                </a:extLst>
              </a:tr>
              <a:tr h="370840">
                <a:tc>
                  <a:txBody>
                    <a:bodyPr/>
                    <a:lstStyle/>
                    <a:p>
                      <a:r>
                        <a:rPr lang="en-US" dirty="0" err="1"/>
                        <a:t>Andere</a:t>
                      </a:r>
                      <a:endParaRPr lang="en-GB" dirty="0"/>
                    </a:p>
                  </a:txBody>
                  <a:tcPr/>
                </a:tc>
                <a:tc>
                  <a:txBody>
                    <a:bodyPr/>
                    <a:lstStyle/>
                    <a:p>
                      <a:r>
                        <a:rPr lang="en-US" dirty="0"/>
                        <a:t>9,5</a:t>
                      </a:r>
                      <a:endParaRPr lang="en-GB" dirty="0"/>
                    </a:p>
                  </a:txBody>
                  <a:tcPr/>
                </a:tc>
                <a:tc>
                  <a:txBody>
                    <a:bodyPr/>
                    <a:lstStyle/>
                    <a:p>
                      <a:endParaRPr lang="en-GB" dirty="0"/>
                    </a:p>
                  </a:txBody>
                  <a:tcPr/>
                </a:tc>
                <a:tc>
                  <a:txBody>
                    <a:bodyPr/>
                    <a:lstStyle/>
                    <a:p>
                      <a:r>
                        <a:rPr lang="en-US" dirty="0"/>
                        <a:t>4</a:t>
                      </a:r>
                      <a:endParaRPr lang="en-GB" dirty="0"/>
                    </a:p>
                  </a:txBody>
                  <a:tcPr/>
                </a:tc>
                <a:tc>
                  <a:txBody>
                    <a:bodyPr/>
                    <a:lstStyle/>
                    <a:p>
                      <a:r>
                        <a:rPr lang="en-US" dirty="0"/>
                        <a:t>0,7</a:t>
                      </a:r>
                      <a:endParaRPr lang="en-GB" dirty="0"/>
                    </a:p>
                  </a:txBody>
                  <a:tcPr/>
                </a:tc>
                <a:tc>
                  <a:txBody>
                    <a:bodyPr/>
                    <a:lstStyle/>
                    <a:p>
                      <a:endParaRPr lang="en-GB" dirty="0"/>
                    </a:p>
                  </a:txBody>
                  <a:tcPr/>
                </a:tc>
                <a:tc>
                  <a:txBody>
                    <a:bodyPr/>
                    <a:lstStyle/>
                    <a:p>
                      <a:endParaRPr lang="en-GB" dirty="0"/>
                    </a:p>
                  </a:txBody>
                  <a:tcPr/>
                </a:tc>
                <a:tc>
                  <a:txBody>
                    <a:bodyPr/>
                    <a:lstStyle/>
                    <a:p>
                      <a:r>
                        <a:rPr lang="en-US" dirty="0"/>
                        <a:t>3,8</a:t>
                      </a:r>
                      <a:endParaRPr lang="en-GB" dirty="0"/>
                    </a:p>
                  </a:txBody>
                  <a:tcPr/>
                </a:tc>
                <a:tc>
                  <a:txBody>
                    <a:bodyPr/>
                    <a:lstStyle/>
                    <a:p>
                      <a:r>
                        <a:rPr lang="en-US" dirty="0"/>
                        <a:t>2,7</a:t>
                      </a:r>
                      <a:endParaRPr lang="en-GB" dirty="0"/>
                    </a:p>
                  </a:txBody>
                  <a:tcPr/>
                </a:tc>
                <a:extLst>
                  <a:ext uri="{0D108BD9-81ED-4DB2-BD59-A6C34878D82A}">
                    <a16:rowId xmlns:a16="http://schemas.microsoft.com/office/drawing/2014/main" val="10008"/>
                  </a:ext>
                </a:extLst>
              </a:tr>
              <a:tr h="370840">
                <a:tc>
                  <a:txBody>
                    <a:bodyPr/>
                    <a:lstStyle/>
                    <a:p>
                      <a:r>
                        <a:rPr lang="en-US" dirty="0" err="1"/>
                        <a:t>Totale</a:t>
                      </a:r>
                      <a:r>
                        <a:rPr lang="en-US" dirty="0"/>
                        <a:t> </a:t>
                      </a:r>
                      <a:r>
                        <a:rPr lang="en-US" dirty="0" err="1"/>
                        <a:t>pathol</a:t>
                      </a:r>
                      <a:endParaRPr lang="en-GB" dirty="0"/>
                    </a:p>
                  </a:txBody>
                  <a:tcPr/>
                </a:tc>
                <a:tc>
                  <a:txBody>
                    <a:bodyPr/>
                    <a:lstStyle/>
                    <a:p>
                      <a:r>
                        <a:rPr lang="en-US" b="1" dirty="0"/>
                        <a:t>14,1</a:t>
                      </a:r>
                      <a:endParaRPr lang="en-GB" b="1" dirty="0"/>
                    </a:p>
                  </a:txBody>
                  <a:tcPr/>
                </a:tc>
                <a:tc>
                  <a:txBody>
                    <a:bodyPr/>
                    <a:lstStyle/>
                    <a:p>
                      <a:r>
                        <a:rPr lang="en-US" b="1" dirty="0"/>
                        <a:t>21,4</a:t>
                      </a:r>
                      <a:endParaRPr lang="en-GB" b="1" dirty="0"/>
                    </a:p>
                  </a:txBody>
                  <a:tcPr/>
                </a:tc>
                <a:tc>
                  <a:txBody>
                    <a:bodyPr/>
                    <a:lstStyle/>
                    <a:p>
                      <a:r>
                        <a:rPr lang="en-US" b="1" dirty="0"/>
                        <a:t>15</a:t>
                      </a:r>
                      <a:endParaRPr lang="en-GB" b="1" dirty="0"/>
                    </a:p>
                  </a:txBody>
                  <a:tcPr/>
                </a:tc>
                <a:tc>
                  <a:txBody>
                    <a:bodyPr/>
                    <a:lstStyle/>
                    <a:p>
                      <a:r>
                        <a:rPr lang="en-US" b="1" dirty="0"/>
                        <a:t>4,8</a:t>
                      </a:r>
                      <a:endParaRPr lang="en-GB" b="1" dirty="0"/>
                    </a:p>
                  </a:txBody>
                  <a:tcPr/>
                </a:tc>
                <a:tc>
                  <a:txBody>
                    <a:bodyPr/>
                    <a:lstStyle/>
                    <a:p>
                      <a:r>
                        <a:rPr lang="en-US" b="1" dirty="0"/>
                        <a:t>16,9</a:t>
                      </a:r>
                      <a:endParaRPr lang="en-GB" b="1" dirty="0"/>
                    </a:p>
                  </a:txBody>
                  <a:tcPr/>
                </a:tc>
                <a:tc>
                  <a:txBody>
                    <a:bodyPr/>
                    <a:lstStyle/>
                    <a:p>
                      <a:r>
                        <a:rPr lang="en-US" b="1" dirty="0"/>
                        <a:t>1,3</a:t>
                      </a:r>
                      <a:endParaRPr lang="en-GB" b="1" dirty="0"/>
                    </a:p>
                  </a:txBody>
                  <a:tcPr/>
                </a:tc>
                <a:tc>
                  <a:txBody>
                    <a:bodyPr/>
                    <a:lstStyle/>
                    <a:p>
                      <a:r>
                        <a:rPr lang="en-US" b="1" dirty="0"/>
                        <a:t>14,8</a:t>
                      </a:r>
                      <a:endParaRPr lang="en-GB" b="1" dirty="0"/>
                    </a:p>
                  </a:txBody>
                  <a:tcPr/>
                </a:tc>
                <a:tc>
                  <a:txBody>
                    <a:bodyPr/>
                    <a:lstStyle/>
                    <a:p>
                      <a:r>
                        <a:rPr lang="en-US" b="1" dirty="0"/>
                        <a:t>7,1</a:t>
                      </a:r>
                      <a:endParaRPr lang="en-GB" b="1" dirty="0"/>
                    </a:p>
                  </a:txBody>
                  <a:tcPr/>
                </a:tc>
                <a:extLst>
                  <a:ext uri="{0D108BD9-81ED-4DB2-BD59-A6C34878D82A}">
                    <a16:rowId xmlns:a16="http://schemas.microsoft.com/office/drawing/2014/main" val="10009"/>
                  </a:ext>
                </a:extLst>
              </a:tr>
            </a:tbl>
          </a:graphicData>
        </a:graphic>
      </p:graphicFrame>
      <p:sp>
        <p:nvSpPr>
          <p:cNvPr id="8" name="TextBox 7">
            <a:extLst>
              <a:ext uri="{FF2B5EF4-FFF2-40B4-BE49-F238E27FC236}">
                <a16:creationId xmlns:a16="http://schemas.microsoft.com/office/drawing/2014/main" id="{EAB65282-930C-489A-9518-9C2A26EC4D39}"/>
              </a:ext>
            </a:extLst>
          </p:cNvPr>
          <p:cNvSpPr txBox="1"/>
          <p:nvPr/>
        </p:nvSpPr>
        <p:spPr>
          <a:xfrm>
            <a:off x="-27710" y="5791732"/>
            <a:ext cx="9144001" cy="1077218"/>
          </a:xfrm>
          <a:prstGeom prst="rect">
            <a:avLst/>
          </a:prstGeom>
          <a:noFill/>
        </p:spPr>
        <p:txBody>
          <a:bodyPr wrap="square" rtlCol="0">
            <a:spAutoFit/>
          </a:bodyPr>
          <a:lstStyle/>
          <a:p>
            <a:r>
              <a:rPr lang="en-US" sz="1600" i="1" dirty="0">
                <a:solidFill>
                  <a:schemeClr val="bg2"/>
                </a:solidFill>
                <a:latin typeface="Calibri" panose="020F0502020204030204" pitchFamily="34" charset="0"/>
              </a:rPr>
              <a:t>Lindsay, J </a:t>
            </a:r>
            <a:r>
              <a:rPr lang="en-US" sz="1600" i="1" dirty="0" err="1">
                <a:solidFill>
                  <a:schemeClr val="bg2"/>
                </a:solidFill>
                <a:latin typeface="Calibri" panose="020F0502020204030204" pitchFamily="34" charset="0"/>
              </a:rPr>
              <a:t>Pediatr</a:t>
            </a:r>
            <a:r>
              <a:rPr lang="en-US" sz="1600" i="1" dirty="0">
                <a:solidFill>
                  <a:schemeClr val="bg2"/>
                </a:solidFill>
                <a:latin typeface="Calibri" panose="020F0502020204030204" pitchFamily="34" charset="0"/>
              </a:rPr>
              <a:t> 1994;125:29. Shu, </a:t>
            </a:r>
            <a:r>
              <a:rPr lang="en-US" sz="1600" i="1" dirty="0" err="1">
                <a:solidFill>
                  <a:schemeClr val="bg2"/>
                </a:solidFill>
                <a:latin typeface="Calibri" panose="020F0502020204030204" pitchFamily="34" charset="0"/>
              </a:rPr>
              <a:t>Acta</a:t>
            </a:r>
            <a:r>
              <a:rPr lang="en-US" sz="1600" i="1" dirty="0">
                <a:solidFill>
                  <a:schemeClr val="bg2"/>
                </a:solidFill>
                <a:latin typeface="Calibri" panose="020F0502020204030204" pitchFamily="34" charset="0"/>
              </a:rPr>
              <a:t> </a:t>
            </a:r>
            <a:r>
              <a:rPr lang="en-US" sz="1600" i="1" dirty="0" err="1">
                <a:solidFill>
                  <a:schemeClr val="bg2"/>
                </a:solidFill>
                <a:latin typeface="Calibri" panose="020F0502020204030204" pitchFamily="34" charset="0"/>
              </a:rPr>
              <a:t>Paediatr</a:t>
            </a:r>
            <a:r>
              <a:rPr lang="en-US" sz="1600" i="1" dirty="0">
                <a:solidFill>
                  <a:schemeClr val="bg2"/>
                </a:solidFill>
                <a:latin typeface="Calibri" panose="020F0502020204030204" pitchFamily="34" charset="0"/>
              </a:rPr>
              <a:t> Taiwan 2002;43:340. </a:t>
            </a:r>
            <a:r>
              <a:rPr lang="en-US" sz="1600" i="1" dirty="0" err="1">
                <a:solidFill>
                  <a:schemeClr val="bg2"/>
                </a:solidFill>
                <a:latin typeface="Calibri" panose="020F0502020204030204" pitchFamily="34" charset="0"/>
              </a:rPr>
              <a:t>Strufaldi</a:t>
            </a:r>
            <a:r>
              <a:rPr lang="en-US" sz="1600" i="1" dirty="0">
                <a:solidFill>
                  <a:schemeClr val="bg2"/>
                </a:solidFill>
                <a:latin typeface="Calibri" panose="020F0502020204030204" pitchFamily="34" charset="0"/>
              </a:rPr>
              <a:t>, Sao Paulo Med J 2005;123:128. Grote, BMC </a:t>
            </a:r>
            <a:r>
              <a:rPr lang="en-US" sz="1600" i="1" dirty="0" err="1">
                <a:solidFill>
                  <a:schemeClr val="bg2"/>
                </a:solidFill>
                <a:latin typeface="Calibri" panose="020F0502020204030204" pitchFamily="34" charset="0"/>
              </a:rPr>
              <a:t>Pediatr</a:t>
            </a:r>
            <a:r>
              <a:rPr lang="en-US" sz="1600" i="1" dirty="0">
                <a:solidFill>
                  <a:schemeClr val="bg2"/>
                </a:solidFill>
                <a:latin typeface="Calibri" panose="020F0502020204030204" pitchFamily="34" charset="0"/>
              </a:rPr>
              <a:t> 2008;8:21. Papadimitriou, J </a:t>
            </a:r>
            <a:r>
              <a:rPr lang="en-US" sz="1600" i="1" dirty="0" err="1">
                <a:solidFill>
                  <a:schemeClr val="bg2"/>
                </a:solidFill>
                <a:latin typeface="Calibri" panose="020F0502020204030204" pitchFamily="34" charset="0"/>
              </a:rPr>
              <a:t>Paediatr</a:t>
            </a:r>
            <a:r>
              <a:rPr lang="en-US" sz="1600" i="1" dirty="0">
                <a:solidFill>
                  <a:schemeClr val="bg2"/>
                </a:solidFill>
                <a:latin typeface="Calibri" panose="020F0502020204030204" pitchFamily="34" charset="0"/>
              </a:rPr>
              <a:t> Child Health 2012;48:263. Sisley, J </a:t>
            </a:r>
            <a:r>
              <a:rPr lang="en-US" sz="1600" i="1" dirty="0" err="1">
                <a:solidFill>
                  <a:schemeClr val="bg2"/>
                </a:solidFill>
                <a:latin typeface="Calibri" panose="020F0502020204030204" pitchFamily="34" charset="0"/>
              </a:rPr>
              <a:t>Pediatr</a:t>
            </a:r>
            <a:r>
              <a:rPr lang="en-US" sz="1600" i="1" dirty="0">
                <a:solidFill>
                  <a:schemeClr val="bg2"/>
                </a:solidFill>
                <a:latin typeface="Calibri" panose="020F0502020204030204" pitchFamily="34" charset="0"/>
              </a:rPr>
              <a:t>  2013;163:1045. Stalman, </a:t>
            </a:r>
            <a:r>
              <a:rPr lang="en-US" sz="1600" i="1" dirty="0" err="1">
                <a:solidFill>
                  <a:schemeClr val="bg2"/>
                </a:solidFill>
                <a:latin typeface="Calibri" panose="020F0502020204030204" pitchFamily="34" charset="0"/>
              </a:rPr>
              <a:t>Horm</a:t>
            </a:r>
            <a:r>
              <a:rPr lang="en-US" sz="1600" i="1" dirty="0">
                <a:solidFill>
                  <a:schemeClr val="bg2"/>
                </a:solidFill>
                <a:latin typeface="Calibri" panose="020F0502020204030204" pitchFamily="34" charset="0"/>
              </a:rPr>
              <a:t> Res </a:t>
            </a:r>
            <a:r>
              <a:rPr lang="en-US" sz="1600" i="1" dirty="0" err="1">
                <a:solidFill>
                  <a:schemeClr val="bg2"/>
                </a:solidFill>
                <a:latin typeface="Calibri" panose="020F0502020204030204" pitchFamily="34" charset="0"/>
              </a:rPr>
              <a:t>Paediatr</a:t>
            </a:r>
            <a:r>
              <a:rPr lang="en-US" sz="1600" i="1" dirty="0">
                <a:solidFill>
                  <a:schemeClr val="bg2"/>
                </a:solidFill>
                <a:latin typeface="Calibri" panose="020F0502020204030204" pitchFamily="34" charset="0"/>
              </a:rPr>
              <a:t> 2015;84:376. Stalman, J </a:t>
            </a:r>
            <a:r>
              <a:rPr lang="en-US" sz="1600" i="1" dirty="0" err="1">
                <a:solidFill>
                  <a:schemeClr val="bg2"/>
                </a:solidFill>
                <a:latin typeface="Calibri" panose="020F0502020204030204" pitchFamily="34" charset="0"/>
              </a:rPr>
              <a:t>Pediatr</a:t>
            </a:r>
            <a:r>
              <a:rPr lang="en-US" sz="1600" i="1" dirty="0">
                <a:solidFill>
                  <a:schemeClr val="bg2"/>
                </a:solidFill>
                <a:latin typeface="Calibri" panose="020F0502020204030204" pitchFamily="34" charset="0"/>
              </a:rPr>
              <a:t> </a:t>
            </a:r>
            <a:r>
              <a:rPr lang="en-US" sz="1600" i="1" dirty="0" err="1">
                <a:solidFill>
                  <a:schemeClr val="bg2"/>
                </a:solidFill>
                <a:latin typeface="Calibri" panose="020F0502020204030204" pitchFamily="34" charset="0"/>
              </a:rPr>
              <a:t>Endocrinol</a:t>
            </a:r>
            <a:r>
              <a:rPr lang="en-US" sz="1600" i="1" dirty="0">
                <a:solidFill>
                  <a:schemeClr val="bg2"/>
                </a:solidFill>
                <a:latin typeface="Calibri" panose="020F0502020204030204" pitchFamily="34" charset="0"/>
              </a:rPr>
              <a:t> </a:t>
            </a:r>
            <a:r>
              <a:rPr lang="en-US" sz="1600" i="1" dirty="0" err="1">
                <a:solidFill>
                  <a:schemeClr val="bg2"/>
                </a:solidFill>
                <a:latin typeface="Calibri" panose="020F0502020204030204" pitchFamily="34" charset="0"/>
              </a:rPr>
              <a:t>Metab</a:t>
            </a:r>
            <a:r>
              <a:rPr lang="en-US" sz="1600" i="1" dirty="0">
                <a:solidFill>
                  <a:schemeClr val="bg2"/>
                </a:solidFill>
                <a:latin typeface="Calibri" panose="020F0502020204030204" pitchFamily="34" charset="0"/>
              </a:rPr>
              <a:t> 2016;29:465 </a:t>
            </a:r>
            <a:endParaRPr lang="en-GB" sz="1600" i="1" dirty="0">
              <a:solidFill>
                <a:schemeClr val="bg2"/>
              </a:solidFill>
              <a:latin typeface="Calibri" panose="020F0502020204030204" pitchFamily="34" charset="0"/>
            </a:endParaRPr>
          </a:p>
        </p:txBody>
      </p:sp>
    </p:spTree>
    <p:extLst>
      <p:ext uri="{BB962C8B-B14F-4D97-AF65-F5344CB8AC3E}">
        <p14:creationId xmlns:p14="http://schemas.microsoft.com/office/powerpoint/2010/main" val="3295630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27FEA95-8D44-43CF-8EC9-BFE8D8070029}"/>
              </a:ext>
            </a:extLst>
          </p:cNvPr>
          <p:cNvSpPr txBox="1"/>
          <p:nvPr/>
        </p:nvSpPr>
        <p:spPr>
          <a:xfrm>
            <a:off x="39457" y="6519446"/>
            <a:ext cx="8818793" cy="338554"/>
          </a:xfrm>
          <a:prstGeom prst="rect">
            <a:avLst/>
          </a:prstGeom>
          <a:noFill/>
        </p:spPr>
        <p:txBody>
          <a:bodyPr wrap="square" rtlCol="0">
            <a:spAutoFit/>
          </a:bodyPr>
          <a:lstStyle/>
          <a:p>
            <a:r>
              <a:rPr lang="da-DK" sz="1600" i="1" dirty="0">
                <a:solidFill>
                  <a:schemeClr val="bg2"/>
                </a:solidFill>
                <a:latin typeface="Calibri" panose="020F0502020204030204" pitchFamily="34" charset="0"/>
              </a:rPr>
              <a:t>Baron et al, Nat Rev Endocrinol 2015;11:735-46</a:t>
            </a:r>
            <a:r>
              <a:rPr lang="en-US" sz="1600" i="1" dirty="0">
                <a:solidFill>
                  <a:schemeClr val="bg2"/>
                </a:solidFill>
                <a:latin typeface="Calibri" panose="020F0502020204030204" pitchFamily="34" charset="0"/>
              </a:rPr>
              <a:t> </a:t>
            </a:r>
            <a:r>
              <a:rPr lang="en-US" sz="1600" i="1" dirty="0">
                <a:solidFill>
                  <a:srgbClr val="FFFFFF"/>
                </a:solidFill>
                <a:latin typeface="Calibri" panose="020F0502020204030204" pitchFamily="34" charset="0"/>
              </a:rPr>
              <a:t>Genet Med 2014;16:53</a:t>
            </a:r>
            <a:endParaRPr lang="en-GB" sz="1600" i="1" dirty="0">
              <a:solidFill>
                <a:srgbClr val="FFFFFF"/>
              </a:solidFill>
              <a:latin typeface="Calibri" panose="020F0502020204030204" pitchFamily="34" charset="0"/>
            </a:endParaRPr>
          </a:p>
        </p:txBody>
      </p:sp>
      <p:pic>
        <p:nvPicPr>
          <p:cNvPr id="9" name="Picture 5">
            <a:extLst>
              <a:ext uri="{FF2B5EF4-FFF2-40B4-BE49-F238E27FC236}">
                <a16:creationId xmlns:a16="http://schemas.microsoft.com/office/drawing/2014/main" id="{9A00147B-14C6-4C88-AB68-33E016174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274763"/>
            <a:ext cx="8715375" cy="43148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 name="Tekstvak 2">
            <a:extLst>
              <a:ext uri="{FF2B5EF4-FFF2-40B4-BE49-F238E27FC236}">
                <a16:creationId xmlns:a16="http://schemas.microsoft.com/office/drawing/2014/main" id="{045BA5A2-5D9C-4800-B232-470C81BFE205}"/>
              </a:ext>
            </a:extLst>
          </p:cNvPr>
          <p:cNvSpPr txBox="1"/>
          <p:nvPr/>
        </p:nvSpPr>
        <p:spPr>
          <a:xfrm>
            <a:off x="3616036" y="983818"/>
            <a:ext cx="3380028" cy="461665"/>
          </a:xfrm>
          <a:prstGeom prst="rect">
            <a:avLst/>
          </a:prstGeom>
          <a:noFill/>
        </p:spPr>
        <p:txBody>
          <a:bodyPr wrap="none" rtlCol="0">
            <a:spAutoFit/>
          </a:bodyPr>
          <a:lstStyle/>
          <a:p>
            <a:pPr>
              <a:defRPr/>
            </a:pPr>
            <a:r>
              <a:rPr lang="nl-NL" dirty="0">
                <a:solidFill>
                  <a:srgbClr val="FF0000"/>
                </a:solidFill>
                <a:latin typeface="Calibri"/>
              </a:rPr>
              <a:t>Primaire groeistoornissen</a:t>
            </a:r>
          </a:p>
        </p:txBody>
      </p:sp>
      <p:cxnSp>
        <p:nvCxnSpPr>
          <p:cNvPr id="11" name="Rechte verbindingslijn met pijl 4">
            <a:extLst>
              <a:ext uri="{FF2B5EF4-FFF2-40B4-BE49-F238E27FC236}">
                <a16:creationId xmlns:a16="http://schemas.microsoft.com/office/drawing/2014/main" id="{E9D465F6-947C-4E80-95A7-D4386957FAA8}"/>
              </a:ext>
            </a:extLst>
          </p:cNvPr>
          <p:cNvCxnSpPr/>
          <p:nvPr/>
        </p:nvCxnSpPr>
        <p:spPr bwMode="auto">
          <a:xfrm flipH="1">
            <a:off x="3616036" y="1445483"/>
            <a:ext cx="1163782" cy="923644"/>
          </a:xfrm>
          <a:prstGeom prst="straightConnector1">
            <a:avLst/>
          </a:prstGeom>
          <a:solidFill>
            <a:srgbClr val="007CC2"/>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Ovaal 8">
            <a:extLst>
              <a:ext uri="{FF2B5EF4-FFF2-40B4-BE49-F238E27FC236}">
                <a16:creationId xmlns:a16="http://schemas.microsoft.com/office/drawing/2014/main" id="{9AD22EE2-A697-44F9-8D85-08E38C6E2A36}"/>
              </a:ext>
            </a:extLst>
          </p:cNvPr>
          <p:cNvSpPr/>
          <p:nvPr/>
        </p:nvSpPr>
        <p:spPr bwMode="auto">
          <a:xfrm>
            <a:off x="318655" y="2369127"/>
            <a:ext cx="3546763" cy="2369128"/>
          </a:xfrm>
          <a:prstGeom prst="ellipse">
            <a:avLst/>
          </a:prstGeom>
          <a:noFill/>
          <a:ln w="9525"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endParaRPr>
          </a:p>
        </p:txBody>
      </p:sp>
      <p:sp>
        <p:nvSpPr>
          <p:cNvPr id="13" name="Ovaal 10">
            <a:extLst>
              <a:ext uri="{FF2B5EF4-FFF2-40B4-BE49-F238E27FC236}">
                <a16:creationId xmlns:a16="http://schemas.microsoft.com/office/drawing/2014/main" id="{0BD65D4D-9486-4A11-96F5-AEFD0CD0C33C}"/>
              </a:ext>
            </a:extLst>
          </p:cNvPr>
          <p:cNvSpPr/>
          <p:nvPr/>
        </p:nvSpPr>
        <p:spPr bwMode="auto">
          <a:xfrm>
            <a:off x="443344" y="2244436"/>
            <a:ext cx="3422073" cy="2493819"/>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endParaRPr>
          </a:p>
        </p:txBody>
      </p:sp>
      <p:sp>
        <p:nvSpPr>
          <p:cNvPr id="17" name="Text Box 6">
            <a:extLst>
              <a:ext uri="{FF2B5EF4-FFF2-40B4-BE49-F238E27FC236}">
                <a16:creationId xmlns:a16="http://schemas.microsoft.com/office/drawing/2014/main" id="{5CE157A6-8C58-460D-B080-BB16A75DCDFB}"/>
              </a:ext>
            </a:extLst>
          </p:cNvPr>
          <p:cNvSpPr txBox="1">
            <a:spLocks noChangeArrowheads="1"/>
          </p:cNvSpPr>
          <p:nvPr/>
        </p:nvSpPr>
        <p:spPr bwMode="auto">
          <a:xfrm>
            <a:off x="491352" y="248131"/>
            <a:ext cx="4269230" cy="522770"/>
          </a:xfrm>
          <a:prstGeom prst="rect">
            <a:avLst/>
          </a:prstGeom>
          <a:noFill/>
          <a:ln>
            <a:noFill/>
          </a:ln>
          <a:effectLst/>
          <a:extLst/>
        </p:spPr>
        <p:txBody>
          <a:bodyPr wrap="none" lIns="90988" tIns="45497" rIns="90988" bIns="45497">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err="1">
                <a:ln>
                  <a:noFill/>
                </a:ln>
                <a:solidFill>
                  <a:srgbClr val="FFFFFF"/>
                </a:solidFill>
                <a:effectLst/>
                <a:uLnTx/>
                <a:uFillTx/>
                <a:latin typeface="Calibri"/>
                <a:ea typeface="ＭＳ Ｐゴシック" charset="0"/>
                <a:cs typeface="+mn-cs"/>
              </a:rPr>
              <a:t>Regulatie</a:t>
            </a:r>
            <a:r>
              <a:rPr kumimoji="0" lang="en-GB" sz="2800" b="1" i="0" u="none" strike="noStrike" kern="1200" cap="none" spc="0" normalizeH="0" baseline="0" noProof="0" dirty="0">
                <a:ln>
                  <a:noFill/>
                </a:ln>
                <a:solidFill>
                  <a:srgbClr val="FFFFFF"/>
                </a:solidFill>
                <a:effectLst/>
                <a:uLnTx/>
                <a:uFillTx/>
                <a:latin typeface="Calibri"/>
                <a:ea typeface="ＭＳ Ｐゴシック" charset="0"/>
                <a:cs typeface="+mn-cs"/>
              </a:rPr>
              <a:t> van de </a:t>
            </a:r>
            <a:r>
              <a:rPr kumimoji="0" lang="en-GB" sz="2800" b="1" i="0" u="none" strike="noStrike" kern="1200" cap="none" spc="0" normalizeH="0" baseline="0" noProof="0" dirty="0" err="1">
                <a:ln>
                  <a:noFill/>
                </a:ln>
                <a:solidFill>
                  <a:srgbClr val="FFFFFF"/>
                </a:solidFill>
                <a:effectLst/>
                <a:uLnTx/>
                <a:uFillTx/>
                <a:latin typeface="Calibri"/>
                <a:ea typeface="ＭＳ Ｐゴシック" charset="0"/>
                <a:cs typeface="+mn-cs"/>
              </a:rPr>
              <a:t>groeischijf</a:t>
            </a:r>
            <a:endParaRPr kumimoji="0" lang="en-GB" sz="2800" b="1" i="0" u="none" strike="noStrike" kern="1200" cap="none" spc="0" normalizeH="0" baseline="0" noProof="0" dirty="0">
              <a:ln>
                <a:noFill/>
              </a:ln>
              <a:solidFill>
                <a:srgbClr val="FFFFFF"/>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733456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83CFC-940D-49AA-B9B2-32C780CB90BF}"/>
              </a:ext>
            </a:extLst>
          </p:cNvPr>
          <p:cNvSpPr>
            <a:spLocks noGrp="1"/>
          </p:cNvSpPr>
          <p:nvPr>
            <p:ph type="title"/>
          </p:nvPr>
        </p:nvSpPr>
        <p:spPr>
          <a:xfrm>
            <a:off x="189782" y="0"/>
            <a:ext cx="7211682" cy="854075"/>
          </a:xfrm>
        </p:spPr>
        <p:txBody>
          <a:bodyPr/>
          <a:lstStyle/>
          <a:p>
            <a:pPr>
              <a:defRPr/>
            </a:pPr>
            <a:r>
              <a:rPr lang="en-GB" altLang="en-US" dirty="0">
                <a:solidFill>
                  <a:srgbClr val="FFFFFF"/>
                </a:solidFill>
                <a:ea typeface="ＭＳ Ｐゴシック" pitchFamily="34" charset="-128"/>
              </a:rPr>
              <a:t>Phenotype en </a:t>
            </a:r>
            <a:r>
              <a:rPr lang="en-GB" altLang="en-US" dirty="0" err="1">
                <a:solidFill>
                  <a:srgbClr val="FFFFFF"/>
                </a:solidFill>
                <a:ea typeface="ＭＳ Ｐゴシック" pitchFamily="34" charset="-128"/>
              </a:rPr>
              <a:t>groeicurve</a:t>
            </a:r>
            <a:r>
              <a:rPr lang="en-GB" altLang="en-US" dirty="0">
                <a:solidFill>
                  <a:srgbClr val="FFFFFF"/>
                </a:solidFill>
                <a:ea typeface="ＭＳ Ｐゴシック" pitchFamily="34" charset="-128"/>
              </a:rPr>
              <a:t> </a:t>
            </a:r>
            <a:r>
              <a:rPr lang="en-GB" altLang="en-US" dirty="0" err="1">
                <a:solidFill>
                  <a:srgbClr val="FFFFFF"/>
                </a:solidFill>
                <a:ea typeface="ＭＳ Ｐゴシック" pitchFamily="34" charset="-128"/>
              </a:rPr>
              <a:t>passend</a:t>
            </a:r>
            <a:r>
              <a:rPr lang="en-GB" altLang="en-US" dirty="0">
                <a:solidFill>
                  <a:srgbClr val="FFFFFF"/>
                </a:solidFill>
                <a:ea typeface="ＭＳ Ｐゴシック" pitchFamily="34" charset="-128"/>
              </a:rPr>
              <a:t> </a:t>
            </a:r>
            <a:r>
              <a:rPr lang="en-GB" altLang="en-US" dirty="0" err="1">
                <a:solidFill>
                  <a:srgbClr val="FFFFFF"/>
                </a:solidFill>
                <a:ea typeface="ＭＳ Ｐゴシック" pitchFamily="34" charset="-128"/>
              </a:rPr>
              <a:t>bij</a:t>
            </a:r>
            <a:r>
              <a:rPr lang="en-GB" altLang="en-US" dirty="0">
                <a:solidFill>
                  <a:srgbClr val="FFFFFF"/>
                </a:solidFill>
                <a:ea typeface="ＭＳ Ｐゴシック" pitchFamily="34" charset="-128"/>
              </a:rPr>
              <a:t> Turner </a:t>
            </a:r>
            <a:r>
              <a:rPr lang="en-GB" altLang="en-US" dirty="0" err="1">
                <a:solidFill>
                  <a:srgbClr val="FFFFFF"/>
                </a:solidFill>
                <a:ea typeface="ＭＳ Ｐゴシック" pitchFamily="34" charset="-128"/>
              </a:rPr>
              <a:t>syndroom</a:t>
            </a:r>
            <a:r>
              <a:rPr lang="en-GB" altLang="en-US" dirty="0">
                <a:solidFill>
                  <a:srgbClr val="FFFFFF"/>
                </a:solidFill>
                <a:ea typeface="ＭＳ Ｐゴシック" pitchFamily="34" charset="-128"/>
              </a:rPr>
              <a:t> (multi-</a:t>
            </a:r>
            <a:r>
              <a:rPr lang="en-GB" altLang="en-US" dirty="0" err="1">
                <a:solidFill>
                  <a:srgbClr val="FFFFFF"/>
                </a:solidFill>
                <a:ea typeface="ＭＳ Ｐゴシック" pitchFamily="34" charset="-128"/>
              </a:rPr>
              <a:t>systeem</a:t>
            </a:r>
            <a:r>
              <a:rPr lang="en-GB" altLang="en-US" dirty="0">
                <a:solidFill>
                  <a:srgbClr val="FFFFFF"/>
                </a:solidFill>
                <a:ea typeface="ＭＳ Ｐゴシック" pitchFamily="34" charset="-128"/>
              </a:rPr>
              <a:t> </a:t>
            </a:r>
            <a:r>
              <a:rPr lang="en-GB" altLang="en-US" dirty="0" err="1">
                <a:solidFill>
                  <a:srgbClr val="FFFFFF"/>
                </a:solidFill>
                <a:ea typeface="ＭＳ Ｐゴシック" pitchFamily="34" charset="-128"/>
              </a:rPr>
              <a:t>stoornis</a:t>
            </a:r>
            <a:r>
              <a:rPr lang="en-GB" altLang="en-US" dirty="0">
                <a:solidFill>
                  <a:srgbClr val="FFFFFF"/>
                </a:solidFill>
                <a:ea typeface="ＭＳ Ｐゴシック" pitchFamily="34" charset="-128"/>
              </a:rPr>
              <a:t>)</a:t>
            </a:r>
          </a:p>
        </p:txBody>
      </p:sp>
      <p:sp>
        <p:nvSpPr>
          <p:cNvPr id="7" name="TextBox 8">
            <a:extLst>
              <a:ext uri="{FF2B5EF4-FFF2-40B4-BE49-F238E27FC236}">
                <a16:creationId xmlns:a16="http://schemas.microsoft.com/office/drawing/2014/main" id="{D7C4CC0D-F632-4500-B57F-0609E1C38446}"/>
              </a:ext>
            </a:extLst>
          </p:cNvPr>
          <p:cNvSpPr txBox="1"/>
          <p:nvPr/>
        </p:nvSpPr>
        <p:spPr>
          <a:xfrm>
            <a:off x="0" y="6519446"/>
            <a:ext cx="3916392" cy="338554"/>
          </a:xfrm>
          <a:prstGeom prst="rect">
            <a:avLst/>
          </a:prstGeom>
          <a:noFill/>
        </p:spPr>
        <p:txBody>
          <a:bodyPr wrap="square" rtlCol="0">
            <a:spAutoFit/>
          </a:bodyPr>
          <a:lstStyle/>
          <a:p>
            <a:r>
              <a:rPr lang="en-US" sz="1600" i="1" dirty="0" err="1">
                <a:solidFill>
                  <a:schemeClr val="bg2"/>
                </a:solidFill>
                <a:latin typeface="Calibri" panose="020F0502020204030204" pitchFamily="34" charset="0"/>
              </a:rPr>
              <a:t>Gravholt</a:t>
            </a:r>
            <a:r>
              <a:rPr lang="en-US" sz="1600" i="1" dirty="0">
                <a:solidFill>
                  <a:schemeClr val="bg2"/>
                </a:solidFill>
                <a:latin typeface="Calibri" panose="020F0502020204030204" pitchFamily="34" charset="0"/>
              </a:rPr>
              <a:t> et al, </a:t>
            </a:r>
            <a:r>
              <a:rPr lang="en-US" sz="1600" i="1" dirty="0" err="1">
                <a:solidFill>
                  <a:schemeClr val="bg2"/>
                </a:solidFill>
                <a:latin typeface="Calibri" panose="020F0502020204030204" pitchFamily="34" charset="0"/>
              </a:rPr>
              <a:t>Eur</a:t>
            </a:r>
            <a:r>
              <a:rPr lang="en-US" sz="1600" i="1" dirty="0">
                <a:solidFill>
                  <a:schemeClr val="bg2"/>
                </a:solidFill>
                <a:latin typeface="Calibri" panose="020F0502020204030204" pitchFamily="34" charset="0"/>
              </a:rPr>
              <a:t> J Endocrinol 2017;177:G1</a:t>
            </a:r>
            <a:endParaRPr lang="en-GB" sz="1600" i="1" dirty="0">
              <a:solidFill>
                <a:schemeClr val="bg2"/>
              </a:solidFill>
              <a:latin typeface="Calibri" panose="020F0502020204030204" pitchFamily="34" charset="0"/>
            </a:endParaRPr>
          </a:p>
        </p:txBody>
      </p:sp>
      <p:pic>
        <p:nvPicPr>
          <p:cNvPr id="9" name="Picture 4">
            <a:extLst>
              <a:ext uri="{FF2B5EF4-FFF2-40B4-BE49-F238E27FC236}">
                <a16:creationId xmlns:a16="http://schemas.microsoft.com/office/drawing/2014/main" id="{72009681-EEF9-44D7-9F65-A648AC846D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25"/>
          <a:stretch/>
        </p:blipFill>
        <p:spPr bwMode="auto">
          <a:xfrm>
            <a:off x="2807117" y="916967"/>
            <a:ext cx="2431624" cy="4509048"/>
          </a:xfrm>
          <a:prstGeom prst="roundRect">
            <a:avLst>
              <a:gd name="adj" fmla="val 2449"/>
            </a:avLst>
          </a:prstGeom>
          <a:noFill/>
          <a:ln w="9525">
            <a:solidFill>
              <a:srgbClr val="005B89"/>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7F6B50D-C7E6-4FB8-9797-A30EC9C29B0A}"/>
              </a:ext>
            </a:extLst>
          </p:cNvPr>
          <p:cNvPicPr>
            <a:picLocks noChangeAspect="1"/>
          </p:cNvPicPr>
          <p:nvPr/>
        </p:nvPicPr>
        <p:blipFill>
          <a:blip r:embed="rId3"/>
          <a:stretch>
            <a:fillRect/>
          </a:stretch>
        </p:blipFill>
        <p:spPr>
          <a:xfrm>
            <a:off x="5320108" y="888581"/>
            <a:ext cx="3754880" cy="4537433"/>
          </a:xfrm>
          <a:prstGeom prst="rect">
            <a:avLst/>
          </a:prstGeom>
        </p:spPr>
      </p:pic>
      <p:sp>
        <p:nvSpPr>
          <p:cNvPr id="5" name="TextBox 4">
            <a:extLst>
              <a:ext uri="{FF2B5EF4-FFF2-40B4-BE49-F238E27FC236}">
                <a16:creationId xmlns:a16="http://schemas.microsoft.com/office/drawing/2014/main" id="{FA71E05D-7595-476E-85DD-AD28975E1E18}"/>
              </a:ext>
            </a:extLst>
          </p:cNvPr>
          <p:cNvSpPr txBox="1"/>
          <p:nvPr/>
        </p:nvSpPr>
        <p:spPr>
          <a:xfrm>
            <a:off x="5463030" y="5607170"/>
            <a:ext cx="3585340" cy="1200329"/>
          </a:xfrm>
          <a:prstGeom prst="rect">
            <a:avLst/>
          </a:prstGeom>
          <a:noFill/>
          <a:ln>
            <a:solidFill>
              <a:schemeClr val="bg2"/>
            </a:solidFill>
          </a:ln>
        </p:spPr>
        <p:txBody>
          <a:bodyPr wrap="none" rtlCol="0">
            <a:spAutoFit/>
          </a:bodyPr>
          <a:lstStyle/>
          <a:p>
            <a:r>
              <a:rPr lang="en-US" sz="1800" dirty="0" err="1">
                <a:solidFill>
                  <a:schemeClr val="bg2"/>
                </a:solidFill>
                <a:latin typeface="+mn-lt"/>
              </a:rPr>
              <a:t>Geboortegewicht</a:t>
            </a:r>
            <a:r>
              <a:rPr lang="en-US" sz="1800" dirty="0">
                <a:solidFill>
                  <a:schemeClr val="bg2"/>
                </a:solidFill>
                <a:latin typeface="+mn-lt"/>
              </a:rPr>
              <a:t> -1 SDS</a:t>
            </a:r>
          </a:p>
          <a:p>
            <a:r>
              <a:rPr lang="en-US" sz="1800" dirty="0" err="1">
                <a:solidFill>
                  <a:schemeClr val="bg2"/>
                </a:solidFill>
                <a:latin typeface="+mn-lt"/>
              </a:rPr>
              <a:t>Lengte</a:t>
            </a:r>
            <a:r>
              <a:rPr lang="en-US" sz="1800" dirty="0">
                <a:solidFill>
                  <a:schemeClr val="bg2"/>
                </a:solidFill>
                <a:latin typeface="+mn-lt"/>
              </a:rPr>
              <a:t> SDS </a:t>
            </a:r>
            <a:r>
              <a:rPr lang="en-US" sz="1800" dirty="0" err="1">
                <a:solidFill>
                  <a:schemeClr val="bg2"/>
                </a:solidFill>
                <a:latin typeface="+mn-lt"/>
              </a:rPr>
              <a:t>daalt</a:t>
            </a:r>
            <a:r>
              <a:rPr lang="en-US" sz="1800" dirty="0">
                <a:solidFill>
                  <a:schemeClr val="bg2"/>
                </a:solidFill>
                <a:latin typeface="+mn-lt"/>
              </a:rPr>
              <a:t> tot -3</a:t>
            </a:r>
          </a:p>
          <a:p>
            <a:r>
              <a:rPr lang="en-US" sz="1800" dirty="0" err="1">
                <a:solidFill>
                  <a:schemeClr val="bg2"/>
                </a:solidFill>
                <a:latin typeface="+mn-lt"/>
              </a:rPr>
              <a:t>Geen</a:t>
            </a:r>
            <a:r>
              <a:rPr lang="en-US" sz="1800" dirty="0">
                <a:solidFill>
                  <a:schemeClr val="bg2"/>
                </a:solidFill>
                <a:latin typeface="+mn-lt"/>
              </a:rPr>
              <a:t> </a:t>
            </a:r>
            <a:r>
              <a:rPr lang="en-US" sz="1800" dirty="0" err="1">
                <a:solidFill>
                  <a:schemeClr val="bg2"/>
                </a:solidFill>
                <a:latin typeface="+mn-lt"/>
              </a:rPr>
              <a:t>puberteitsgroeispurt</a:t>
            </a:r>
            <a:endParaRPr lang="en-US" sz="1800" dirty="0">
              <a:solidFill>
                <a:schemeClr val="bg2"/>
              </a:solidFill>
              <a:latin typeface="+mn-lt"/>
            </a:endParaRPr>
          </a:p>
          <a:p>
            <a:r>
              <a:rPr lang="en-US" sz="1800" dirty="0" err="1">
                <a:solidFill>
                  <a:schemeClr val="bg2"/>
                </a:solidFill>
                <a:latin typeface="+mn-lt"/>
              </a:rPr>
              <a:t>Volwassen</a:t>
            </a:r>
            <a:r>
              <a:rPr lang="en-US" sz="1800" dirty="0">
                <a:solidFill>
                  <a:schemeClr val="bg2"/>
                </a:solidFill>
                <a:latin typeface="+mn-lt"/>
              </a:rPr>
              <a:t> </a:t>
            </a:r>
            <a:r>
              <a:rPr lang="en-US" sz="1800" dirty="0" err="1">
                <a:solidFill>
                  <a:schemeClr val="bg2"/>
                </a:solidFill>
                <a:latin typeface="+mn-lt"/>
              </a:rPr>
              <a:t>lengte</a:t>
            </a:r>
            <a:r>
              <a:rPr lang="en-US" sz="1800" dirty="0">
                <a:solidFill>
                  <a:schemeClr val="bg2"/>
                </a:solidFill>
                <a:latin typeface="+mn-lt"/>
              </a:rPr>
              <a:t> 20 cm lager </a:t>
            </a:r>
            <a:r>
              <a:rPr lang="en-US" sz="1800" dirty="0" err="1">
                <a:solidFill>
                  <a:schemeClr val="bg2"/>
                </a:solidFill>
                <a:latin typeface="+mn-lt"/>
              </a:rPr>
              <a:t>dan</a:t>
            </a:r>
            <a:r>
              <a:rPr lang="en-US" sz="1800" dirty="0">
                <a:solidFill>
                  <a:schemeClr val="bg2"/>
                </a:solidFill>
                <a:latin typeface="+mn-lt"/>
              </a:rPr>
              <a:t> </a:t>
            </a:r>
            <a:r>
              <a:rPr lang="en-US" sz="1800" dirty="0" err="1">
                <a:solidFill>
                  <a:schemeClr val="bg2"/>
                </a:solidFill>
                <a:latin typeface="+mn-lt"/>
              </a:rPr>
              <a:t>nl</a:t>
            </a:r>
            <a:endParaRPr lang="nl-NL" sz="1800" dirty="0">
              <a:solidFill>
                <a:schemeClr val="bg2"/>
              </a:solidFill>
              <a:latin typeface="+mn-lt"/>
            </a:endParaRPr>
          </a:p>
        </p:txBody>
      </p:sp>
      <p:sp>
        <p:nvSpPr>
          <p:cNvPr id="6" name="TextBox 5">
            <a:extLst>
              <a:ext uri="{FF2B5EF4-FFF2-40B4-BE49-F238E27FC236}">
                <a16:creationId xmlns:a16="http://schemas.microsoft.com/office/drawing/2014/main" id="{5159D76F-AE6C-400F-A0CF-4B6D89FA2AEA}"/>
              </a:ext>
            </a:extLst>
          </p:cNvPr>
          <p:cNvSpPr txBox="1"/>
          <p:nvPr/>
        </p:nvSpPr>
        <p:spPr>
          <a:xfrm>
            <a:off x="17253" y="1069675"/>
            <a:ext cx="2789864" cy="4524315"/>
          </a:xfrm>
          <a:prstGeom prst="rect">
            <a:avLst/>
          </a:prstGeom>
          <a:noFill/>
        </p:spPr>
        <p:txBody>
          <a:bodyPr wrap="square" rtlCol="0">
            <a:spAutoFit/>
          </a:bodyPr>
          <a:lstStyle/>
          <a:p>
            <a:pPr marL="285750" indent="-285750">
              <a:buFont typeface="Arial" panose="020B0604020202020204" pitchFamily="34" charset="0"/>
              <a:buChar char="•"/>
            </a:pPr>
            <a:r>
              <a:rPr lang="en-US" sz="1800" dirty="0" err="1">
                <a:solidFill>
                  <a:schemeClr val="bg2"/>
                </a:solidFill>
                <a:latin typeface="+mn-lt"/>
              </a:rPr>
              <a:t>Lage</a:t>
            </a:r>
            <a:r>
              <a:rPr lang="en-US" sz="1800" dirty="0">
                <a:solidFill>
                  <a:schemeClr val="bg2"/>
                </a:solidFill>
                <a:latin typeface="+mn-lt"/>
              </a:rPr>
              <a:t> </a:t>
            </a:r>
            <a:r>
              <a:rPr lang="en-US" sz="1800" dirty="0" err="1">
                <a:solidFill>
                  <a:schemeClr val="bg2"/>
                </a:solidFill>
                <a:latin typeface="+mn-lt"/>
              </a:rPr>
              <a:t>haarinplant</a:t>
            </a:r>
            <a:endParaRPr lang="en-US" sz="1800" dirty="0">
              <a:solidFill>
                <a:schemeClr val="bg2"/>
              </a:solidFill>
              <a:latin typeface="+mn-lt"/>
            </a:endParaRPr>
          </a:p>
          <a:p>
            <a:pPr marL="285750" indent="-285750">
              <a:buFont typeface="Arial" panose="020B0604020202020204" pitchFamily="34" charset="0"/>
              <a:buChar char="•"/>
            </a:pPr>
            <a:r>
              <a:rPr lang="en-US" sz="1800" dirty="0">
                <a:solidFill>
                  <a:schemeClr val="bg2"/>
                </a:solidFill>
                <a:latin typeface="+mn-lt"/>
              </a:rPr>
              <a:t>Korte, </a:t>
            </a:r>
            <a:r>
              <a:rPr lang="en-US" sz="1800" dirty="0" err="1">
                <a:solidFill>
                  <a:schemeClr val="bg2"/>
                </a:solidFill>
                <a:latin typeface="+mn-lt"/>
              </a:rPr>
              <a:t>brede</a:t>
            </a:r>
            <a:r>
              <a:rPr lang="en-US" sz="1800" dirty="0">
                <a:solidFill>
                  <a:schemeClr val="bg2"/>
                </a:solidFill>
                <a:latin typeface="+mn-lt"/>
              </a:rPr>
              <a:t> </a:t>
            </a:r>
            <a:r>
              <a:rPr lang="en-US" sz="1800" dirty="0" err="1">
                <a:solidFill>
                  <a:schemeClr val="bg2"/>
                </a:solidFill>
                <a:latin typeface="+mn-lt"/>
              </a:rPr>
              <a:t>nek</a:t>
            </a:r>
            <a:r>
              <a:rPr lang="en-US" sz="1800" dirty="0">
                <a:solidFill>
                  <a:schemeClr val="bg2"/>
                </a:solidFill>
                <a:latin typeface="+mn-lt"/>
              </a:rPr>
              <a:t> (webbing)</a:t>
            </a:r>
          </a:p>
          <a:p>
            <a:pPr marL="285750" indent="-285750">
              <a:buFont typeface="Arial" panose="020B0604020202020204" pitchFamily="34" charset="0"/>
              <a:buChar char="•"/>
            </a:pPr>
            <a:r>
              <a:rPr lang="en-US" sz="1800" dirty="0" err="1">
                <a:solidFill>
                  <a:schemeClr val="bg2"/>
                </a:solidFill>
                <a:latin typeface="+mn-lt"/>
              </a:rPr>
              <a:t>Laag</a:t>
            </a:r>
            <a:r>
              <a:rPr lang="en-US" sz="1800" dirty="0">
                <a:solidFill>
                  <a:schemeClr val="bg2"/>
                </a:solidFill>
                <a:latin typeface="+mn-lt"/>
              </a:rPr>
              <a:t> </a:t>
            </a:r>
            <a:r>
              <a:rPr lang="en-US" sz="1800" dirty="0" err="1">
                <a:solidFill>
                  <a:schemeClr val="bg2"/>
                </a:solidFill>
                <a:latin typeface="+mn-lt"/>
              </a:rPr>
              <a:t>ingeplante</a:t>
            </a:r>
            <a:r>
              <a:rPr lang="en-US" sz="1800" dirty="0">
                <a:solidFill>
                  <a:schemeClr val="bg2"/>
                </a:solidFill>
                <a:latin typeface="+mn-lt"/>
              </a:rPr>
              <a:t> </a:t>
            </a:r>
            <a:r>
              <a:rPr lang="en-US" sz="1800" dirty="0" err="1">
                <a:solidFill>
                  <a:schemeClr val="bg2"/>
                </a:solidFill>
                <a:latin typeface="+mn-lt"/>
              </a:rPr>
              <a:t>oren</a:t>
            </a:r>
            <a:endParaRPr lang="en-US" sz="1800" dirty="0">
              <a:solidFill>
                <a:schemeClr val="bg2"/>
              </a:solidFill>
              <a:latin typeface="+mn-lt"/>
            </a:endParaRPr>
          </a:p>
          <a:p>
            <a:pPr marL="285750" indent="-285750">
              <a:buFont typeface="Arial" panose="020B0604020202020204" pitchFamily="34" charset="0"/>
              <a:buChar char="•"/>
            </a:pPr>
            <a:r>
              <a:rPr lang="en-US" sz="1800" dirty="0" err="1">
                <a:solidFill>
                  <a:schemeClr val="bg2"/>
                </a:solidFill>
                <a:latin typeface="+mn-lt"/>
              </a:rPr>
              <a:t>Epicanthusplooien</a:t>
            </a:r>
            <a:endParaRPr lang="en-US" sz="1800" dirty="0">
              <a:solidFill>
                <a:schemeClr val="bg2"/>
              </a:solidFill>
              <a:latin typeface="+mn-lt"/>
            </a:endParaRPr>
          </a:p>
          <a:p>
            <a:pPr marL="285750" indent="-285750">
              <a:buFont typeface="Arial" panose="020B0604020202020204" pitchFamily="34" charset="0"/>
              <a:buChar char="•"/>
            </a:pPr>
            <a:r>
              <a:rPr lang="en-US" sz="1800" dirty="0" err="1">
                <a:solidFill>
                  <a:schemeClr val="bg2"/>
                </a:solidFill>
                <a:latin typeface="+mn-lt"/>
              </a:rPr>
              <a:t>Micrognathie</a:t>
            </a:r>
            <a:endParaRPr lang="en-US" sz="1800" dirty="0">
              <a:solidFill>
                <a:schemeClr val="bg2"/>
              </a:solidFill>
              <a:latin typeface="+mn-lt"/>
            </a:endParaRPr>
          </a:p>
          <a:p>
            <a:pPr marL="285750" indent="-285750">
              <a:buFont typeface="Arial" panose="020B0604020202020204" pitchFamily="34" charset="0"/>
              <a:buChar char="•"/>
            </a:pPr>
            <a:r>
              <a:rPr lang="en-US" sz="1800" dirty="0">
                <a:solidFill>
                  <a:schemeClr val="bg2"/>
                </a:solidFill>
                <a:latin typeface="+mn-lt"/>
              </a:rPr>
              <a:t>Small </a:t>
            </a:r>
            <a:r>
              <a:rPr lang="en-US" sz="1800" dirty="0" err="1">
                <a:solidFill>
                  <a:schemeClr val="bg2"/>
                </a:solidFill>
                <a:latin typeface="+mn-lt"/>
              </a:rPr>
              <a:t>palatum</a:t>
            </a:r>
            <a:endParaRPr lang="en-US" sz="1800" dirty="0">
              <a:solidFill>
                <a:schemeClr val="bg2"/>
              </a:solidFill>
              <a:latin typeface="+mn-lt"/>
            </a:endParaRPr>
          </a:p>
          <a:p>
            <a:pPr marL="285750" indent="-285750">
              <a:buFont typeface="Arial" panose="020B0604020202020204" pitchFamily="34" charset="0"/>
              <a:buChar char="•"/>
            </a:pPr>
            <a:r>
              <a:rPr lang="en-US" sz="1800" dirty="0">
                <a:solidFill>
                  <a:schemeClr val="bg2"/>
                </a:solidFill>
                <a:latin typeface="+mn-lt"/>
              </a:rPr>
              <a:t>Brede thorax</a:t>
            </a:r>
          </a:p>
          <a:p>
            <a:pPr marL="285750" indent="-285750">
              <a:buFont typeface="Arial" panose="020B0604020202020204" pitchFamily="34" charset="0"/>
              <a:buChar char="•"/>
            </a:pPr>
            <a:r>
              <a:rPr lang="en-US" sz="1800" dirty="0">
                <a:solidFill>
                  <a:schemeClr val="bg2"/>
                </a:solidFill>
                <a:latin typeface="+mn-lt"/>
              </a:rPr>
              <a:t>Ver </a:t>
            </a:r>
            <a:r>
              <a:rPr lang="en-US" sz="1800" dirty="0" err="1">
                <a:solidFill>
                  <a:schemeClr val="bg2"/>
                </a:solidFill>
                <a:latin typeface="+mn-lt"/>
              </a:rPr>
              <a:t>uiteenstaande</a:t>
            </a:r>
            <a:r>
              <a:rPr lang="en-US" sz="1800" dirty="0">
                <a:solidFill>
                  <a:schemeClr val="bg2"/>
                </a:solidFill>
                <a:latin typeface="+mn-lt"/>
              </a:rPr>
              <a:t> </a:t>
            </a:r>
            <a:r>
              <a:rPr lang="en-US" sz="1800" dirty="0" err="1">
                <a:solidFill>
                  <a:schemeClr val="bg2"/>
                </a:solidFill>
                <a:latin typeface="+mn-lt"/>
              </a:rPr>
              <a:t>tepels</a:t>
            </a:r>
            <a:endParaRPr lang="en-US" sz="1800" dirty="0">
              <a:solidFill>
                <a:schemeClr val="bg2"/>
              </a:solidFill>
              <a:latin typeface="+mn-lt"/>
            </a:endParaRPr>
          </a:p>
          <a:p>
            <a:pPr marL="285750" indent="-285750">
              <a:buFont typeface="Arial" panose="020B0604020202020204" pitchFamily="34" charset="0"/>
              <a:buChar char="•"/>
            </a:pPr>
            <a:r>
              <a:rPr lang="en-US" sz="1800" dirty="0" err="1">
                <a:solidFill>
                  <a:schemeClr val="bg2"/>
                </a:solidFill>
                <a:latin typeface="+mn-lt"/>
              </a:rPr>
              <a:t>Gepigmenteerde</a:t>
            </a:r>
            <a:r>
              <a:rPr lang="en-US" sz="1800" dirty="0">
                <a:solidFill>
                  <a:schemeClr val="bg2"/>
                </a:solidFill>
                <a:latin typeface="+mn-lt"/>
              </a:rPr>
              <a:t> </a:t>
            </a:r>
            <a:r>
              <a:rPr lang="en-US" sz="1800" dirty="0" err="1">
                <a:solidFill>
                  <a:schemeClr val="bg2"/>
                </a:solidFill>
                <a:latin typeface="+mn-lt"/>
              </a:rPr>
              <a:t>naevi</a:t>
            </a:r>
            <a:endParaRPr lang="en-US" sz="1800" dirty="0">
              <a:solidFill>
                <a:schemeClr val="bg2"/>
              </a:solidFill>
              <a:latin typeface="+mn-lt"/>
            </a:endParaRPr>
          </a:p>
          <a:p>
            <a:pPr marL="285750" indent="-285750">
              <a:buFont typeface="Arial" panose="020B0604020202020204" pitchFamily="34" charset="0"/>
              <a:buChar char="•"/>
            </a:pPr>
            <a:r>
              <a:rPr lang="en-US" sz="1800" dirty="0">
                <a:solidFill>
                  <a:schemeClr val="bg2"/>
                </a:solidFill>
                <a:latin typeface="+mn-lt"/>
              </a:rPr>
              <a:t>Cubitus valgus</a:t>
            </a:r>
          </a:p>
          <a:p>
            <a:pPr marL="285750" indent="-285750">
              <a:buFont typeface="Arial" panose="020B0604020202020204" pitchFamily="34" charset="0"/>
              <a:buChar char="•"/>
            </a:pPr>
            <a:r>
              <a:rPr lang="en-US" sz="1800" dirty="0" err="1">
                <a:solidFill>
                  <a:schemeClr val="bg2"/>
                </a:solidFill>
                <a:latin typeface="+mn-lt"/>
              </a:rPr>
              <a:t>Lymfoedeem</a:t>
            </a:r>
            <a:r>
              <a:rPr lang="en-US" sz="1800" dirty="0">
                <a:solidFill>
                  <a:schemeClr val="bg2"/>
                </a:solidFill>
                <a:latin typeface="+mn-lt"/>
              </a:rPr>
              <a:t> hand/</a:t>
            </a:r>
            <a:r>
              <a:rPr lang="en-US" sz="1800" dirty="0" err="1">
                <a:solidFill>
                  <a:schemeClr val="bg2"/>
                </a:solidFill>
                <a:latin typeface="+mn-lt"/>
              </a:rPr>
              <a:t>voet</a:t>
            </a:r>
            <a:endParaRPr lang="en-US" sz="1800" dirty="0">
              <a:solidFill>
                <a:schemeClr val="bg2"/>
              </a:solidFill>
              <a:latin typeface="+mn-lt"/>
            </a:endParaRPr>
          </a:p>
          <a:p>
            <a:pPr marL="285750" indent="-285750">
              <a:buFont typeface="Arial" panose="020B0604020202020204" pitchFamily="34" charset="0"/>
              <a:buChar char="•"/>
            </a:pPr>
            <a:r>
              <a:rPr lang="en-US" sz="1800" dirty="0">
                <a:solidFill>
                  <a:schemeClr val="bg2"/>
                </a:solidFill>
                <a:latin typeface="+mn-lt"/>
              </a:rPr>
              <a:t>Korte </a:t>
            </a:r>
            <a:r>
              <a:rPr lang="en-US" sz="1800" dirty="0" err="1">
                <a:solidFill>
                  <a:schemeClr val="bg2"/>
                </a:solidFill>
                <a:latin typeface="+mn-lt"/>
              </a:rPr>
              <a:t>metacarpale</a:t>
            </a:r>
            <a:r>
              <a:rPr lang="en-US" sz="1800" dirty="0">
                <a:solidFill>
                  <a:schemeClr val="bg2"/>
                </a:solidFill>
                <a:latin typeface="+mn-lt"/>
              </a:rPr>
              <a:t> 4, 5</a:t>
            </a:r>
          </a:p>
          <a:p>
            <a:pPr marL="285750" indent="-285750">
              <a:buFont typeface="Arial" panose="020B0604020202020204" pitchFamily="34" charset="0"/>
              <a:buChar char="•"/>
            </a:pPr>
            <a:r>
              <a:rPr lang="en-US" sz="1800" dirty="0" err="1">
                <a:solidFill>
                  <a:schemeClr val="bg2"/>
                </a:solidFill>
                <a:latin typeface="+mn-lt"/>
              </a:rPr>
              <a:t>Dysplastische</a:t>
            </a:r>
            <a:r>
              <a:rPr lang="en-US" sz="1800" dirty="0">
                <a:solidFill>
                  <a:schemeClr val="bg2"/>
                </a:solidFill>
                <a:latin typeface="+mn-lt"/>
              </a:rPr>
              <a:t> of </a:t>
            </a:r>
            <a:r>
              <a:rPr lang="en-US" sz="1800" dirty="0" err="1">
                <a:solidFill>
                  <a:schemeClr val="bg2"/>
                </a:solidFill>
                <a:latin typeface="+mn-lt"/>
              </a:rPr>
              <a:t>hyperconvexe</a:t>
            </a:r>
            <a:r>
              <a:rPr lang="en-US" sz="1800" dirty="0">
                <a:solidFill>
                  <a:schemeClr val="bg2"/>
                </a:solidFill>
                <a:latin typeface="+mn-lt"/>
              </a:rPr>
              <a:t> </a:t>
            </a:r>
            <a:r>
              <a:rPr lang="en-US" sz="1800" dirty="0" err="1">
                <a:solidFill>
                  <a:schemeClr val="bg2"/>
                </a:solidFill>
                <a:latin typeface="+mn-lt"/>
              </a:rPr>
              <a:t>nagels</a:t>
            </a:r>
            <a:endParaRPr lang="en-US" sz="1800" dirty="0">
              <a:solidFill>
                <a:schemeClr val="bg2"/>
              </a:solidFill>
              <a:latin typeface="+mn-lt"/>
            </a:endParaRPr>
          </a:p>
          <a:p>
            <a:endParaRPr lang="nl-NL" sz="1800" dirty="0">
              <a:solidFill>
                <a:schemeClr val="bg2"/>
              </a:solidFill>
              <a:latin typeface="+mn-lt"/>
            </a:endParaRPr>
          </a:p>
        </p:txBody>
      </p:sp>
      <p:sp>
        <p:nvSpPr>
          <p:cNvPr id="8" name="TextBox 7">
            <a:extLst>
              <a:ext uri="{FF2B5EF4-FFF2-40B4-BE49-F238E27FC236}">
                <a16:creationId xmlns:a16="http://schemas.microsoft.com/office/drawing/2014/main" id="{F8BC4D26-227F-4A08-BA7F-64D09A03B387}"/>
              </a:ext>
            </a:extLst>
          </p:cNvPr>
          <p:cNvSpPr txBox="1"/>
          <p:nvPr/>
        </p:nvSpPr>
        <p:spPr>
          <a:xfrm>
            <a:off x="2886431" y="5607169"/>
            <a:ext cx="2272995" cy="923330"/>
          </a:xfrm>
          <a:prstGeom prst="rect">
            <a:avLst/>
          </a:prstGeom>
          <a:noFill/>
          <a:ln>
            <a:solidFill>
              <a:schemeClr val="bg2"/>
            </a:solidFill>
          </a:ln>
        </p:spPr>
        <p:txBody>
          <a:bodyPr wrap="none" rtlCol="0">
            <a:spAutoFit/>
          </a:bodyPr>
          <a:lstStyle/>
          <a:p>
            <a:r>
              <a:rPr lang="en-US" sz="1800" dirty="0" err="1">
                <a:solidFill>
                  <a:schemeClr val="bg2"/>
                </a:solidFill>
                <a:latin typeface="+mn-lt"/>
              </a:rPr>
              <a:t>Doofheid</a:t>
            </a:r>
            <a:r>
              <a:rPr lang="en-US" sz="1800" dirty="0">
                <a:solidFill>
                  <a:schemeClr val="bg2"/>
                </a:solidFill>
                <a:latin typeface="+mn-lt"/>
              </a:rPr>
              <a:t>, </a:t>
            </a:r>
            <a:r>
              <a:rPr lang="en-US" sz="1800" dirty="0" err="1">
                <a:solidFill>
                  <a:schemeClr val="bg2"/>
                </a:solidFill>
                <a:latin typeface="+mn-lt"/>
              </a:rPr>
              <a:t>hypertensie</a:t>
            </a:r>
            <a:endParaRPr lang="en-US" sz="1800" dirty="0">
              <a:solidFill>
                <a:schemeClr val="bg2"/>
              </a:solidFill>
              <a:latin typeface="+mn-lt"/>
            </a:endParaRPr>
          </a:p>
          <a:p>
            <a:r>
              <a:rPr lang="en-US" sz="1800" dirty="0" err="1">
                <a:solidFill>
                  <a:schemeClr val="bg2"/>
                </a:solidFill>
                <a:latin typeface="+mn-lt"/>
              </a:rPr>
              <a:t>Autoimmuunziekten</a:t>
            </a:r>
            <a:endParaRPr lang="en-US" sz="1800" dirty="0">
              <a:solidFill>
                <a:schemeClr val="bg2"/>
              </a:solidFill>
              <a:latin typeface="+mn-lt"/>
            </a:endParaRPr>
          </a:p>
          <a:p>
            <a:r>
              <a:rPr lang="en-US" sz="1800" dirty="0" err="1">
                <a:solidFill>
                  <a:schemeClr val="bg2"/>
                </a:solidFill>
                <a:latin typeface="+mn-lt"/>
              </a:rPr>
              <a:t>Gonadale</a:t>
            </a:r>
            <a:r>
              <a:rPr lang="en-US" sz="1800" dirty="0">
                <a:solidFill>
                  <a:schemeClr val="bg2"/>
                </a:solidFill>
                <a:latin typeface="+mn-lt"/>
              </a:rPr>
              <a:t> </a:t>
            </a:r>
            <a:r>
              <a:rPr lang="en-US" sz="1800" dirty="0" err="1">
                <a:solidFill>
                  <a:schemeClr val="bg2"/>
                </a:solidFill>
                <a:latin typeface="+mn-lt"/>
              </a:rPr>
              <a:t>dysgenesie</a:t>
            </a:r>
            <a:endParaRPr lang="nl-NL" sz="1800" dirty="0">
              <a:solidFill>
                <a:schemeClr val="bg2"/>
              </a:solidFill>
              <a:latin typeface="+mn-lt"/>
            </a:endParaRPr>
          </a:p>
        </p:txBody>
      </p:sp>
    </p:spTree>
    <p:extLst>
      <p:ext uri="{BB962C8B-B14F-4D97-AF65-F5344CB8AC3E}">
        <p14:creationId xmlns:p14="http://schemas.microsoft.com/office/powerpoint/2010/main" val="344333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83CFC-940D-49AA-B9B2-32C780CB90BF}"/>
              </a:ext>
            </a:extLst>
          </p:cNvPr>
          <p:cNvSpPr>
            <a:spLocks noGrp="1"/>
          </p:cNvSpPr>
          <p:nvPr>
            <p:ph type="title"/>
          </p:nvPr>
        </p:nvSpPr>
        <p:spPr>
          <a:xfrm>
            <a:off x="341906" y="-3175"/>
            <a:ext cx="8020050" cy="854075"/>
          </a:xfrm>
        </p:spPr>
        <p:txBody>
          <a:bodyPr/>
          <a:lstStyle/>
          <a:p>
            <a:r>
              <a:rPr lang="en-US" dirty="0"/>
              <a:t>Wat is de </a:t>
            </a:r>
            <a:r>
              <a:rPr lang="en-US" dirty="0" err="1"/>
              <a:t>waarde</a:t>
            </a:r>
            <a:r>
              <a:rPr lang="en-US" dirty="0"/>
              <a:t> van </a:t>
            </a:r>
            <a:r>
              <a:rPr lang="en-US" dirty="0" err="1"/>
              <a:t>genetisch</a:t>
            </a:r>
            <a:r>
              <a:rPr lang="en-US" dirty="0"/>
              <a:t> </a:t>
            </a:r>
            <a:r>
              <a:rPr lang="en-US" dirty="0" err="1"/>
              <a:t>onderzoek</a:t>
            </a:r>
            <a:r>
              <a:rPr lang="en-US" dirty="0"/>
              <a:t> </a:t>
            </a:r>
            <a:r>
              <a:rPr lang="en-US" dirty="0" err="1"/>
              <a:t>bij</a:t>
            </a:r>
            <a:r>
              <a:rPr lang="en-US" dirty="0"/>
              <a:t> </a:t>
            </a:r>
            <a:r>
              <a:rPr lang="en-US" dirty="0" err="1"/>
              <a:t>meisjes</a:t>
            </a:r>
            <a:r>
              <a:rPr lang="en-US" dirty="0"/>
              <a:t> met </a:t>
            </a:r>
            <a:br>
              <a:rPr lang="en-US" dirty="0"/>
            </a:br>
            <a:r>
              <a:rPr lang="en-US" dirty="0" err="1"/>
              <a:t>verder</a:t>
            </a:r>
            <a:r>
              <a:rPr lang="en-US" dirty="0"/>
              <a:t> </a:t>
            </a:r>
            <a:r>
              <a:rPr lang="en-US" dirty="0" err="1"/>
              <a:t>asymptomatische</a:t>
            </a:r>
            <a:r>
              <a:rPr lang="en-US" dirty="0"/>
              <a:t> </a:t>
            </a:r>
            <a:r>
              <a:rPr lang="en-US" dirty="0" err="1"/>
              <a:t>kleine</a:t>
            </a:r>
            <a:r>
              <a:rPr lang="en-US" dirty="0"/>
              <a:t> </a:t>
            </a:r>
            <a:r>
              <a:rPr lang="en-US" dirty="0" err="1"/>
              <a:t>lengte</a:t>
            </a:r>
            <a:r>
              <a:rPr lang="en-US" dirty="0"/>
              <a:t>?</a:t>
            </a:r>
            <a:endParaRPr lang="nl-NL" dirty="0"/>
          </a:p>
        </p:txBody>
      </p:sp>
      <p:sp>
        <p:nvSpPr>
          <p:cNvPr id="3" name="Tijdelijke aanduiding voor inhoud 2">
            <a:extLst>
              <a:ext uri="{FF2B5EF4-FFF2-40B4-BE49-F238E27FC236}">
                <a16:creationId xmlns:a16="http://schemas.microsoft.com/office/drawing/2014/main" id="{BF25D72E-0267-4691-8857-7CC91DA12EAF}"/>
              </a:ext>
            </a:extLst>
          </p:cNvPr>
          <p:cNvSpPr>
            <a:spLocks noGrp="1"/>
          </p:cNvSpPr>
          <p:nvPr>
            <p:ph idx="1"/>
          </p:nvPr>
        </p:nvSpPr>
        <p:spPr>
          <a:xfrm>
            <a:off x="341906" y="967368"/>
            <a:ext cx="8516344" cy="5209145"/>
          </a:xfrm>
        </p:spPr>
        <p:txBody>
          <a:bodyPr/>
          <a:lstStyle/>
          <a:p>
            <a:r>
              <a:rPr lang="en-US" b="1" dirty="0"/>
              <a:t>P</a:t>
            </a:r>
            <a:r>
              <a:rPr lang="en-US" dirty="0"/>
              <a:t>: </a:t>
            </a:r>
            <a:r>
              <a:rPr lang="en-US" dirty="0" err="1"/>
              <a:t>kleine</a:t>
            </a:r>
            <a:r>
              <a:rPr lang="en-US" dirty="0"/>
              <a:t> </a:t>
            </a:r>
            <a:r>
              <a:rPr lang="en-US" dirty="0" err="1"/>
              <a:t>meisjes</a:t>
            </a:r>
            <a:r>
              <a:rPr lang="en-US" dirty="0"/>
              <a:t> </a:t>
            </a:r>
            <a:r>
              <a:rPr lang="en-US" dirty="0" err="1"/>
              <a:t>verwezen</a:t>
            </a:r>
            <a:r>
              <a:rPr lang="en-US" dirty="0"/>
              <a:t> </a:t>
            </a:r>
            <a:r>
              <a:rPr lang="en-US" dirty="0" err="1"/>
              <a:t>naar</a:t>
            </a:r>
            <a:r>
              <a:rPr lang="en-US" dirty="0"/>
              <a:t> de </a:t>
            </a:r>
            <a:r>
              <a:rPr lang="en-US" dirty="0" err="1"/>
              <a:t>kinderarts</a:t>
            </a:r>
            <a:r>
              <a:rPr lang="en-US" dirty="0"/>
              <a:t> </a:t>
            </a:r>
            <a:r>
              <a:rPr lang="en-US" u="sng" dirty="0" err="1"/>
              <a:t>zonder</a:t>
            </a:r>
            <a:r>
              <a:rPr lang="en-US" u="sng" dirty="0"/>
              <a:t> </a:t>
            </a:r>
            <a:r>
              <a:rPr lang="en-US" u="sng" dirty="0" err="1"/>
              <a:t>kenmerken</a:t>
            </a:r>
            <a:r>
              <a:rPr lang="en-US" u="sng" dirty="0"/>
              <a:t> </a:t>
            </a:r>
            <a:r>
              <a:rPr lang="en-US" dirty="0"/>
              <a:t>van Turner S </a:t>
            </a:r>
          </a:p>
          <a:p>
            <a:r>
              <a:rPr lang="en-US" b="1" dirty="0"/>
              <a:t>I</a:t>
            </a:r>
            <a:r>
              <a:rPr lang="en-US" dirty="0"/>
              <a:t>: </a:t>
            </a:r>
            <a:r>
              <a:rPr lang="en-US" dirty="0" err="1"/>
              <a:t>chromosoomanalyse</a:t>
            </a:r>
            <a:endParaRPr lang="en-US" dirty="0"/>
          </a:p>
          <a:p>
            <a:r>
              <a:rPr lang="en-US" b="1" dirty="0"/>
              <a:t>C</a:t>
            </a:r>
            <a:r>
              <a:rPr lang="en-US" dirty="0"/>
              <a:t>: </a:t>
            </a:r>
            <a:r>
              <a:rPr lang="en-US" dirty="0" err="1"/>
              <a:t>geen</a:t>
            </a:r>
            <a:r>
              <a:rPr lang="en-US" dirty="0"/>
              <a:t> </a:t>
            </a:r>
            <a:r>
              <a:rPr lang="en-US" dirty="0" err="1"/>
              <a:t>chromosoomanalyse</a:t>
            </a:r>
            <a:r>
              <a:rPr lang="en-US" dirty="0"/>
              <a:t>, maar </a:t>
            </a:r>
            <a:r>
              <a:rPr lang="en-US" dirty="0" err="1"/>
              <a:t>klinische</a:t>
            </a:r>
            <a:r>
              <a:rPr lang="en-US" dirty="0"/>
              <a:t> follow-up</a:t>
            </a:r>
          </a:p>
          <a:p>
            <a:r>
              <a:rPr lang="en-US" b="1" dirty="0"/>
              <a:t>O</a:t>
            </a:r>
            <a:r>
              <a:rPr lang="en-US" dirty="0"/>
              <a:t>: </a:t>
            </a:r>
            <a:r>
              <a:rPr lang="en-US" dirty="0" err="1"/>
              <a:t>diagnostische</a:t>
            </a:r>
            <a:r>
              <a:rPr lang="en-US" dirty="0"/>
              <a:t> </a:t>
            </a:r>
            <a:r>
              <a:rPr lang="en-US" dirty="0" err="1"/>
              <a:t>opbrengst</a:t>
            </a:r>
            <a:endParaRPr lang="en-US" dirty="0"/>
          </a:p>
          <a:p>
            <a:r>
              <a:rPr lang="en-US" u="sng" dirty="0" err="1"/>
              <a:t>Literatuur</a:t>
            </a:r>
            <a:r>
              <a:rPr lang="en-US" u="sng" dirty="0"/>
              <a:t> search 1987-Juli 2017: 2 hits</a:t>
            </a:r>
            <a:r>
              <a:rPr lang="en-US" dirty="0"/>
              <a:t>.</a:t>
            </a:r>
          </a:p>
          <a:p>
            <a:r>
              <a:rPr lang="en-US" dirty="0"/>
              <a:t>Gicquel</a:t>
            </a:r>
            <a:r>
              <a:rPr lang="en-US" baseline="30000" dirty="0"/>
              <a:t>1</a:t>
            </a:r>
            <a:r>
              <a:rPr lang="en-US" dirty="0"/>
              <a:t>: 300 </a:t>
            </a:r>
            <a:r>
              <a:rPr lang="en-US" dirty="0" err="1"/>
              <a:t>meisjes</a:t>
            </a:r>
            <a:r>
              <a:rPr lang="en-US" dirty="0"/>
              <a:t>, 0,1-18 </a:t>
            </a:r>
            <a:r>
              <a:rPr lang="en-US" dirty="0" err="1"/>
              <a:t>jr</a:t>
            </a:r>
            <a:r>
              <a:rPr lang="en-US" dirty="0"/>
              <a:t>, </a:t>
            </a:r>
            <a:r>
              <a:rPr lang="en-US" dirty="0" err="1"/>
              <a:t>lengte</a:t>
            </a:r>
            <a:r>
              <a:rPr lang="en-US" dirty="0"/>
              <a:t>-SDS&lt;-2 of </a:t>
            </a:r>
            <a:r>
              <a:rPr lang="en-US" dirty="0" err="1"/>
              <a:t>groeiafbuiging</a:t>
            </a:r>
            <a:r>
              <a:rPr lang="en-US" dirty="0"/>
              <a:t> </a:t>
            </a:r>
            <a:r>
              <a:rPr lang="en-US" dirty="0" err="1"/>
              <a:t>zonder</a:t>
            </a:r>
            <a:r>
              <a:rPr lang="en-US" dirty="0"/>
              <a:t> </a:t>
            </a:r>
            <a:r>
              <a:rPr lang="en-US" dirty="0" err="1"/>
              <a:t>enig</a:t>
            </a:r>
            <a:r>
              <a:rPr lang="en-US" dirty="0"/>
              <a:t> </a:t>
            </a:r>
            <a:r>
              <a:rPr lang="en-US" dirty="0" err="1"/>
              <a:t>ander</a:t>
            </a:r>
            <a:r>
              <a:rPr lang="en-US" dirty="0"/>
              <a:t> TS </a:t>
            </a:r>
            <a:r>
              <a:rPr lang="en-US" dirty="0" err="1"/>
              <a:t>kenmerk</a:t>
            </a:r>
            <a:r>
              <a:rPr lang="en-US" dirty="0"/>
              <a:t>. Southern blot, </a:t>
            </a:r>
            <a:r>
              <a:rPr lang="en-US" dirty="0" err="1"/>
              <a:t>bevestigd</a:t>
            </a:r>
            <a:r>
              <a:rPr lang="en-US" dirty="0"/>
              <a:t> </a:t>
            </a:r>
            <a:r>
              <a:rPr lang="en-US" dirty="0" err="1"/>
              <a:t>d.m.v</a:t>
            </a:r>
            <a:r>
              <a:rPr lang="en-US" dirty="0"/>
              <a:t>. karyotype. 7/300 = </a:t>
            </a:r>
            <a:r>
              <a:rPr lang="en-US" b="1" dirty="0"/>
              <a:t>2.3%</a:t>
            </a:r>
            <a:r>
              <a:rPr lang="en-US" dirty="0"/>
              <a:t> TS</a:t>
            </a:r>
          </a:p>
          <a:p>
            <a:r>
              <a:rPr lang="en-US" dirty="0"/>
              <a:t>Grandone</a:t>
            </a:r>
            <a:r>
              <a:rPr lang="en-US" baseline="30000" dirty="0"/>
              <a:t>2</a:t>
            </a:r>
            <a:r>
              <a:rPr lang="en-US" dirty="0"/>
              <a:t>: 74 </a:t>
            </a:r>
            <a:r>
              <a:rPr lang="en-US" dirty="0" err="1"/>
              <a:t>meisjes</a:t>
            </a:r>
            <a:r>
              <a:rPr lang="en-US" dirty="0"/>
              <a:t>, 6,5±2,9 </a:t>
            </a:r>
            <a:r>
              <a:rPr lang="en-US" dirty="0" err="1"/>
              <a:t>yrs</a:t>
            </a:r>
            <a:r>
              <a:rPr lang="en-US" dirty="0"/>
              <a:t>, </a:t>
            </a:r>
            <a:r>
              <a:rPr lang="en-US" dirty="0" err="1"/>
              <a:t>lengte</a:t>
            </a:r>
            <a:r>
              <a:rPr lang="en-US" dirty="0"/>
              <a:t>-SDS&lt;-2, </a:t>
            </a:r>
            <a:r>
              <a:rPr lang="en-US" dirty="0" err="1"/>
              <a:t>groeisnelheid</a:t>
            </a:r>
            <a:r>
              <a:rPr lang="en-US" dirty="0"/>
              <a:t>&lt;P10, </a:t>
            </a:r>
            <a:r>
              <a:rPr lang="en-US" dirty="0" err="1"/>
              <a:t>normale</a:t>
            </a:r>
            <a:r>
              <a:rPr lang="en-US" dirty="0"/>
              <a:t> lab screening. MLPA </a:t>
            </a:r>
            <a:r>
              <a:rPr lang="en-US" dirty="0" err="1"/>
              <a:t>en</a:t>
            </a:r>
            <a:r>
              <a:rPr lang="en-US" dirty="0"/>
              <a:t> karyotype. 2/74 = </a:t>
            </a:r>
            <a:r>
              <a:rPr lang="en-US" b="1" dirty="0"/>
              <a:t>2.7%</a:t>
            </a:r>
            <a:r>
              <a:rPr lang="en-US" dirty="0"/>
              <a:t> TS</a:t>
            </a:r>
          </a:p>
          <a:p>
            <a:r>
              <a:rPr lang="en-US" b="1" dirty="0"/>
              <a:t> (“Number needed to screen”: ≈40)</a:t>
            </a:r>
          </a:p>
          <a:p>
            <a:r>
              <a:rPr lang="en-US" u="sng" dirty="0" err="1"/>
              <a:t>Additionele</a:t>
            </a:r>
            <a:r>
              <a:rPr lang="en-US" u="sng" dirty="0"/>
              <a:t> </a:t>
            </a:r>
            <a:r>
              <a:rPr lang="en-US" u="sng" dirty="0" err="1"/>
              <a:t>informatie</a:t>
            </a:r>
            <a:r>
              <a:rPr lang="en-US" dirty="0"/>
              <a:t>: </a:t>
            </a:r>
            <a:r>
              <a:rPr lang="en-US" dirty="0" err="1"/>
              <a:t>afstand</a:t>
            </a:r>
            <a:r>
              <a:rPr lang="en-US" dirty="0"/>
              <a:t> tot TH is </a:t>
            </a:r>
            <a:r>
              <a:rPr lang="en-US" dirty="0" err="1"/>
              <a:t>betere</a:t>
            </a:r>
            <a:r>
              <a:rPr lang="en-US" dirty="0"/>
              <a:t> predictor </a:t>
            </a:r>
            <a:r>
              <a:rPr lang="en-US" dirty="0" err="1"/>
              <a:t>voor</a:t>
            </a:r>
            <a:r>
              <a:rPr lang="en-US" dirty="0"/>
              <a:t> TS </a:t>
            </a:r>
            <a:r>
              <a:rPr lang="en-US" dirty="0" err="1"/>
              <a:t>dan</a:t>
            </a:r>
            <a:r>
              <a:rPr lang="en-US" dirty="0"/>
              <a:t> lengte-SDS</a:t>
            </a:r>
            <a:r>
              <a:rPr lang="en-US" baseline="30000" dirty="0"/>
              <a:t>3</a:t>
            </a:r>
          </a:p>
          <a:p>
            <a:endParaRPr lang="en-US" b="1" dirty="0"/>
          </a:p>
          <a:p>
            <a:r>
              <a:rPr lang="en-US" b="1" dirty="0" err="1"/>
              <a:t>Advies</a:t>
            </a:r>
            <a:r>
              <a:rPr lang="en-US" b="1" dirty="0"/>
              <a:t>: doe </a:t>
            </a:r>
            <a:r>
              <a:rPr lang="en-US" b="1" dirty="0" err="1"/>
              <a:t>genetische</a:t>
            </a:r>
            <a:r>
              <a:rPr lang="en-US" b="1" dirty="0"/>
              <a:t> </a:t>
            </a:r>
            <a:r>
              <a:rPr lang="en-US" b="1" dirty="0" err="1"/>
              <a:t>analyse</a:t>
            </a:r>
            <a:r>
              <a:rPr lang="en-US" b="1" dirty="0"/>
              <a:t> in </a:t>
            </a:r>
            <a:r>
              <a:rPr lang="en-US" b="1" dirty="0" err="1"/>
              <a:t>ieder</a:t>
            </a:r>
            <a:r>
              <a:rPr lang="en-US" b="1" dirty="0"/>
              <a:t> </a:t>
            </a:r>
            <a:r>
              <a:rPr lang="en-US" b="1" dirty="0" err="1"/>
              <a:t>meisje</a:t>
            </a:r>
            <a:r>
              <a:rPr lang="en-US" b="1" dirty="0"/>
              <a:t> met </a:t>
            </a:r>
            <a:r>
              <a:rPr lang="en-US" b="1" dirty="0" err="1"/>
              <a:t>lengte</a:t>
            </a:r>
            <a:r>
              <a:rPr lang="en-US" b="1" dirty="0"/>
              <a:t>-SDS&lt;-2 of </a:t>
            </a:r>
            <a:r>
              <a:rPr lang="en-US" b="1" dirty="0" err="1"/>
              <a:t>een</a:t>
            </a:r>
            <a:r>
              <a:rPr lang="en-US" b="1" dirty="0"/>
              <a:t> </a:t>
            </a:r>
            <a:r>
              <a:rPr lang="en-US" b="1" dirty="0" err="1"/>
              <a:t>lengte</a:t>
            </a:r>
            <a:r>
              <a:rPr lang="en-US" b="1" dirty="0"/>
              <a:t>&gt;1.6 SD </a:t>
            </a:r>
            <a:r>
              <a:rPr lang="en-US" b="1" dirty="0" err="1"/>
              <a:t>korter</a:t>
            </a:r>
            <a:r>
              <a:rPr lang="en-US" b="1" dirty="0"/>
              <a:t> dan TH en/of Turner stigmata </a:t>
            </a:r>
            <a:r>
              <a:rPr lang="en-US" dirty="0"/>
              <a:t> </a:t>
            </a:r>
            <a:endParaRPr lang="en-GB" dirty="0"/>
          </a:p>
          <a:p>
            <a:endParaRPr lang="nl-NL" dirty="0"/>
          </a:p>
        </p:txBody>
      </p:sp>
      <p:sp>
        <p:nvSpPr>
          <p:cNvPr id="4" name="TextBox 8">
            <a:extLst>
              <a:ext uri="{FF2B5EF4-FFF2-40B4-BE49-F238E27FC236}">
                <a16:creationId xmlns:a16="http://schemas.microsoft.com/office/drawing/2014/main" id="{E736E6CF-97CE-4D03-A69F-373DFB910166}"/>
              </a:ext>
            </a:extLst>
          </p:cNvPr>
          <p:cNvSpPr txBox="1"/>
          <p:nvPr/>
        </p:nvSpPr>
        <p:spPr>
          <a:xfrm>
            <a:off x="0" y="6289806"/>
            <a:ext cx="8858250" cy="584775"/>
          </a:xfrm>
          <a:prstGeom prst="rect">
            <a:avLst/>
          </a:prstGeom>
          <a:noFill/>
        </p:spPr>
        <p:txBody>
          <a:bodyPr wrap="square" rtlCol="0">
            <a:spAutoFit/>
          </a:bodyPr>
          <a:lstStyle/>
          <a:p>
            <a:r>
              <a:rPr lang="en-US" sz="1600" i="1" baseline="30000" dirty="0">
                <a:solidFill>
                  <a:schemeClr val="bg2"/>
                </a:solidFill>
                <a:latin typeface="Calibri" panose="020F0502020204030204" pitchFamily="34" charset="0"/>
              </a:rPr>
              <a:t>1</a:t>
            </a:r>
            <a:r>
              <a:rPr lang="en-US" sz="1600" i="1" dirty="0">
                <a:solidFill>
                  <a:schemeClr val="bg2"/>
                </a:solidFill>
                <a:latin typeface="Calibri" panose="020F0502020204030204" pitchFamily="34" charset="0"/>
              </a:rPr>
              <a:t>Gicquel et al, JCEM 1998;83:1472. </a:t>
            </a:r>
            <a:r>
              <a:rPr lang="en-US" sz="1600" i="1" baseline="30000" dirty="0">
                <a:solidFill>
                  <a:schemeClr val="bg2"/>
                </a:solidFill>
                <a:latin typeface="Calibri" panose="020F0502020204030204" pitchFamily="34" charset="0"/>
              </a:rPr>
              <a:t>2</a:t>
            </a:r>
            <a:r>
              <a:rPr lang="en-US" sz="1600" i="1" dirty="0">
                <a:solidFill>
                  <a:schemeClr val="bg2"/>
                </a:solidFill>
                <a:latin typeface="Calibri" panose="020F0502020204030204" pitchFamily="34" charset="0"/>
              </a:rPr>
              <a:t>Grandone et al, </a:t>
            </a:r>
            <a:r>
              <a:rPr lang="en-US" sz="1600" i="1" dirty="0" err="1">
                <a:solidFill>
                  <a:schemeClr val="bg2"/>
                </a:solidFill>
                <a:latin typeface="Calibri" panose="020F0502020204030204" pitchFamily="34" charset="0"/>
              </a:rPr>
              <a:t>Horm</a:t>
            </a:r>
            <a:r>
              <a:rPr lang="en-US" sz="1600" i="1" dirty="0">
                <a:solidFill>
                  <a:schemeClr val="bg2"/>
                </a:solidFill>
                <a:latin typeface="Calibri" panose="020F0502020204030204" pitchFamily="34" charset="0"/>
              </a:rPr>
              <a:t> Res </a:t>
            </a:r>
            <a:r>
              <a:rPr lang="en-US" sz="1600" i="1" dirty="0" err="1">
                <a:solidFill>
                  <a:schemeClr val="bg2"/>
                </a:solidFill>
                <a:latin typeface="Calibri" panose="020F0502020204030204" pitchFamily="34" charset="0"/>
              </a:rPr>
              <a:t>Paediatr</a:t>
            </a:r>
            <a:r>
              <a:rPr lang="en-US" sz="1600" i="1" dirty="0">
                <a:solidFill>
                  <a:schemeClr val="bg2"/>
                </a:solidFill>
                <a:latin typeface="Calibri" panose="020F0502020204030204" pitchFamily="34" charset="0"/>
              </a:rPr>
              <a:t> 2016;86:330. </a:t>
            </a:r>
          </a:p>
          <a:p>
            <a:r>
              <a:rPr lang="en-US" sz="1600" i="1" baseline="30000" dirty="0">
                <a:solidFill>
                  <a:schemeClr val="bg2"/>
                </a:solidFill>
                <a:latin typeface="Calibri" panose="020F0502020204030204" pitchFamily="34" charset="0"/>
              </a:rPr>
              <a:t>3</a:t>
            </a:r>
            <a:r>
              <a:rPr lang="en-US" sz="1600" i="1" dirty="0">
                <a:solidFill>
                  <a:schemeClr val="bg2"/>
                </a:solidFill>
                <a:latin typeface="Calibri" panose="020F0502020204030204" pitchFamily="34" charset="0"/>
              </a:rPr>
              <a:t>Grote et al, Arch Dis Child</a:t>
            </a:r>
            <a:r>
              <a:rPr lang="nl-NL" sz="1600" i="1" dirty="0">
                <a:solidFill>
                  <a:schemeClr val="bg2"/>
                </a:solidFill>
                <a:latin typeface="Calibri" panose="020F0502020204030204" pitchFamily="34" charset="0"/>
              </a:rPr>
              <a:t> 2008;93:212</a:t>
            </a:r>
            <a:r>
              <a:rPr lang="en-US" sz="1600" i="1" dirty="0">
                <a:solidFill>
                  <a:schemeClr val="bg2"/>
                </a:solidFill>
                <a:latin typeface="Calibri" panose="020F0502020204030204" pitchFamily="34" charset="0"/>
              </a:rPr>
              <a:t> </a:t>
            </a:r>
            <a:endParaRPr lang="en-GB" sz="1600" i="1" dirty="0">
              <a:solidFill>
                <a:schemeClr val="bg2"/>
              </a:solidFill>
              <a:latin typeface="Calibri" panose="020F0502020204030204" pitchFamily="34" charset="0"/>
            </a:endParaRPr>
          </a:p>
        </p:txBody>
      </p:sp>
    </p:spTree>
    <p:extLst>
      <p:ext uri="{BB962C8B-B14F-4D97-AF65-F5344CB8AC3E}">
        <p14:creationId xmlns:p14="http://schemas.microsoft.com/office/powerpoint/2010/main" val="124813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p:txBody>
          <a:bodyPr/>
          <a:lstStyle/>
          <a:p>
            <a:r>
              <a:rPr lang="en-US" dirty="0" err="1"/>
              <a:t>Welke</a:t>
            </a:r>
            <a:r>
              <a:rPr lang="en-US" dirty="0"/>
              <a:t> </a:t>
            </a:r>
            <a:r>
              <a:rPr lang="en-US" dirty="0" err="1"/>
              <a:t>genetische</a:t>
            </a:r>
            <a:r>
              <a:rPr lang="en-US" dirty="0"/>
              <a:t> test </a:t>
            </a:r>
            <a:r>
              <a:rPr lang="en-US" dirty="0" err="1"/>
              <a:t>voor</a:t>
            </a:r>
            <a:r>
              <a:rPr lang="en-US" dirty="0"/>
              <a:t> Turner </a:t>
            </a:r>
            <a:r>
              <a:rPr lang="en-US" dirty="0" err="1"/>
              <a:t>syndroom</a:t>
            </a:r>
            <a:r>
              <a:rPr lang="en-US" dirty="0"/>
              <a:t>?</a:t>
            </a:r>
            <a:endParaRPr lang="nl-NL" dirty="0"/>
          </a:p>
        </p:txBody>
      </p:sp>
      <p:sp>
        <p:nvSpPr>
          <p:cNvPr id="3" name="Tijdelijke aanduiding voor inhoud 2">
            <a:extLst>
              <a:ext uri="{FF2B5EF4-FFF2-40B4-BE49-F238E27FC236}">
                <a16:creationId xmlns:a16="http://schemas.microsoft.com/office/drawing/2014/main" id="{D5B153E1-AE4E-4FCB-88B9-D72FA085F08B}"/>
              </a:ext>
            </a:extLst>
          </p:cNvPr>
          <p:cNvSpPr>
            <a:spLocks noGrp="1"/>
          </p:cNvSpPr>
          <p:nvPr>
            <p:ph idx="1"/>
          </p:nvPr>
        </p:nvSpPr>
        <p:spPr>
          <a:xfrm>
            <a:off x="303097" y="894901"/>
            <a:ext cx="8478594" cy="3656421"/>
          </a:xfrm>
        </p:spPr>
        <p:txBody>
          <a:bodyPr/>
          <a:lstStyle/>
          <a:p>
            <a:pPr marL="342900" indent="-342900">
              <a:buFont typeface="Arial" panose="020B0604020202020204" pitchFamily="34" charset="0"/>
              <a:buChar char="•"/>
            </a:pPr>
            <a:r>
              <a:rPr lang="en-US" u="sng" dirty="0" err="1"/>
              <a:t>Conventionele</a:t>
            </a:r>
            <a:r>
              <a:rPr lang="en-US" u="sng" dirty="0"/>
              <a:t> </a:t>
            </a:r>
            <a:r>
              <a:rPr lang="en-US" u="sng" dirty="0" err="1"/>
              <a:t>aanpak</a:t>
            </a:r>
            <a:r>
              <a:rPr lang="en-US" dirty="0"/>
              <a:t>: karyotype (</a:t>
            </a:r>
            <a:r>
              <a:rPr lang="en-US" dirty="0" err="1"/>
              <a:t>advies</a:t>
            </a:r>
            <a:r>
              <a:rPr lang="en-US" dirty="0"/>
              <a:t> in practice guideline over Turner S</a:t>
            </a:r>
            <a:r>
              <a:rPr lang="en-US" baseline="30000" dirty="0"/>
              <a:t>1</a:t>
            </a:r>
            <a:r>
              <a:rPr lang="en-US" dirty="0"/>
              <a:t>) </a:t>
            </a:r>
          </a:p>
          <a:p>
            <a:pPr marL="342900" indent="-342900">
              <a:buFont typeface="Arial" panose="020B0604020202020204" pitchFamily="34" charset="0"/>
              <a:buChar char="•"/>
            </a:pPr>
            <a:r>
              <a:rPr lang="en-US" u="sng" dirty="0" err="1"/>
              <a:t>Alternatief</a:t>
            </a:r>
            <a:r>
              <a:rPr lang="en-US" dirty="0"/>
              <a:t>: </a:t>
            </a:r>
            <a:r>
              <a:rPr lang="en-US" dirty="0" err="1"/>
              <a:t>chromosomale</a:t>
            </a:r>
            <a:r>
              <a:rPr lang="en-US" dirty="0"/>
              <a:t> microarray </a:t>
            </a:r>
            <a:r>
              <a:rPr lang="en-US" dirty="0" err="1"/>
              <a:t>analyse</a:t>
            </a:r>
            <a:r>
              <a:rPr lang="en-US" dirty="0"/>
              <a:t> (</a:t>
            </a:r>
            <a:r>
              <a:rPr lang="en-US" b="1" dirty="0">
                <a:solidFill>
                  <a:srgbClr val="FF0000"/>
                </a:solidFill>
              </a:rPr>
              <a:t>SNP-array of CGH array</a:t>
            </a:r>
            <a:r>
              <a:rPr lang="en-US" dirty="0"/>
              <a:t>)</a:t>
            </a:r>
          </a:p>
          <a:p>
            <a:pPr marL="342900" indent="-342900">
              <a:buFont typeface="Arial" panose="020B0604020202020204" pitchFamily="34" charset="0"/>
              <a:buChar char="•"/>
            </a:pPr>
            <a:r>
              <a:rPr lang="en-US" dirty="0"/>
              <a:t>Prakash et al</a:t>
            </a:r>
            <a:r>
              <a:rPr lang="en-US" baseline="30000" dirty="0"/>
              <a:t>2</a:t>
            </a:r>
            <a:r>
              <a:rPr lang="en-US" dirty="0"/>
              <a:t>: SNP-array </a:t>
            </a:r>
            <a:r>
              <a:rPr lang="en-US" dirty="0" err="1"/>
              <a:t>detecteerde</a:t>
            </a:r>
            <a:r>
              <a:rPr lang="en-US" dirty="0"/>
              <a:t> TS in 100% van de </a:t>
            </a:r>
            <a:r>
              <a:rPr lang="en-US" dirty="0" err="1"/>
              <a:t>gevallen</a:t>
            </a:r>
            <a:endParaRPr lang="en-US" dirty="0"/>
          </a:p>
          <a:p>
            <a:pPr marL="342900" indent="-342900">
              <a:buFont typeface="Arial" panose="020B0604020202020204" pitchFamily="34" charset="0"/>
              <a:buChar char="•"/>
            </a:pPr>
            <a:r>
              <a:rPr lang="en-US" dirty="0"/>
              <a:t>SNP-array </a:t>
            </a:r>
            <a:r>
              <a:rPr lang="en-US" dirty="0" err="1"/>
              <a:t>toonde</a:t>
            </a:r>
            <a:r>
              <a:rPr lang="en-US" dirty="0"/>
              <a:t> </a:t>
            </a:r>
            <a:r>
              <a:rPr lang="en-US" dirty="0" err="1"/>
              <a:t>geen</a:t>
            </a:r>
            <a:r>
              <a:rPr lang="en-US" dirty="0"/>
              <a:t> X-</a:t>
            </a:r>
            <a:r>
              <a:rPr lang="en-US" dirty="0" err="1"/>
              <a:t>autosoom</a:t>
            </a:r>
            <a:r>
              <a:rPr lang="en-US" dirty="0"/>
              <a:t> </a:t>
            </a:r>
            <a:r>
              <a:rPr lang="en-US" dirty="0" err="1"/>
              <a:t>translocaties</a:t>
            </a:r>
            <a:r>
              <a:rPr lang="en-US" dirty="0"/>
              <a:t> </a:t>
            </a:r>
            <a:r>
              <a:rPr lang="en-US" dirty="0" err="1"/>
              <a:t>aan</a:t>
            </a:r>
            <a:r>
              <a:rPr lang="en-US" dirty="0"/>
              <a:t> (n=3), maar </a:t>
            </a:r>
            <a:r>
              <a:rPr lang="en-US" dirty="0" err="1"/>
              <a:t>identificeerde</a:t>
            </a:r>
            <a:r>
              <a:rPr lang="en-US" dirty="0"/>
              <a:t> </a:t>
            </a:r>
            <a:r>
              <a:rPr lang="en-US" dirty="0" err="1"/>
              <a:t>wel</a:t>
            </a:r>
            <a:r>
              <a:rPr lang="en-US" dirty="0"/>
              <a:t> 2 Y </a:t>
            </a:r>
            <a:r>
              <a:rPr lang="en-US" dirty="0" err="1"/>
              <a:t>chromosoomfragmenten</a:t>
            </a:r>
            <a:r>
              <a:rPr lang="en-US" dirty="0"/>
              <a:t> en 13 </a:t>
            </a:r>
            <a:r>
              <a:rPr lang="en-US" dirty="0" err="1"/>
              <a:t>grote</a:t>
            </a:r>
            <a:r>
              <a:rPr lang="en-US" dirty="0"/>
              <a:t> CNVs die </a:t>
            </a:r>
            <a:r>
              <a:rPr lang="en-US" u="sng" dirty="0" err="1"/>
              <a:t>niet</a:t>
            </a:r>
            <a:r>
              <a:rPr lang="en-US" dirty="0"/>
              <a:t> </a:t>
            </a:r>
            <a:r>
              <a:rPr lang="en-US" dirty="0" err="1"/>
              <a:t>d.m.v</a:t>
            </a:r>
            <a:r>
              <a:rPr lang="en-US" dirty="0"/>
              <a:t>. van karyotyping </a:t>
            </a:r>
            <a:r>
              <a:rPr lang="en-US" dirty="0" err="1"/>
              <a:t>werden</a:t>
            </a:r>
            <a:r>
              <a:rPr lang="en-US" dirty="0"/>
              <a:t> </a:t>
            </a:r>
            <a:r>
              <a:rPr lang="en-US" dirty="0" err="1"/>
              <a:t>vastgesteld</a:t>
            </a:r>
            <a:endParaRPr lang="en-US" dirty="0"/>
          </a:p>
          <a:p>
            <a:pPr marL="342900" indent="-342900">
              <a:buFont typeface="Arial" panose="020B0604020202020204" pitchFamily="34" charset="0"/>
              <a:buChar char="•"/>
            </a:pPr>
            <a:r>
              <a:rPr lang="en-US" dirty="0"/>
              <a:t>Array </a:t>
            </a:r>
            <a:r>
              <a:rPr lang="en-US" dirty="0" err="1"/>
              <a:t>analyse</a:t>
            </a:r>
            <a:r>
              <a:rPr lang="en-US" dirty="0"/>
              <a:t> </a:t>
            </a:r>
            <a:r>
              <a:rPr lang="en-US" b="1" dirty="0" err="1">
                <a:solidFill>
                  <a:srgbClr val="FF0000"/>
                </a:solidFill>
              </a:rPr>
              <a:t>goedkoper</a:t>
            </a:r>
            <a:r>
              <a:rPr lang="en-US" b="1" dirty="0"/>
              <a:t>, </a:t>
            </a:r>
            <a:r>
              <a:rPr lang="en-US" b="1" dirty="0">
                <a:solidFill>
                  <a:srgbClr val="FF0000"/>
                </a:solidFill>
              </a:rPr>
              <a:t>minder </a:t>
            </a:r>
            <a:r>
              <a:rPr lang="en-US" b="1" dirty="0" err="1">
                <a:solidFill>
                  <a:srgbClr val="FF0000"/>
                </a:solidFill>
              </a:rPr>
              <a:t>arbeidsintensief</a:t>
            </a:r>
            <a:endParaRPr lang="en-US" b="1" dirty="0">
              <a:solidFill>
                <a:srgbClr val="FF0000"/>
              </a:solidFill>
            </a:endParaRPr>
          </a:p>
          <a:p>
            <a:pPr marL="342900" indent="-342900">
              <a:buFont typeface="Arial" panose="020B0604020202020204" pitchFamily="34" charset="0"/>
              <a:buChar char="•"/>
            </a:pPr>
            <a:r>
              <a:rPr lang="en-US" dirty="0" err="1"/>
              <a:t>Vermogen</a:t>
            </a:r>
            <a:r>
              <a:rPr lang="en-US" dirty="0"/>
              <a:t> om </a:t>
            </a:r>
            <a:r>
              <a:rPr lang="en-US" dirty="0" err="1"/>
              <a:t>mosaicisme</a:t>
            </a:r>
            <a:r>
              <a:rPr lang="en-US" dirty="0"/>
              <a:t> te </a:t>
            </a:r>
            <a:r>
              <a:rPr lang="en-US" dirty="0" err="1"/>
              <a:t>ontdekken</a:t>
            </a:r>
            <a:r>
              <a:rPr lang="en-US" dirty="0"/>
              <a:t> is </a:t>
            </a:r>
            <a:r>
              <a:rPr lang="en-US" dirty="0" err="1"/>
              <a:t>gelijk</a:t>
            </a:r>
            <a:endParaRPr lang="en-US" dirty="0"/>
          </a:p>
          <a:p>
            <a:pPr marL="342900" indent="-342900">
              <a:buFont typeface="Arial" panose="020B0604020202020204" pitchFamily="34" charset="0"/>
              <a:buChar char="•"/>
            </a:pPr>
            <a:r>
              <a:rPr lang="en-US" b="1" dirty="0" err="1">
                <a:solidFill>
                  <a:srgbClr val="FF0000"/>
                </a:solidFill>
              </a:rPr>
              <a:t>Spoort</a:t>
            </a:r>
            <a:r>
              <a:rPr lang="en-US" b="1" dirty="0">
                <a:solidFill>
                  <a:srgbClr val="FF0000"/>
                </a:solidFill>
              </a:rPr>
              <a:t> </a:t>
            </a:r>
            <a:r>
              <a:rPr lang="en-US" b="1" dirty="0" err="1">
                <a:solidFill>
                  <a:srgbClr val="FF0000"/>
                </a:solidFill>
              </a:rPr>
              <a:t>ook</a:t>
            </a:r>
            <a:r>
              <a:rPr lang="en-US" b="1" dirty="0">
                <a:solidFill>
                  <a:srgbClr val="FF0000"/>
                </a:solidFill>
              </a:rPr>
              <a:t> CNVs op </a:t>
            </a:r>
            <a:r>
              <a:rPr lang="en-US" dirty="0"/>
              <a:t>(</a:t>
            </a:r>
            <a:r>
              <a:rPr lang="en-US" dirty="0" err="1"/>
              <a:t>gemiddeld</a:t>
            </a:r>
            <a:r>
              <a:rPr lang="en-US" dirty="0"/>
              <a:t> 13% </a:t>
            </a:r>
            <a:r>
              <a:rPr lang="en-US" dirty="0" err="1"/>
              <a:t>bij</a:t>
            </a:r>
            <a:r>
              <a:rPr lang="en-US" dirty="0"/>
              <a:t> </a:t>
            </a:r>
            <a:r>
              <a:rPr lang="en-US" dirty="0" err="1"/>
              <a:t>kleine</a:t>
            </a:r>
            <a:r>
              <a:rPr lang="en-US" dirty="0"/>
              <a:t> kinderen</a:t>
            </a:r>
            <a:r>
              <a:rPr lang="en-US" baseline="30000" dirty="0"/>
              <a:t>3</a:t>
            </a:r>
            <a:r>
              <a:rPr lang="en-US" dirty="0"/>
              <a:t>) en UPD → </a:t>
            </a:r>
            <a:r>
              <a:rPr lang="en-US" b="1" dirty="0" err="1">
                <a:solidFill>
                  <a:srgbClr val="FF0000"/>
                </a:solidFill>
              </a:rPr>
              <a:t>betere</a:t>
            </a:r>
            <a:r>
              <a:rPr lang="en-US" b="1" dirty="0">
                <a:solidFill>
                  <a:srgbClr val="FF0000"/>
                </a:solidFill>
              </a:rPr>
              <a:t> </a:t>
            </a:r>
            <a:r>
              <a:rPr lang="en-US" b="1" dirty="0" err="1">
                <a:solidFill>
                  <a:srgbClr val="FF0000"/>
                </a:solidFill>
              </a:rPr>
              <a:t>kosten-baten</a:t>
            </a:r>
            <a:r>
              <a:rPr lang="en-US" b="1" dirty="0">
                <a:solidFill>
                  <a:srgbClr val="FF0000"/>
                </a:solidFill>
              </a:rPr>
              <a:t> ratio </a:t>
            </a:r>
          </a:p>
          <a:p>
            <a:endParaRPr lang="nl-NL" sz="1600" dirty="0"/>
          </a:p>
        </p:txBody>
      </p:sp>
      <p:pic>
        <p:nvPicPr>
          <p:cNvPr id="4" name="Picture 2">
            <a:extLst>
              <a:ext uri="{FF2B5EF4-FFF2-40B4-BE49-F238E27FC236}">
                <a16:creationId xmlns:a16="http://schemas.microsoft.com/office/drawing/2014/main" id="{5233FB62-AF9A-4B19-A210-AAE2DE180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633" y="4603081"/>
            <a:ext cx="6512119" cy="1670167"/>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a:extLst>
              <a:ext uri="{FF2B5EF4-FFF2-40B4-BE49-F238E27FC236}">
                <a16:creationId xmlns:a16="http://schemas.microsoft.com/office/drawing/2014/main" id="{127FEA95-8D44-43CF-8EC9-BFE8D8070029}"/>
              </a:ext>
            </a:extLst>
          </p:cNvPr>
          <p:cNvSpPr txBox="1"/>
          <p:nvPr/>
        </p:nvSpPr>
        <p:spPr>
          <a:xfrm>
            <a:off x="162603" y="6359049"/>
            <a:ext cx="8818793" cy="584775"/>
          </a:xfrm>
          <a:prstGeom prst="rect">
            <a:avLst/>
          </a:prstGeom>
          <a:noFill/>
        </p:spPr>
        <p:txBody>
          <a:bodyPr wrap="square" rtlCol="0">
            <a:spAutoFit/>
          </a:bodyPr>
          <a:lstStyle/>
          <a:p>
            <a:r>
              <a:rPr lang="en-US" sz="1600" i="1" baseline="30000" dirty="0">
                <a:solidFill>
                  <a:schemeClr val="bg2"/>
                </a:solidFill>
                <a:latin typeface="Calibri" panose="020F0502020204030204" pitchFamily="34" charset="0"/>
              </a:rPr>
              <a:t>1</a:t>
            </a:r>
            <a:r>
              <a:rPr lang="en-US" sz="1600" i="1" dirty="0">
                <a:solidFill>
                  <a:schemeClr val="bg2"/>
                </a:solidFill>
                <a:latin typeface="Calibri" panose="020F0502020204030204" pitchFamily="34" charset="0"/>
              </a:rPr>
              <a:t>Gravholt et al , </a:t>
            </a:r>
            <a:r>
              <a:rPr lang="en-US" sz="1600" i="1" dirty="0" err="1">
                <a:solidFill>
                  <a:schemeClr val="bg2"/>
                </a:solidFill>
                <a:latin typeface="Calibri" panose="020F0502020204030204" pitchFamily="34" charset="0"/>
              </a:rPr>
              <a:t>Eur</a:t>
            </a:r>
            <a:r>
              <a:rPr lang="en-US" sz="1600" i="1" dirty="0">
                <a:solidFill>
                  <a:schemeClr val="bg2"/>
                </a:solidFill>
                <a:latin typeface="Calibri" panose="020F0502020204030204" pitchFamily="34" charset="0"/>
              </a:rPr>
              <a:t> J Endocrinol 2017;177:G1. </a:t>
            </a:r>
            <a:r>
              <a:rPr lang="en-US" sz="1600" i="1" baseline="30000" dirty="0">
                <a:solidFill>
                  <a:schemeClr val="bg2"/>
                </a:solidFill>
                <a:latin typeface="Calibri" panose="020F0502020204030204" pitchFamily="34" charset="0"/>
              </a:rPr>
              <a:t>2</a:t>
            </a:r>
            <a:r>
              <a:rPr lang="en-US" sz="1600" i="1" dirty="0">
                <a:solidFill>
                  <a:schemeClr val="bg2"/>
                </a:solidFill>
                <a:latin typeface="Calibri" panose="020F0502020204030204" pitchFamily="34" charset="0"/>
              </a:rPr>
              <a:t>Prakash et al, Genet Med 2014;16:53.</a:t>
            </a:r>
            <a:r>
              <a:rPr lang="pt-BR" sz="1600" i="1" dirty="0">
                <a:solidFill>
                  <a:schemeClr val="bg2"/>
                </a:solidFill>
                <a:latin typeface="Calibri" panose="020F0502020204030204" pitchFamily="34" charset="0"/>
              </a:rPr>
              <a:t> </a:t>
            </a:r>
            <a:r>
              <a:rPr lang="pt-BR" sz="1600" i="1" baseline="30000" dirty="0">
                <a:solidFill>
                  <a:schemeClr val="bg2"/>
                </a:solidFill>
                <a:latin typeface="Calibri" panose="020F0502020204030204" pitchFamily="34" charset="0"/>
              </a:rPr>
              <a:t>3</a:t>
            </a:r>
            <a:r>
              <a:rPr lang="pt-BR" sz="1600" i="1" dirty="0">
                <a:solidFill>
                  <a:schemeClr val="bg2"/>
                </a:solidFill>
                <a:latin typeface="Calibri" panose="020F0502020204030204" pitchFamily="34" charset="0"/>
              </a:rPr>
              <a:t>Homma et al, Horm Res Paediatr 2018;89:13</a:t>
            </a:r>
            <a:r>
              <a:rPr lang="en-US" sz="1600" i="1" dirty="0">
                <a:solidFill>
                  <a:schemeClr val="bg2"/>
                </a:solidFill>
                <a:latin typeface="Calibri" panose="020F0502020204030204" pitchFamily="34" charset="0"/>
              </a:rPr>
              <a:t> </a:t>
            </a:r>
            <a:r>
              <a:rPr lang="en-US" sz="1600" i="1" dirty="0">
                <a:solidFill>
                  <a:srgbClr val="FFFFFF"/>
                </a:solidFill>
                <a:latin typeface="Calibri" panose="020F0502020204030204" pitchFamily="34" charset="0"/>
              </a:rPr>
              <a:t> Genet Med 2014;16:53</a:t>
            </a:r>
            <a:endParaRPr lang="en-GB" sz="1600" i="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91476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Inhoud</a:t>
            </a:r>
            <a:endParaRPr lang="en-GB" dirty="0"/>
          </a:p>
        </p:txBody>
      </p:sp>
      <p:sp>
        <p:nvSpPr>
          <p:cNvPr id="4" name="Content Placeholder 2">
            <a:extLst>
              <a:ext uri="{FF2B5EF4-FFF2-40B4-BE49-F238E27FC236}">
                <a16:creationId xmlns:a16="http://schemas.microsoft.com/office/drawing/2014/main" id="{E1DCB9AB-820E-49ED-8994-0E3914149786}"/>
              </a:ext>
            </a:extLst>
          </p:cNvPr>
          <p:cNvSpPr txBox="1">
            <a:spLocks/>
          </p:cNvSpPr>
          <p:nvPr/>
        </p:nvSpPr>
        <p:spPr bwMode="auto">
          <a:xfrm>
            <a:off x="566738" y="1137443"/>
            <a:ext cx="829151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pPr marL="457200" indent="-457200">
              <a:buFont typeface="+mj-lt"/>
              <a:buAutoNum type="arabicPeriod"/>
            </a:pPr>
            <a:r>
              <a:rPr lang="en-GB" sz="2400" kern="0" dirty="0" err="1"/>
              <a:t>Introductie</a:t>
            </a:r>
            <a:endParaRPr lang="en-GB" sz="2400" kern="0" dirty="0"/>
          </a:p>
          <a:p>
            <a:pPr marL="457200" indent="-457200">
              <a:buFont typeface="+mj-lt"/>
              <a:buAutoNum type="arabicPeriod"/>
            </a:pPr>
            <a:endParaRPr lang="en-GB" sz="2400" kern="0" dirty="0"/>
          </a:p>
          <a:p>
            <a:pPr marL="457200" indent="-457200">
              <a:buFont typeface="+mj-lt"/>
              <a:buAutoNum type="arabicPeriod"/>
            </a:pPr>
            <a:r>
              <a:rPr lang="en-GB" sz="2400" kern="0" dirty="0" err="1"/>
              <a:t>Relevante</a:t>
            </a:r>
            <a:r>
              <a:rPr lang="en-GB" sz="2400" kern="0" dirty="0"/>
              <a:t> </a:t>
            </a:r>
            <a:r>
              <a:rPr lang="en-GB" sz="2400" kern="0" dirty="0" err="1"/>
              <a:t>oorzaken</a:t>
            </a:r>
            <a:endParaRPr lang="en-GB" sz="2400" kern="0" dirty="0"/>
          </a:p>
          <a:p>
            <a:pPr marL="457200" indent="-457200">
              <a:buFont typeface="+mj-lt"/>
              <a:buAutoNum type="arabicPeriod"/>
            </a:pPr>
            <a:endParaRPr lang="en-GB" sz="2400" kern="0" dirty="0"/>
          </a:p>
          <a:p>
            <a:pPr marL="457200" indent="-457200">
              <a:buFont typeface="+mj-lt"/>
              <a:buAutoNum type="arabicPeriod"/>
            </a:pPr>
            <a:r>
              <a:rPr lang="en-GB" sz="2400" kern="0" dirty="0" err="1"/>
              <a:t>Stapsgewijze</a:t>
            </a:r>
            <a:r>
              <a:rPr lang="en-GB" sz="2400" kern="0" dirty="0"/>
              <a:t> </a:t>
            </a:r>
            <a:r>
              <a:rPr lang="en-GB" sz="2400" kern="0" dirty="0" err="1"/>
              <a:t>aanpak</a:t>
            </a:r>
            <a:r>
              <a:rPr lang="en-GB" sz="2400" kern="0" dirty="0"/>
              <a:t> (</a:t>
            </a:r>
            <a:r>
              <a:rPr lang="en-GB" sz="2400" kern="0" dirty="0" err="1"/>
              <a:t>beslis</a:t>
            </a:r>
            <a:r>
              <a:rPr lang="en-GB" sz="2400" kern="0" dirty="0"/>
              <a:t>-schema) </a:t>
            </a:r>
          </a:p>
          <a:p>
            <a:pPr marL="457200" indent="-457200">
              <a:buFont typeface="+mj-lt"/>
              <a:buAutoNum type="arabicPeriod"/>
            </a:pPr>
            <a:endParaRPr lang="en-GB" sz="2400" kern="0" dirty="0"/>
          </a:p>
          <a:p>
            <a:pPr marL="457200" indent="-457200">
              <a:buFont typeface="+mj-lt"/>
              <a:buAutoNum type="arabicPeriod"/>
            </a:pPr>
            <a:r>
              <a:rPr lang="en-GB" sz="2400" kern="0" dirty="0" err="1"/>
              <a:t>Aanpak</a:t>
            </a:r>
            <a:r>
              <a:rPr lang="en-GB" sz="2400" kern="0" dirty="0"/>
              <a:t> </a:t>
            </a:r>
            <a:r>
              <a:rPr lang="en-GB" sz="2400" kern="0" dirty="0" err="1"/>
              <a:t>bij</a:t>
            </a:r>
            <a:r>
              <a:rPr lang="en-GB" sz="2400" kern="0" dirty="0"/>
              <a:t> </a:t>
            </a:r>
            <a:r>
              <a:rPr lang="en-GB" sz="2400" kern="0" dirty="0" err="1"/>
              <a:t>verdenking</a:t>
            </a:r>
            <a:r>
              <a:rPr lang="en-GB" sz="2400" kern="0" dirty="0"/>
              <a:t> op </a:t>
            </a:r>
            <a:r>
              <a:rPr lang="en-GB" sz="2400" kern="0" dirty="0" err="1"/>
              <a:t>primaire</a:t>
            </a:r>
            <a:r>
              <a:rPr lang="en-GB" sz="2400" kern="0" dirty="0"/>
              <a:t> of </a:t>
            </a:r>
            <a:r>
              <a:rPr lang="en-GB" sz="2400" kern="0" dirty="0" err="1"/>
              <a:t>secundaire</a:t>
            </a:r>
            <a:r>
              <a:rPr lang="en-GB" sz="2400" kern="0" dirty="0"/>
              <a:t> </a:t>
            </a:r>
            <a:r>
              <a:rPr lang="en-GB" sz="2400" kern="0" dirty="0" err="1"/>
              <a:t>groeistoornis</a:t>
            </a:r>
            <a:endParaRPr lang="en-GB" sz="2400" kern="0" dirty="0"/>
          </a:p>
          <a:p>
            <a:pPr marL="457200" indent="-457200">
              <a:buFont typeface="+mj-lt"/>
              <a:buAutoNum type="arabicPeriod"/>
            </a:pPr>
            <a:endParaRPr lang="en-GB" sz="2400" kern="0" dirty="0"/>
          </a:p>
          <a:p>
            <a:pPr marL="457200" indent="-457200">
              <a:buFont typeface="+mj-lt"/>
              <a:buAutoNum type="arabicPeriod"/>
            </a:pPr>
            <a:r>
              <a:rPr lang="en-GB" sz="2400" kern="0" dirty="0" err="1"/>
              <a:t>Aanbevelingen</a:t>
            </a:r>
            <a:endParaRPr lang="en-GB" sz="2400" kern="0" dirty="0"/>
          </a:p>
          <a:p>
            <a:endParaRPr lang="en-GB" kern="0" dirty="0"/>
          </a:p>
        </p:txBody>
      </p:sp>
    </p:spTree>
    <p:extLst>
      <p:ext uri="{BB962C8B-B14F-4D97-AF65-F5344CB8AC3E}">
        <p14:creationId xmlns:p14="http://schemas.microsoft.com/office/powerpoint/2010/main" val="335946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a:xfrm>
            <a:off x="285752" y="0"/>
            <a:ext cx="6805612" cy="854075"/>
          </a:xfrm>
        </p:spPr>
        <p:txBody>
          <a:bodyPr/>
          <a:lstStyle/>
          <a:p>
            <a:r>
              <a:rPr lang="en-US" dirty="0" err="1"/>
              <a:t>Voorbeelden</a:t>
            </a:r>
            <a:r>
              <a:rPr lang="en-US" dirty="0"/>
              <a:t> van </a:t>
            </a:r>
            <a:r>
              <a:rPr lang="en-US" dirty="0" err="1"/>
              <a:t>genen</a:t>
            </a:r>
            <a:r>
              <a:rPr lang="en-US" dirty="0"/>
              <a:t> die </a:t>
            </a:r>
            <a:r>
              <a:rPr lang="en-US" dirty="0" err="1"/>
              <a:t>een</a:t>
            </a:r>
            <a:r>
              <a:rPr lang="en-US" dirty="0"/>
              <a:t> </a:t>
            </a:r>
            <a:r>
              <a:rPr lang="en-US" dirty="0" err="1"/>
              <a:t>rol</a:t>
            </a:r>
            <a:r>
              <a:rPr lang="en-US" dirty="0"/>
              <a:t> </a:t>
            </a:r>
            <a:r>
              <a:rPr lang="en-US" dirty="0" err="1"/>
              <a:t>spelen</a:t>
            </a:r>
            <a:r>
              <a:rPr lang="en-US" dirty="0"/>
              <a:t> in de </a:t>
            </a:r>
            <a:r>
              <a:rPr lang="en-US" dirty="0" err="1"/>
              <a:t>regulatie</a:t>
            </a:r>
            <a:r>
              <a:rPr lang="en-US" dirty="0"/>
              <a:t> van de </a:t>
            </a:r>
            <a:r>
              <a:rPr lang="en-US" dirty="0" err="1"/>
              <a:t>groeischijf</a:t>
            </a:r>
            <a:endParaRPr lang="nl-NL" dirty="0"/>
          </a:p>
        </p:txBody>
      </p:sp>
      <p:sp>
        <p:nvSpPr>
          <p:cNvPr id="8" name="TextBox 7">
            <a:extLst>
              <a:ext uri="{FF2B5EF4-FFF2-40B4-BE49-F238E27FC236}">
                <a16:creationId xmlns:a16="http://schemas.microsoft.com/office/drawing/2014/main" id="{127FEA95-8D44-43CF-8EC9-BFE8D8070029}"/>
              </a:ext>
            </a:extLst>
          </p:cNvPr>
          <p:cNvSpPr txBox="1"/>
          <p:nvPr/>
        </p:nvSpPr>
        <p:spPr>
          <a:xfrm>
            <a:off x="39457" y="6519446"/>
            <a:ext cx="8818793" cy="338554"/>
          </a:xfrm>
          <a:prstGeom prst="rect">
            <a:avLst/>
          </a:prstGeom>
          <a:noFill/>
        </p:spPr>
        <p:txBody>
          <a:bodyPr wrap="square" rtlCol="0">
            <a:spAutoFit/>
          </a:bodyPr>
          <a:lstStyle/>
          <a:p>
            <a:r>
              <a:rPr lang="en-US" sz="1600" i="1" dirty="0">
                <a:solidFill>
                  <a:schemeClr val="bg2"/>
                </a:solidFill>
                <a:latin typeface="Calibri" panose="020F0502020204030204" pitchFamily="34" charset="0"/>
              </a:rPr>
              <a:t>Andrade  et al. </a:t>
            </a:r>
            <a:r>
              <a:rPr lang="en-US" sz="1600" i="1" dirty="0" err="1">
                <a:solidFill>
                  <a:schemeClr val="bg2"/>
                </a:solidFill>
                <a:latin typeface="Calibri" panose="020F0502020204030204" pitchFamily="34" charset="0"/>
              </a:rPr>
              <a:t>Horm</a:t>
            </a:r>
            <a:r>
              <a:rPr lang="en-US" sz="1600" i="1" dirty="0">
                <a:solidFill>
                  <a:schemeClr val="bg2"/>
                </a:solidFill>
                <a:latin typeface="Calibri" panose="020F0502020204030204" pitchFamily="34" charset="0"/>
              </a:rPr>
              <a:t> Res  </a:t>
            </a:r>
            <a:r>
              <a:rPr lang="en-US" sz="1600" i="1" dirty="0" err="1">
                <a:solidFill>
                  <a:schemeClr val="bg2"/>
                </a:solidFill>
                <a:latin typeface="Calibri" panose="020F0502020204030204" pitchFamily="34" charset="0"/>
              </a:rPr>
              <a:t>Paediatr</a:t>
            </a:r>
            <a:r>
              <a:rPr lang="en-US" sz="1600" i="1" dirty="0">
                <a:solidFill>
                  <a:schemeClr val="bg2"/>
                </a:solidFill>
                <a:latin typeface="Calibri" panose="020F0502020204030204" pitchFamily="34" charset="0"/>
              </a:rPr>
              <a:t> 2017;88:22. </a:t>
            </a:r>
          </a:p>
        </p:txBody>
      </p:sp>
      <p:pic>
        <p:nvPicPr>
          <p:cNvPr id="5" name="Picture 4">
            <a:extLst>
              <a:ext uri="{FF2B5EF4-FFF2-40B4-BE49-F238E27FC236}">
                <a16:creationId xmlns:a16="http://schemas.microsoft.com/office/drawing/2014/main" id="{5D72454B-D5F3-46CC-B1B6-7D4DC7B8956F}"/>
              </a:ext>
            </a:extLst>
          </p:cNvPr>
          <p:cNvPicPr/>
          <p:nvPr/>
        </p:nvPicPr>
        <p:blipFill rotWithShape="1">
          <a:blip r:embed="rId3"/>
          <a:srcRect l="29941" t="29345" r="30288" b="33619"/>
          <a:stretch/>
        </p:blipFill>
        <p:spPr bwMode="auto">
          <a:xfrm>
            <a:off x="0" y="854075"/>
            <a:ext cx="8858249" cy="5699125"/>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8C7BB0DF-E0DF-4D53-90B7-28721E7FB874}"/>
              </a:ext>
            </a:extLst>
          </p:cNvPr>
          <p:cNvSpPr/>
          <p:nvPr/>
        </p:nvSpPr>
        <p:spPr bwMode="auto">
          <a:xfrm>
            <a:off x="699618" y="3331802"/>
            <a:ext cx="605307" cy="463639"/>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7" name="Oval 6">
            <a:extLst>
              <a:ext uri="{FF2B5EF4-FFF2-40B4-BE49-F238E27FC236}">
                <a16:creationId xmlns:a16="http://schemas.microsoft.com/office/drawing/2014/main" id="{6C9C572A-E987-4099-96C0-6B204B06D55B}"/>
              </a:ext>
            </a:extLst>
          </p:cNvPr>
          <p:cNvSpPr/>
          <p:nvPr/>
        </p:nvSpPr>
        <p:spPr bwMode="auto">
          <a:xfrm>
            <a:off x="8047839" y="4441326"/>
            <a:ext cx="543196" cy="338554"/>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9" name="Oval 8">
            <a:extLst>
              <a:ext uri="{FF2B5EF4-FFF2-40B4-BE49-F238E27FC236}">
                <a16:creationId xmlns:a16="http://schemas.microsoft.com/office/drawing/2014/main" id="{AC9F574F-7CD6-473B-AE21-1D209BC8CC17}"/>
              </a:ext>
            </a:extLst>
          </p:cNvPr>
          <p:cNvSpPr/>
          <p:nvPr/>
        </p:nvSpPr>
        <p:spPr bwMode="auto">
          <a:xfrm flipV="1">
            <a:off x="7504643" y="4640948"/>
            <a:ext cx="543196" cy="338554"/>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10" name="Oval 9">
            <a:extLst>
              <a:ext uri="{FF2B5EF4-FFF2-40B4-BE49-F238E27FC236}">
                <a16:creationId xmlns:a16="http://schemas.microsoft.com/office/drawing/2014/main" id="{29607B68-8E8E-4865-A3EF-D64C6DF4FA67}"/>
              </a:ext>
            </a:extLst>
          </p:cNvPr>
          <p:cNvSpPr/>
          <p:nvPr/>
        </p:nvSpPr>
        <p:spPr bwMode="auto">
          <a:xfrm>
            <a:off x="1218688" y="5939907"/>
            <a:ext cx="691300" cy="326498"/>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481853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p:txBody>
          <a:bodyPr/>
          <a:lstStyle/>
          <a:p>
            <a:r>
              <a:rPr lang="en-US" i="1" dirty="0"/>
              <a:t>SHOX</a:t>
            </a:r>
            <a:r>
              <a:rPr lang="en-US" dirty="0"/>
              <a:t> </a:t>
            </a:r>
            <a:r>
              <a:rPr lang="en-US" dirty="0" err="1"/>
              <a:t>haploïnsufficiëntie</a:t>
            </a:r>
            <a:endParaRPr lang="nl-NL" dirty="0"/>
          </a:p>
        </p:txBody>
      </p:sp>
      <p:pic>
        <p:nvPicPr>
          <p:cNvPr id="4" name="Picture 7" descr="23P001B550_0XP550B001_SHOX_Xp22_Yp11">
            <a:extLst>
              <a:ext uri="{FF2B5EF4-FFF2-40B4-BE49-F238E27FC236}">
                <a16:creationId xmlns:a16="http://schemas.microsoft.com/office/drawing/2014/main" id="{CE37C419-7393-4529-934D-669B4B6E189A}"/>
              </a:ext>
            </a:extLst>
          </p:cNvPr>
          <p:cNvPicPr>
            <a:picLocks noChangeAspect="1" noChangeArrowheads="1"/>
          </p:cNvPicPr>
          <p:nvPr/>
        </p:nvPicPr>
        <p:blipFill>
          <a:blip r:embed="rId3"/>
          <a:srcRect/>
          <a:stretch>
            <a:fillRect/>
          </a:stretch>
        </p:blipFill>
        <p:spPr bwMode="auto">
          <a:xfrm>
            <a:off x="97613" y="926422"/>
            <a:ext cx="3600450" cy="2906712"/>
          </a:xfrm>
          <a:prstGeom prst="rect">
            <a:avLst/>
          </a:prstGeom>
          <a:noFill/>
          <a:ln w="9525">
            <a:noFill/>
            <a:miter lim="800000"/>
            <a:headEnd/>
            <a:tailEnd/>
          </a:ln>
        </p:spPr>
      </p:pic>
      <p:sp>
        <p:nvSpPr>
          <p:cNvPr id="5" name="Rectangle 10">
            <a:extLst>
              <a:ext uri="{FF2B5EF4-FFF2-40B4-BE49-F238E27FC236}">
                <a16:creationId xmlns:a16="http://schemas.microsoft.com/office/drawing/2014/main" id="{C1ECB526-2E8F-45E6-8A17-AD8261F0EF76}"/>
              </a:ext>
            </a:extLst>
          </p:cNvPr>
          <p:cNvSpPr>
            <a:spLocks noChangeArrowheads="1"/>
          </p:cNvSpPr>
          <p:nvPr/>
        </p:nvSpPr>
        <p:spPr bwMode="auto">
          <a:xfrm>
            <a:off x="3968151" y="896333"/>
            <a:ext cx="5037826" cy="3241829"/>
          </a:xfrm>
          <a:prstGeom prst="rect">
            <a:avLst/>
          </a:prstGeom>
          <a:noFill/>
          <a:ln w="9525">
            <a:solidFill>
              <a:schemeClr val="bg2"/>
            </a:solidFill>
            <a:miter lim="800000"/>
            <a:headEnd/>
            <a:tailEnd/>
          </a:ln>
        </p:spPr>
        <p:txBody>
          <a:bodyPr/>
          <a:lstStyle/>
          <a:p>
            <a:pPr marL="193675" indent="-193675" eaLnBrk="1" fontAlgn="auto" hangingPunct="1">
              <a:lnSpc>
                <a:spcPct val="120000"/>
              </a:lnSpc>
              <a:spcBef>
                <a:spcPct val="20000"/>
              </a:spcBef>
              <a:spcAft>
                <a:spcPts val="0"/>
              </a:spcAft>
              <a:buFontTx/>
              <a:buChar char="-"/>
              <a:defRPr/>
            </a:pPr>
            <a:r>
              <a:rPr lang="en-US" sz="2000" kern="0" dirty="0" err="1">
                <a:solidFill>
                  <a:schemeClr val="accent6"/>
                </a:solidFill>
                <a:latin typeface="Arial" charset="0"/>
                <a:cs typeface="Arial" charset="0"/>
              </a:rPr>
              <a:t>Gelegen</a:t>
            </a:r>
            <a:r>
              <a:rPr lang="en-US" sz="2000" kern="0" dirty="0">
                <a:solidFill>
                  <a:schemeClr val="accent6"/>
                </a:solidFill>
                <a:latin typeface="Arial" charset="0"/>
                <a:cs typeface="Arial" charset="0"/>
              </a:rPr>
              <a:t> in pseudo-</a:t>
            </a:r>
            <a:r>
              <a:rPr lang="en-US" sz="2000" kern="0" dirty="0" err="1">
                <a:solidFill>
                  <a:schemeClr val="accent6"/>
                </a:solidFill>
                <a:latin typeface="Arial" charset="0"/>
                <a:cs typeface="Arial" charset="0"/>
              </a:rPr>
              <a:t>autosomale</a:t>
            </a:r>
            <a:r>
              <a:rPr lang="en-US" sz="2000" kern="0" dirty="0">
                <a:solidFill>
                  <a:schemeClr val="accent6"/>
                </a:solidFill>
                <a:latin typeface="Arial" charset="0"/>
                <a:cs typeface="Arial" charset="0"/>
              </a:rPr>
              <a:t> </a:t>
            </a:r>
            <a:r>
              <a:rPr lang="en-US" sz="2000" kern="0" dirty="0" err="1">
                <a:solidFill>
                  <a:schemeClr val="accent6"/>
                </a:solidFill>
                <a:latin typeface="Arial" charset="0"/>
                <a:cs typeface="Arial" charset="0"/>
              </a:rPr>
              <a:t>regio</a:t>
            </a:r>
            <a:r>
              <a:rPr lang="en-US" sz="2000" kern="0" dirty="0">
                <a:solidFill>
                  <a:schemeClr val="accent6"/>
                </a:solidFill>
                <a:latin typeface="Arial" charset="0"/>
                <a:cs typeface="Arial" charset="0"/>
              </a:rPr>
              <a:t> 1 (PAR1) op X </a:t>
            </a:r>
            <a:r>
              <a:rPr lang="en-US" sz="2000" kern="0" dirty="0" err="1">
                <a:solidFill>
                  <a:schemeClr val="accent6"/>
                </a:solidFill>
                <a:latin typeface="Arial" charset="0"/>
                <a:cs typeface="Arial" charset="0"/>
              </a:rPr>
              <a:t>en</a:t>
            </a:r>
            <a:r>
              <a:rPr lang="en-US" sz="2000" kern="0" dirty="0">
                <a:solidFill>
                  <a:schemeClr val="accent6"/>
                </a:solidFill>
                <a:latin typeface="Arial" charset="0"/>
                <a:cs typeface="Arial" charset="0"/>
              </a:rPr>
              <a:t> Y </a:t>
            </a:r>
            <a:r>
              <a:rPr lang="en-US" sz="2000" kern="0" dirty="0" err="1">
                <a:solidFill>
                  <a:schemeClr val="accent6"/>
                </a:solidFill>
                <a:latin typeface="Arial" charset="0"/>
                <a:cs typeface="Arial" charset="0"/>
              </a:rPr>
              <a:t>chrom</a:t>
            </a:r>
            <a:r>
              <a:rPr lang="en-US" sz="2000" kern="0" dirty="0">
                <a:solidFill>
                  <a:schemeClr val="accent6"/>
                </a:solidFill>
                <a:latin typeface="Arial" charset="0"/>
                <a:cs typeface="Arial" charset="0"/>
              </a:rPr>
              <a:t>.</a:t>
            </a:r>
          </a:p>
          <a:p>
            <a:pPr marL="193675" indent="-193675" eaLnBrk="1" fontAlgn="auto" hangingPunct="1">
              <a:lnSpc>
                <a:spcPct val="120000"/>
              </a:lnSpc>
              <a:spcBef>
                <a:spcPct val="20000"/>
              </a:spcBef>
              <a:spcAft>
                <a:spcPts val="0"/>
              </a:spcAft>
              <a:buFontTx/>
              <a:buChar char="-"/>
              <a:defRPr/>
            </a:pPr>
            <a:r>
              <a:rPr lang="en-US" sz="2000" kern="0" dirty="0" err="1">
                <a:solidFill>
                  <a:schemeClr val="accent6"/>
                </a:solidFill>
                <a:latin typeface="Arial" charset="0"/>
                <a:cs typeface="Arial" charset="0"/>
              </a:rPr>
              <a:t>Onttrekt</a:t>
            </a:r>
            <a:r>
              <a:rPr lang="en-US" sz="2000" kern="0" dirty="0">
                <a:solidFill>
                  <a:schemeClr val="accent6"/>
                </a:solidFill>
                <a:latin typeface="Arial" charset="0"/>
                <a:cs typeface="Arial" charset="0"/>
              </a:rPr>
              <a:t> </a:t>
            </a:r>
            <a:r>
              <a:rPr lang="en-US" sz="2000" kern="0" dirty="0" err="1">
                <a:solidFill>
                  <a:schemeClr val="accent6"/>
                </a:solidFill>
                <a:latin typeface="Arial" charset="0"/>
                <a:cs typeface="Arial" charset="0"/>
              </a:rPr>
              <a:t>zich</a:t>
            </a:r>
            <a:r>
              <a:rPr lang="en-US" sz="2000" kern="0" dirty="0">
                <a:solidFill>
                  <a:schemeClr val="accent6"/>
                </a:solidFill>
                <a:latin typeface="Arial" charset="0"/>
                <a:cs typeface="Arial" charset="0"/>
              </a:rPr>
              <a:t> </a:t>
            </a:r>
            <a:r>
              <a:rPr lang="en-US" sz="2000" kern="0" dirty="0" err="1">
                <a:solidFill>
                  <a:schemeClr val="accent6"/>
                </a:solidFill>
                <a:latin typeface="Arial" charset="0"/>
                <a:cs typeface="Arial" charset="0"/>
              </a:rPr>
              <a:t>aan</a:t>
            </a:r>
            <a:r>
              <a:rPr lang="en-US" sz="2000" kern="0" dirty="0">
                <a:solidFill>
                  <a:schemeClr val="accent6"/>
                </a:solidFill>
                <a:latin typeface="Arial" charset="0"/>
                <a:cs typeface="Arial" charset="0"/>
              </a:rPr>
              <a:t> X-</a:t>
            </a:r>
            <a:r>
              <a:rPr lang="en-US" sz="2000" kern="0" dirty="0" err="1">
                <a:solidFill>
                  <a:schemeClr val="accent6"/>
                </a:solidFill>
                <a:latin typeface="Arial" charset="0"/>
                <a:cs typeface="Arial" charset="0"/>
              </a:rPr>
              <a:t>inactivatie</a:t>
            </a:r>
            <a:endParaRPr lang="en-US" sz="2000" kern="0" dirty="0">
              <a:solidFill>
                <a:schemeClr val="accent6"/>
              </a:solidFill>
              <a:latin typeface="Arial" charset="0"/>
              <a:cs typeface="Arial" charset="0"/>
            </a:endParaRPr>
          </a:p>
          <a:p>
            <a:pPr marL="193675" indent="-193675" eaLnBrk="1" fontAlgn="auto" hangingPunct="1">
              <a:lnSpc>
                <a:spcPct val="120000"/>
              </a:lnSpc>
              <a:spcBef>
                <a:spcPct val="20000"/>
              </a:spcBef>
              <a:spcAft>
                <a:spcPts val="0"/>
              </a:spcAft>
              <a:buFontTx/>
              <a:buChar char="-"/>
              <a:defRPr/>
            </a:pPr>
            <a:r>
              <a:rPr lang="en-US" sz="2000" kern="0" dirty="0">
                <a:solidFill>
                  <a:schemeClr val="accent6"/>
                </a:solidFill>
                <a:latin typeface="Arial" charset="0"/>
                <a:cs typeface="Arial" charset="0"/>
              </a:rPr>
              <a:t>pseudo-</a:t>
            </a:r>
            <a:r>
              <a:rPr lang="en-US" sz="2000" kern="0" dirty="0" err="1">
                <a:solidFill>
                  <a:schemeClr val="accent6"/>
                </a:solidFill>
                <a:latin typeface="Arial" charset="0"/>
                <a:cs typeface="Arial" charset="0"/>
              </a:rPr>
              <a:t>autosomale</a:t>
            </a:r>
            <a:r>
              <a:rPr lang="en-US" sz="2000" kern="0" dirty="0">
                <a:solidFill>
                  <a:schemeClr val="accent6"/>
                </a:solidFill>
                <a:latin typeface="Arial" charset="0"/>
                <a:cs typeface="Arial" charset="0"/>
              </a:rPr>
              <a:t> (</a:t>
            </a:r>
            <a:r>
              <a:rPr lang="en-US" sz="2000" kern="0" dirty="0" err="1">
                <a:solidFill>
                  <a:schemeClr val="accent6"/>
                </a:solidFill>
                <a:latin typeface="Arial" charset="0"/>
                <a:cs typeface="Arial" charset="0"/>
              </a:rPr>
              <a:t>dominante</a:t>
            </a:r>
            <a:r>
              <a:rPr lang="en-US" sz="2000" kern="0" dirty="0">
                <a:solidFill>
                  <a:schemeClr val="accent6"/>
                </a:solidFill>
                <a:latin typeface="Arial" charset="0"/>
                <a:cs typeface="Arial" charset="0"/>
              </a:rPr>
              <a:t>) </a:t>
            </a:r>
            <a:r>
              <a:rPr lang="en-US" sz="2000" kern="0" dirty="0" err="1">
                <a:solidFill>
                  <a:schemeClr val="accent6"/>
                </a:solidFill>
                <a:latin typeface="Arial" charset="0"/>
                <a:cs typeface="Arial" charset="0"/>
              </a:rPr>
              <a:t>overerving</a:t>
            </a:r>
            <a:r>
              <a:rPr lang="en-US" sz="2000" kern="0" dirty="0">
                <a:solidFill>
                  <a:schemeClr val="accent6"/>
                </a:solidFill>
                <a:latin typeface="Arial" charset="0"/>
                <a:cs typeface="Arial" charset="0"/>
              </a:rPr>
              <a:t> </a:t>
            </a:r>
          </a:p>
          <a:p>
            <a:pPr marL="571500" lvl="1" indent="-187325" eaLnBrk="1" fontAlgn="auto" hangingPunct="1">
              <a:lnSpc>
                <a:spcPct val="120000"/>
              </a:lnSpc>
              <a:spcBef>
                <a:spcPct val="20000"/>
              </a:spcBef>
              <a:spcAft>
                <a:spcPts val="0"/>
              </a:spcAft>
              <a:buFont typeface="Times"/>
              <a:buChar char="•"/>
              <a:defRPr/>
            </a:pPr>
            <a:r>
              <a:rPr lang="en-US" sz="1800" kern="0" dirty="0" err="1">
                <a:solidFill>
                  <a:schemeClr val="accent6"/>
                </a:solidFill>
                <a:latin typeface="Arial" charset="0"/>
                <a:cs typeface="Arial" charset="0"/>
              </a:rPr>
              <a:t>mutaties</a:t>
            </a:r>
            <a:r>
              <a:rPr lang="en-US" sz="1800" kern="0" dirty="0">
                <a:solidFill>
                  <a:schemeClr val="accent6"/>
                </a:solidFill>
                <a:latin typeface="Arial" charset="0"/>
                <a:cs typeface="Arial" charset="0"/>
              </a:rPr>
              <a:t> </a:t>
            </a:r>
          </a:p>
          <a:p>
            <a:pPr marL="571500" lvl="1" indent="-187325" eaLnBrk="1" fontAlgn="auto" hangingPunct="1">
              <a:lnSpc>
                <a:spcPct val="120000"/>
              </a:lnSpc>
              <a:spcBef>
                <a:spcPct val="20000"/>
              </a:spcBef>
              <a:spcAft>
                <a:spcPts val="0"/>
              </a:spcAft>
              <a:buFont typeface="Times"/>
              <a:buChar char="•"/>
              <a:defRPr/>
            </a:pPr>
            <a:r>
              <a:rPr lang="en-US" sz="1800" kern="0" dirty="0">
                <a:solidFill>
                  <a:schemeClr val="accent6"/>
                </a:solidFill>
                <a:latin typeface="Arial" charset="0"/>
                <a:cs typeface="Arial" charset="0"/>
              </a:rPr>
              <a:t>Gen </a:t>
            </a:r>
            <a:r>
              <a:rPr lang="en-US" sz="1800" kern="0" dirty="0" err="1">
                <a:solidFill>
                  <a:schemeClr val="accent6"/>
                </a:solidFill>
                <a:latin typeface="Arial" charset="0"/>
                <a:cs typeface="Arial" charset="0"/>
              </a:rPr>
              <a:t>en</a:t>
            </a:r>
            <a:r>
              <a:rPr lang="en-US" sz="1800" kern="0" dirty="0">
                <a:solidFill>
                  <a:schemeClr val="accent6"/>
                </a:solidFill>
                <a:latin typeface="Arial" charset="0"/>
                <a:cs typeface="Arial" charset="0"/>
              </a:rPr>
              <a:t>/of “enhancer” </a:t>
            </a:r>
            <a:r>
              <a:rPr lang="en-US" sz="1800" kern="0" dirty="0" err="1">
                <a:solidFill>
                  <a:schemeClr val="accent6"/>
                </a:solidFill>
                <a:latin typeface="Arial" charset="0"/>
                <a:cs typeface="Arial" charset="0"/>
              </a:rPr>
              <a:t>deleties</a:t>
            </a:r>
            <a:endParaRPr lang="en-US" sz="1800" kern="0" dirty="0">
              <a:solidFill>
                <a:schemeClr val="accent6"/>
              </a:solidFill>
              <a:latin typeface="Arial" charset="0"/>
              <a:cs typeface="Arial" charset="0"/>
            </a:endParaRPr>
          </a:p>
          <a:p>
            <a:pPr marL="571500" lvl="1" indent="-187325" eaLnBrk="1" fontAlgn="auto" hangingPunct="1">
              <a:lnSpc>
                <a:spcPct val="120000"/>
              </a:lnSpc>
              <a:spcBef>
                <a:spcPct val="20000"/>
              </a:spcBef>
              <a:spcAft>
                <a:spcPts val="0"/>
              </a:spcAft>
              <a:buFont typeface="Times"/>
              <a:buChar char="•"/>
              <a:defRPr/>
            </a:pPr>
            <a:r>
              <a:rPr lang="en-US" sz="1800" kern="0" dirty="0">
                <a:solidFill>
                  <a:schemeClr val="accent6"/>
                </a:solidFill>
                <a:latin typeface="Arial" charset="0"/>
                <a:cs typeface="Arial" charset="0"/>
              </a:rPr>
              <a:t>2-17% van “</a:t>
            </a:r>
            <a:r>
              <a:rPr lang="en-US" sz="1800" kern="0" dirty="0" err="1">
                <a:solidFill>
                  <a:schemeClr val="accent6"/>
                </a:solidFill>
                <a:latin typeface="Arial" charset="0"/>
                <a:cs typeface="Arial" charset="0"/>
              </a:rPr>
              <a:t>schijnbaar</a:t>
            </a:r>
            <a:r>
              <a:rPr lang="en-US" sz="1800" kern="0" dirty="0">
                <a:solidFill>
                  <a:schemeClr val="accent6"/>
                </a:solidFill>
                <a:latin typeface="Arial" charset="0"/>
                <a:cs typeface="Arial" charset="0"/>
              </a:rPr>
              <a:t> </a:t>
            </a:r>
            <a:r>
              <a:rPr lang="en-US" sz="1800" kern="0" dirty="0" err="1">
                <a:solidFill>
                  <a:schemeClr val="accent6"/>
                </a:solidFill>
                <a:latin typeface="Arial" charset="0"/>
                <a:cs typeface="Arial" charset="0"/>
              </a:rPr>
              <a:t>idiopathisch</a:t>
            </a:r>
            <a:r>
              <a:rPr lang="en-US" sz="1800" kern="0" dirty="0">
                <a:solidFill>
                  <a:schemeClr val="accent6"/>
                </a:solidFill>
                <a:latin typeface="Arial" charset="0"/>
                <a:cs typeface="Arial" charset="0"/>
              </a:rPr>
              <a:t> </a:t>
            </a:r>
            <a:r>
              <a:rPr lang="en-US" sz="1800" kern="0" dirty="0" err="1">
                <a:solidFill>
                  <a:schemeClr val="accent6"/>
                </a:solidFill>
                <a:latin typeface="Arial" charset="0"/>
                <a:cs typeface="Arial" charset="0"/>
              </a:rPr>
              <a:t>klein</a:t>
            </a:r>
            <a:r>
              <a:rPr lang="en-US" sz="1800" kern="0" dirty="0">
                <a:solidFill>
                  <a:schemeClr val="accent6"/>
                </a:solidFill>
                <a:latin typeface="Arial" charset="0"/>
                <a:cs typeface="Arial" charset="0"/>
              </a:rPr>
              <a:t>”</a:t>
            </a:r>
          </a:p>
        </p:txBody>
      </p:sp>
      <p:pic>
        <p:nvPicPr>
          <p:cNvPr id="6" name="Picture 2">
            <a:extLst>
              <a:ext uri="{FF2B5EF4-FFF2-40B4-BE49-F238E27FC236}">
                <a16:creationId xmlns:a16="http://schemas.microsoft.com/office/drawing/2014/main" id="{3EB24AD4-F40A-4E12-8945-6D903C51F0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653" y="4202603"/>
            <a:ext cx="7541314" cy="2321414"/>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kstvak 2">
            <a:extLst>
              <a:ext uri="{FF2B5EF4-FFF2-40B4-BE49-F238E27FC236}">
                <a16:creationId xmlns:a16="http://schemas.microsoft.com/office/drawing/2014/main" id="{489D077D-AAA3-464D-9067-59A52F9389B7}"/>
              </a:ext>
            </a:extLst>
          </p:cNvPr>
          <p:cNvSpPr txBox="1"/>
          <p:nvPr/>
        </p:nvSpPr>
        <p:spPr>
          <a:xfrm>
            <a:off x="0" y="6519446"/>
            <a:ext cx="6214906" cy="338554"/>
          </a:xfrm>
          <a:prstGeom prst="rect">
            <a:avLst/>
          </a:prstGeom>
          <a:noFill/>
        </p:spPr>
        <p:txBody>
          <a:bodyPr wrap="none" rtlCol="0">
            <a:spAutoFit/>
          </a:bodyPr>
          <a:lstStyle/>
          <a:p>
            <a:pPr>
              <a:defRPr/>
            </a:pPr>
            <a:r>
              <a:rPr lang="nl-NL" sz="1600" i="1" dirty="0" err="1">
                <a:solidFill>
                  <a:schemeClr val="bg2"/>
                </a:solidFill>
                <a:latin typeface="Calibri" panose="020F0502020204030204" pitchFamily="34" charset="0"/>
                <a:cs typeface="Calibri" panose="020F0502020204030204" pitchFamily="34" charset="0"/>
              </a:rPr>
              <a:t>Rao</a:t>
            </a:r>
            <a:r>
              <a:rPr lang="nl-NL" sz="1600" i="1" dirty="0">
                <a:solidFill>
                  <a:schemeClr val="bg2"/>
                </a:solidFill>
                <a:latin typeface="Calibri" panose="020F0502020204030204" pitchFamily="34" charset="0"/>
                <a:cs typeface="Calibri" panose="020F0502020204030204" pitchFamily="34" charset="0"/>
              </a:rPr>
              <a:t> et al, Nat Genet 1997;16:54. </a:t>
            </a:r>
            <a:r>
              <a:rPr lang="nl-NL" sz="1600" i="1" dirty="0" err="1">
                <a:solidFill>
                  <a:schemeClr val="bg2"/>
                </a:solidFill>
                <a:latin typeface="Calibri" panose="020F0502020204030204" pitchFamily="34" charset="0"/>
                <a:cs typeface="Calibri" panose="020F0502020204030204" pitchFamily="34" charset="0"/>
              </a:rPr>
              <a:t>Marchini</a:t>
            </a:r>
            <a:r>
              <a:rPr lang="nl-NL" sz="1600" i="1" dirty="0">
                <a:solidFill>
                  <a:schemeClr val="bg2"/>
                </a:solidFill>
                <a:latin typeface="Calibri" panose="020F0502020204030204" pitchFamily="34" charset="0"/>
                <a:cs typeface="Calibri" panose="020F0502020204030204" pitchFamily="34" charset="0"/>
              </a:rPr>
              <a:t> et al, </a:t>
            </a:r>
            <a:r>
              <a:rPr lang="nl-NL" sz="1600" i="1" dirty="0" err="1">
                <a:solidFill>
                  <a:schemeClr val="bg2"/>
                </a:solidFill>
                <a:latin typeface="Calibri" panose="020F0502020204030204" pitchFamily="34" charset="0"/>
                <a:cs typeface="Calibri" panose="020F0502020204030204" pitchFamily="34" charset="0"/>
              </a:rPr>
              <a:t>Endocr</a:t>
            </a:r>
            <a:r>
              <a:rPr lang="nl-NL" sz="1600" i="1" dirty="0">
                <a:solidFill>
                  <a:schemeClr val="bg2"/>
                </a:solidFill>
                <a:latin typeface="Calibri" panose="020F0502020204030204" pitchFamily="34" charset="0"/>
                <a:cs typeface="Calibri" panose="020F0502020204030204" pitchFamily="34" charset="0"/>
              </a:rPr>
              <a:t> </a:t>
            </a:r>
            <a:r>
              <a:rPr lang="nl-NL" sz="1600" i="1" dirty="0" err="1">
                <a:solidFill>
                  <a:schemeClr val="bg2"/>
                </a:solidFill>
                <a:latin typeface="Calibri" panose="020F0502020204030204" pitchFamily="34" charset="0"/>
                <a:cs typeface="Calibri" panose="020F0502020204030204" pitchFamily="34" charset="0"/>
              </a:rPr>
              <a:t>Rev</a:t>
            </a:r>
            <a:r>
              <a:rPr lang="nl-NL" sz="1600" i="1" dirty="0">
                <a:solidFill>
                  <a:schemeClr val="bg2"/>
                </a:solidFill>
                <a:latin typeface="Calibri" panose="020F0502020204030204" pitchFamily="34" charset="0"/>
                <a:cs typeface="Calibri" panose="020F0502020204030204" pitchFamily="34" charset="0"/>
              </a:rPr>
              <a:t> 2016;37:417</a:t>
            </a:r>
            <a:endParaRPr lang="en-GB" sz="1600" i="1"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4133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a:xfrm>
            <a:off x="39458" y="0"/>
            <a:ext cx="7051906" cy="854075"/>
          </a:xfrm>
        </p:spPr>
        <p:txBody>
          <a:bodyPr/>
          <a:lstStyle/>
          <a:p>
            <a:r>
              <a:rPr lang="en-US" dirty="0"/>
              <a:t>Leri-Weill Dyschondrosteosis (</a:t>
            </a:r>
            <a:r>
              <a:rPr lang="en-US" i="1" dirty="0"/>
              <a:t>SHOX</a:t>
            </a:r>
            <a:r>
              <a:rPr lang="en-US" dirty="0"/>
              <a:t>-</a:t>
            </a:r>
            <a:r>
              <a:rPr lang="en-US" dirty="0" err="1"/>
              <a:t>haploïnsuffiëntie</a:t>
            </a:r>
            <a:r>
              <a:rPr lang="en-US" dirty="0"/>
              <a:t>)</a:t>
            </a:r>
            <a:endParaRPr lang="nl-NL" dirty="0"/>
          </a:p>
        </p:txBody>
      </p:sp>
      <p:sp>
        <p:nvSpPr>
          <p:cNvPr id="8" name="TextBox 7">
            <a:extLst>
              <a:ext uri="{FF2B5EF4-FFF2-40B4-BE49-F238E27FC236}">
                <a16:creationId xmlns:a16="http://schemas.microsoft.com/office/drawing/2014/main" id="{127FEA95-8D44-43CF-8EC9-BFE8D8070029}"/>
              </a:ext>
            </a:extLst>
          </p:cNvPr>
          <p:cNvSpPr txBox="1"/>
          <p:nvPr/>
        </p:nvSpPr>
        <p:spPr>
          <a:xfrm>
            <a:off x="39457" y="6519446"/>
            <a:ext cx="8818793" cy="338554"/>
          </a:xfrm>
          <a:prstGeom prst="rect">
            <a:avLst/>
          </a:prstGeom>
          <a:noFill/>
        </p:spPr>
        <p:txBody>
          <a:bodyPr wrap="square" rtlCol="0">
            <a:spAutoFit/>
          </a:bodyPr>
          <a:lstStyle/>
          <a:p>
            <a:r>
              <a:rPr lang="nl-NL" sz="1600" i="1" dirty="0">
                <a:solidFill>
                  <a:schemeClr val="bg2"/>
                </a:solidFill>
                <a:latin typeface="Calibri" panose="020F0502020204030204" pitchFamily="34" charset="0"/>
              </a:rPr>
              <a:t>Kant et al, </a:t>
            </a:r>
            <a:r>
              <a:rPr lang="nl-NL" sz="1600" i="1" dirty="0" err="1">
                <a:solidFill>
                  <a:schemeClr val="bg2"/>
                </a:solidFill>
                <a:latin typeface="Calibri" panose="020F0502020204030204" pitchFamily="34" charset="0"/>
              </a:rPr>
              <a:t>NTvG</a:t>
            </a:r>
            <a:r>
              <a:rPr lang="nl-NL" sz="1600" i="1" dirty="0">
                <a:solidFill>
                  <a:schemeClr val="bg2"/>
                </a:solidFill>
                <a:latin typeface="Calibri" panose="020F0502020204030204" pitchFamily="34" charset="0"/>
              </a:rPr>
              <a:t> 2001;145:1456-8</a:t>
            </a:r>
            <a:r>
              <a:rPr lang="en-US" sz="1600" i="1" dirty="0">
                <a:solidFill>
                  <a:srgbClr val="FFFFFF"/>
                </a:solidFill>
                <a:latin typeface="Calibri" panose="020F0502020204030204" pitchFamily="34" charset="0"/>
              </a:rPr>
              <a:t> Genet Med 2014;16:53</a:t>
            </a:r>
            <a:endParaRPr lang="en-GB" sz="1600" i="1" dirty="0">
              <a:solidFill>
                <a:srgbClr val="FFFFFF"/>
              </a:solidFill>
              <a:latin typeface="Calibri" panose="020F0502020204030204" pitchFamily="34" charset="0"/>
            </a:endParaRPr>
          </a:p>
        </p:txBody>
      </p:sp>
      <p:sp>
        <p:nvSpPr>
          <p:cNvPr id="4" name="Rectangle 3">
            <a:extLst>
              <a:ext uri="{FF2B5EF4-FFF2-40B4-BE49-F238E27FC236}">
                <a16:creationId xmlns:a16="http://schemas.microsoft.com/office/drawing/2014/main" id="{FB3512AD-F287-4586-A979-BAB364A97A7B}"/>
              </a:ext>
            </a:extLst>
          </p:cNvPr>
          <p:cNvSpPr txBox="1">
            <a:spLocks noChangeArrowheads="1"/>
          </p:cNvSpPr>
          <p:nvPr/>
        </p:nvSpPr>
        <p:spPr bwMode="auto">
          <a:xfrm>
            <a:off x="71505" y="862005"/>
            <a:ext cx="5846215" cy="34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r>
              <a:rPr lang="en-US" altLang="en-US" u="sng" kern="0" dirty="0" err="1"/>
              <a:t>Klinische</a:t>
            </a:r>
            <a:r>
              <a:rPr lang="en-US" altLang="en-US" u="sng" kern="0" dirty="0"/>
              <a:t> en </a:t>
            </a:r>
            <a:r>
              <a:rPr lang="en-US" altLang="en-US" u="sng" kern="0" dirty="0" err="1"/>
              <a:t>radiologische</a:t>
            </a:r>
            <a:r>
              <a:rPr lang="en-US" altLang="en-US" u="sng" kern="0" dirty="0"/>
              <a:t> </a:t>
            </a:r>
            <a:r>
              <a:rPr lang="en-US" altLang="en-US" u="sng" kern="0" dirty="0" err="1"/>
              <a:t>afwijkingen</a:t>
            </a:r>
            <a:endParaRPr lang="en-US" altLang="en-US" u="sng" kern="0" dirty="0"/>
          </a:p>
          <a:p>
            <a:pPr lvl="1"/>
            <a:r>
              <a:rPr lang="en-US" altLang="en-US" kern="0" dirty="0" err="1"/>
              <a:t>kleine</a:t>
            </a:r>
            <a:r>
              <a:rPr lang="en-US" altLang="en-US" kern="0" dirty="0"/>
              <a:t> </a:t>
            </a:r>
            <a:r>
              <a:rPr lang="en-US" altLang="en-US" kern="0" dirty="0" err="1"/>
              <a:t>lengte</a:t>
            </a:r>
            <a:r>
              <a:rPr lang="en-US" altLang="en-US" kern="0" dirty="0"/>
              <a:t> (</a:t>
            </a:r>
            <a:r>
              <a:rPr lang="en-US" altLang="en-US" kern="0" dirty="0" err="1"/>
              <a:t>meestal</a:t>
            </a:r>
            <a:r>
              <a:rPr lang="en-US" altLang="en-US" kern="0" dirty="0"/>
              <a:t> </a:t>
            </a:r>
            <a:r>
              <a:rPr lang="en-US" altLang="en-US" kern="0" dirty="0" err="1"/>
              <a:t>tussen</a:t>
            </a:r>
            <a:r>
              <a:rPr lang="en-US" altLang="en-US" kern="0" dirty="0"/>
              <a:t> -2 en -3 SDS)</a:t>
            </a:r>
          </a:p>
          <a:p>
            <a:pPr lvl="1"/>
            <a:r>
              <a:rPr lang="en-US" altLang="en-US" kern="0" dirty="0" err="1"/>
              <a:t>korte</a:t>
            </a:r>
            <a:r>
              <a:rPr lang="en-US" altLang="en-US" kern="0" dirty="0"/>
              <a:t> </a:t>
            </a:r>
            <a:r>
              <a:rPr lang="en-US" altLang="en-US" kern="0" dirty="0" err="1"/>
              <a:t>onderbenen</a:t>
            </a:r>
            <a:r>
              <a:rPr lang="en-US" altLang="en-US" kern="0" dirty="0"/>
              <a:t> en </a:t>
            </a:r>
            <a:r>
              <a:rPr lang="en-US" altLang="en-US" kern="0" dirty="0" err="1"/>
              <a:t>korte</a:t>
            </a:r>
            <a:r>
              <a:rPr lang="en-US" altLang="en-US" kern="0" dirty="0"/>
              <a:t> </a:t>
            </a:r>
            <a:r>
              <a:rPr lang="en-US" altLang="en-US" kern="0" dirty="0" err="1"/>
              <a:t>onderarmen</a:t>
            </a:r>
            <a:endParaRPr lang="en-US" altLang="en-US" kern="0" dirty="0"/>
          </a:p>
          <a:p>
            <a:pPr lvl="1"/>
            <a:r>
              <a:rPr lang="en-US" altLang="en-US" kern="0" dirty="0"/>
              <a:t>X: </a:t>
            </a:r>
            <a:r>
              <a:rPr lang="en-US" altLang="en-US" kern="0" dirty="0" err="1"/>
              <a:t>korte</a:t>
            </a:r>
            <a:r>
              <a:rPr lang="en-US" altLang="en-US" kern="0" dirty="0"/>
              <a:t> en </a:t>
            </a:r>
            <a:r>
              <a:rPr lang="en-US" altLang="en-US" kern="0" dirty="0" err="1"/>
              <a:t>gebogen</a:t>
            </a:r>
            <a:r>
              <a:rPr lang="en-US" altLang="en-US" kern="0" dirty="0"/>
              <a:t> ulna en radius, “carpal wedging’,     “radial </a:t>
            </a:r>
            <a:r>
              <a:rPr lang="en-US" altLang="en-US" kern="0" dirty="0" err="1"/>
              <a:t>lucency</a:t>
            </a:r>
            <a:r>
              <a:rPr lang="en-US" altLang="en-US" kern="0" dirty="0"/>
              <a:t>”, </a:t>
            </a:r>
            <a:r>
              <a:rPr lang="en-US" altLang="en-US" kern="0" dirty="0" err="1"/>
              <a:t>korte</a:t>
            </a:r>
            <a:r>
              <a:rPr lang="en-US" altLang="en-US" kern="0" dirty="0"/>
              <a:t> MC4 en 5</a:t>
            </a:r>
          </a:p>
          <a:p>
            <a:pPr lvl="1"/>
            <a:r>
              <a:rPr lang="en-US" altLang="en-US" kern="0" dirty="0" err="1"/>
              <a:t>Madelungse</a:t>
            </a:r>
            <a:r>
              <a:rPr lang="en-US" altLang="en-US" kern="0" dirty="0"/>
              <a:t> </a:t>
            </a:r>
            <a:r>
              <a:rPr lang="en-US" altLang="en-US" kern="0" dirty="0" err="1"/>
              <a:t>deformiteit</a:t>
            </a:r>
            <a:r>
              <a:rPr lang="en-US" altLang="en-US" kern="0" dirty="0"/>
              <a:t> (</a:t>
            </a:r>
            <a:r>
              <a:rPr lang="en-US" altLang="en-US" kern="0" dirty="0" err="1"/>
              <a:t>bajonetstand</a:t>
            </a:r>
            <a:r>
              <a:rPr lang="en-US" altLang="en-US" kern="0" dirty="0"/>
              <a:t>)</a:t>
            </a:r>
          </a:p>
          <a:p>
            <a:pPr lvl="1"/>
            <a:r>
              <a:rPr lang="en-US" altLang="en-US" kern="0" dirty="0" err="1"/>
              <a:t>spierhypertrofie</a:t>
            </a:r>
            <a:endParaRPr lang="en-US" altLang="en-US" kern="0" dirty="0"/>
          </a:p>
          <a:p>
            <a:pPr lvl="1"/>
            <a:r>
              <a:rPr lang="en-US" altLang="en-US" kern="0" dirty="0" err="1">
                <a:solidFill>
                  <a:srgbClr val="FF0000"/>
                </a:solidFill>
              </a:rPr>
              <a:t>baat</a:t>
            </a:r>
            <a:r>
              <a:rPr lang="en-US" altLang="en-US" kern="0" dirty="0">
                <a:solidFill>
                  <a:srgbClr val="FF0000"/>
                </a:solidFill>
              </a:rPr>
              <a:t> </a:t>
            </a:r>
            <a:r>
              <a:rPr lang="en-US" altLang="en-US" kern="0" dirty="0" err="1">
                <a:solidFill>
                  <a:srgbClr val="FF0000"/>
                </a:solidFill>
              </a:rPr>
              <a:t>bij</a:t>
            </a:r>
            <a:r>
              <a:rPr lang="en-US" altLang="en-US" kern="0" dirty="0">
                <a:solidFill>
                  <a:srgbClr val="FF0000"/>
                </a:solidFill>
              </a:rPr>
              <a:t> GH </a:t>
            </a:r>
            <a:r>
              <a:rPr lang="en-US" altLang="en-US" kern="0" dirty="0" err="1">
                <a:solidFill>
                  <a:srgbClr val="FF0000"/>
                </a:solidFill>
              </a:rPr>
              <a:t>behandeling</a:t>
            </a:r>
            <a:r>
              <a:rPr lang="en-US" altLang="en-US" kern="0" dirty="0">
                <a:solidFill>
                  <a:srgbClr val="FF0000"/>
                </a:solidFill>
              </a:rPr>
              <a:t>!</a:t>
            </a:r>
          </a:p>
          <a:p>
            <a:pPr lvl="1"/>
            <a:endParaRPr lang="en-US" altLang="en-US" kern="0" dirty="0"/>
          </a:p>
        </p:txBody>
      </p:sp>
      <p:pic>
        <p:nvPicPr>
          <p:cNvPr id="6" name="Picture 4" descr="LWD1">
            <a:extLst>
              <a:ext uri="{FF2B5EF4-FFF2-40B4-BE49-F238E27FC236}">
                <a16:creationId xmlns:a16="http://schemas.microsoft.com/office/drawing/2014/main" id="{1DDF96CA-6023-40D0-8850-AABB13D58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879" y="887824"/>
            <a:ext cx="2689225" cy="4630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7" descr="madelung1">
            <a:extLst>
              <a:ext uri="{FF2B5EF4-FFF2-40B4-BE49-F238E27FC236}">
                <a16:creationId xmlns:a16="http://schemas.microsoft.com/office/drawing/2014/main" id="{1188D5E4-B20E-4497-86BC-8B09B32E6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1377" y="3726610"/>
            <a:ext cx="2215390" cy="26670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6" descr="madelung2">
            <a:extLst>
              <a:ext uri="{FF2B5EF4-FFF2-40B4-BE49-F238E27FC236}">
                <a16:creationId xmlns:a16="http://schemas.microsoft.com/office/drawing/2014/main" id="{20936695-C995-4FB0-B6EB-40A3CDC304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43" y="4624800"/>
            <a:ext cx="3627437" cy="1787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64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a:xfrm>
            <a:off x="10453" y="0"/>
            <a:ext cx="7529033" cy="854075"/>
          </a:xfrm>
        </p:spPr>
        <p:txBody>
          <a:bodyPr/>
          <a:lstStyle/>
          <a:p>
            <a:r>
              <a:rPr lang="en-US" dirty="0" err="1"/>
              <a:t>Kinderen</a:t>
            </a:r>
            <a:r>
              <a:rPr lang="en-US" dirty="0"/>
              <a:t> met </a:t>
            </a:r>
            <a:r>
              <a:rPr lang="en-US" i="1" dirty="0"/>
              <a:t>SHOX</a:t>
            </a:r>
            <a:r>
              <a:rPr lang="en-US" dirty="0"/>
              <a:t> enhancer </a:t>
            </a:r>
            <a:r>
              <a:rPr lang="en-US" dirty="0" err="1"/>
              <a:t>deleties</a:t>
            </a:r>
            <a:r>
              <a:rPr lang="en-US" dirty="0"/>
              <a:t> </a:t>
            </a:r>
            <a:r>
              <a:rPr lang="en-US" dirty="0" err="1"/>
              <a:t>zijn</a:t>
            </a:r>
            <a:r>
              <a:rPr lang="en-US" dirty="0"/>
              <a:t> minder </a:t>
            </a:r>
            <a:r>
              <a:rPr lang="en-US" dirty="0" err="1"/>
              <a:t>gedisproportioneerd</a:t>
            </a:r>
            <a:r>
              <a:rPr lang="en-US" dirty="0"/>
              <a:t> </a:t>
            </a:r>
            <a:r>
              <a:rPr lang="en-US" dirty="0" err="1"/>
              <a:t>dan</a:t>
            </a:r>
            <a:r>
              <a:rPr lang="en-US" dirty="0"/>
              <a:t> die met </a:t>
            </a:r>
            <a:r>
              <a:rPr lang="en-US" i="1" dirty="0"/>
              <a:t>SHOX</a:t>
            </a:r>
            <a:r>
              <a:rPr lang="en-US" dirty="0"/>
              <a:t> </a:t>
            </a:r>
            <a:r>
              <a:rPr lang="en-US" dirty="0" err="1"/>
              <a:t>mutaties</a:t>
            </a:r>
            <a:r>
              <a:rPr lang="en-US" dirty="0"/>
              <a:t>/</a:t>
            </a:r>
            <a:r>
              <a:rPr lang="en-US" dirty="0" err="1"/>
              <a:t>deleties</a:t>
            </a:r>
            <a:endParaRPr lang="nl-NL" dirty="0"/>
          </a:p>
        </p:txBody>
      </p:sp>
      <p:graphicFrame>
        <p:nvGraphicFramePr>
          <p:cNvPr id="4" name="Tabel 2">
            <a:extLst>
              <a:ext uri="{FF2B5EF4-FFF2-40B4-BE49-F238E27FC236}">
                <a16:creationId xmlns:a16="http://schemas.microsoft.com/office/drawing/2014/main" id="{A81EE3C3-4097-4008-9C12-A7168B02042F}"/>
              </a:ext>
            </a:extLst>
          </p:cNvPr>
          <p:cNvGraphicFramePr>
            <a:graphicFrameLocks noGrp="1"/>
          </p:cNvGraphicFramePr>
          <p:nvPr>
            <p:extLst>
              <p:ext uri="{D42A27DB-BD31-4B8C-83A1-F6EECF244321}">
                <p14:modId xmlns:p14="http://schemas.microsoft.com/office/powerpoint/2010/main" val="2178863652"/>
              </p:ext>
            </p:extLst>
          </p:nvPr>
        </p:nvGraphicFramePr>
        <p:xfrm>
          <a:off x="55745" y="1001345"/>
          <a:ext cx="6189781" cy="5370831"/>
        </p:xfrm>
        <a:graphic>
          <a:graphicData uri="http://schemas.openxmlformats.org/drawingml/2006/table">
            <a:tbl>
              <a:tblPr firstRow="1" bandRow="1"/>
              <a:tblGrid>
                <a:gridCol w="1512264">
                  <a:extLst>
                    <a:ext uri="{9D8B030D-6E8A-4147-A177-3AD203B41FA5}">
                      <a16:colId xmlns:a16="http://schemas.microsoft.com/office/drawing/2014/main" val="20000"/>
                    </a:ext>
                  </a:extLst>
                </a:gridCol>
                <a:gridCol w="1881453">
                  <a:extLst>
                    <a:ext uri="{9D8B030D-6E8A-4147-A177-3AD203B41FA5}">
                      <a16:colId xmlns:a16="http://schemas.microsoft.com/office/drawing/2014/main" val="20001"/>
                    </a:ext>
                  </a:extLst>
                </a:gridCol>
                <a:gridCol w="1840335">
                  <a:extLst>
                    <a:ext uri="{9D8B030D-6E8A-4147-A177-3AD203B41FA5}">
                      <a16:colId xmlns:a16="http://schemas.microsoft.com/office/drawing/2014/main" val="20002"/>
                    </a:ext>
                  </a:extLst>
                </a:gridCol>
                <a:gridCol w="955729">
                  <a:extLst>
                    <a:ext uri="{9D8B030D-6E8A-4147-A177-3AD203B41FA5}">
                      <a16:colId xmlns:a16="http://schemas.microsoft.com/office/drawing/2014/main" val="20003"/>
                    </a:ext>
                  </a:extLst>
                </a:gridCol>
              </a:tblGrid>
              <a:tr h="781464">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endParaRPr lang="en-GB" sz="16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CC2"/>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nl-NL" sz="1600" i="1" dirty="0"/>
                        <a:t>SHOX</a:t>
                      </a:r>
                      <a:r>
                        <a:rPr lang="nl-NL" sz="1600" dirty="0"/>
                        <a:t> mutatie of deletie (n=54)</a:t>
                      </a:r>
                      <a:endParaRPr lang="en-GB" sz="16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CC2"/>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nl-NL" sz="1600" i="1" dirty="0"/>
                        <a:t>SHOX</a:t>
                      </a:r>
                      <a:r>
                        <a:rPr lang="nl-NL" sz="1600" dirty="0"/>
                        <a:t> </a:t>
                      </a:r>
                      <a:r>
                        <a:rPr lang="nl-NL" sz="1600" dirty="0" err="1"/>
                        <a:t>enhancer</a:t>
                      </a:r>
                      <a:r>
                        <a:rPr lang="nl-NL" sz="1600" dirty="0"/>
                        <a:t> deletie </a:t>
                      </a:r>
                    </a:p>
                    <a:p>
                      <a:r>
                        <a:rPr lang="nl-NL" sz="1600" dirty="0"/>
                        <a:t>(n=26)</a:t>
                      </a:r>
                      <a:endParaRPr lang="en-GB" sz="16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CC2"/>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nl-NL" sz="1600" dirty="0"/>
                        <a:t>p</a:t>
                      </a:r>
                      <a:endParaRPr lang="en-GB" sz="16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CC2"/>
                    </a:solidFill>
                  </a:tcPr>
                </a:tc>
                <a:extLst>
                  <a:ext uri="{0D108BD9-81ED-4DB2-BD59-A6C34878D82A}">
                    <a16:rowId xmlns:a16="http://schemas.microsoft.com/office/drawing/2014/main" val="10000"/>
                  </a:ext>
                </a:extLst>
              </a:tr>
              <a:tr h="31837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a:t>Leeftijd</a:t>
                      </a:r>
                      <a:endParaRPr lang="en-GB" sz="16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a:t>8,3 (3,5)</a:t>
                      </a:r>
                      <a:endParaRPr lang="en-GB" sz="16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a:t>8,5 (3,7)</a:t>
                      </a:r>
                      <a:endParaRPr lang="en-GB" sz="16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60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extLst>
                  <a:ext uri="{0D108BD9-81ED-4DB2-BD59-A6C34878D82A}">
                    <a16:rowId xmlns:a16="http://schemas.microsoft.com/office/drawing/2014/main" val="10001"/>
                  </a:ext>
                </a:extLst>
              </a:tr>
              <a:tr h="31837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a:t>M/V</a:t>
                      </a:r>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a:t>23/31</a:t>
                      </a:r>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a:t>11/15</a:t>
                      </a:r>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60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extLst>
                  <a:ext uri="{0D108BD9-81ED-4DB2-BD59-A6C34878D82A}">
                    <a16:rowId xmlns:a16="http://schemas.microsoft.com/office/drawing/2014/main" val="10002"/>
                  </a:ext>
                </a:extLst>
              </a:tr>
              <a:tr h="31837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err="1"/>
                        <a:t>Geb</a:t>
                      </a:r>
                      <a:r>
                        <a:rPr lang="nl-NL" sz="1600" dirty="0"/>
                        <a:t> </a:t>
                      </a:r>
                      <a:r>
                        <a:rPr lang="nl-NL" sz="1600" dirty="0" err="1"/>
                        <a:t>gew</a:t>
                      </a:r>
                      <a:r>
                        <a:rPr lang="nl-NL" sz="1600" dirty="0"/>
                        <a:t> SDS</a:t>
                      </a:r>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a:t>-0,4 (1.3)</a:t>
                      </a:r>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a:t>-0,3 (1,3)</a:t>
                      </a:r>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60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extLst>
                  <a:ext uri="{0D108BD9-81ED-4DB2-BD59-A6C34878D82A}">
                    <a16:rowId xmlns:a16="http://schemas.microsoft.com/office/drawing/2014/main" val="10003"/>
                  </a:ext>
                </a:extLst>
              </a:tr>
              <a:tr h="31837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err="1"/>
                        <a:t>Geb</a:t>
                      </a:r>
                      <a:r>
                        <a:rPr lang="nl-NL" sz="1600" dirty="0"/>
                        <a:t> lengte SDS</a:t>
                      </a:r>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a:t>-1,0 (1,2)</a:t>
                      </a:r>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a:t>-1,1 (1,4)</a:t>
                      </a:r>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60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extLst>
                  <a:ext uri="{0D108BD9-81ED-4DB2-BD59-A6C34878D82A}">
                    <a16:rowId xmlns:a16="http://schemas.microsoft.com/office/drawing/2014/main" val="10004"/>
                  </a:ext>
                </a:extLst>
              </a:tr>
              <a:tr h="31837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b="1" dirty="0"/>
                        <a:t>Lengte SDS</a:t>
                      </a:r>
                      <a:endParaRPr lang="en-GB" sz="16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b="1" dirty="0"/>
                        <a:t>-2,6 (0,8)</a:t>
                      </a:r>
                      <a:endParaRPr lang="en-GB" sz="16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b="1" dirty="0"/>
                        <a:t>-2,3 (0,8)</a:t>
                      </a:r>
                      <a:endParaRPr lang="en-GB" sz="16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60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extLst>
                  <a:ext uri="{0D108BD9-81ED-4DB2-BD59-A6C34878D82A}">
                    <a16:rowId xmlns:a16="http://schemas.microsoft.com/office/drawing/2014/main" val="10005"/>
                  </a:ext>
                </a:extLst>
              </a:tr>
              <a:tr h="31837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a:t>TH SDS</a:t>
                      </a:r>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a:t>-1,0 (0,6)</a:t>
                      </a:r>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a:t>-0,9 (0,5)</a:t>
                      </a:r>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60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extLst>
                  <a:ext uri="{0D108BD9-81ED-4DB2-BD59-A6C34878D82A}">
                    <a16:rowId xmlns:a16="http://schemas.microsoft.com/office/drawing/2014/main" val="10006"/>
                  </a:ext>
                </a:extLst>
              </a:tr>
              <a:tr h="31837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b="1" dirty="0">
                          <a:solidFill>
                            <a:srgbClr val="FF0000"/>
                          </a:solidFill>
                        </a:rPr>
                        <a:t>ZH/L SDS</a:t>
                      </a:r>
                      <a:endParaRPr lang="en-GB" sz="1600" b="1"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b="1" dirty="0">
                          <a:solidFill>
                            <a:srgbClr val="FF0000"/>
                          </a:solidFill>
                        </a:rPr>
                        <a:t>3,2 (1,1)</a:t>
                      </a:r>
                      <a:endParaRPr lang="en-GB" sz="1600" b="1"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b="1" dirty="0">
                          <a:solidFill>
                            <a:srgbClr val="FF0000"/>
                          </a:solidFill>
                        </a:rPr>
                        <a:t>1,9 (1,3)</a:t>
                      </a:r>
                      <a:endParaRPr lang="en-GB" sz="1600" b="1"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b="1" dirty="0">
                          <a:solidFill>
                            <a:srgbClr val="FF0000"/>
                          </a:solidFill>
                        </a:rPr>
                        <a:t>&lt;0,01</a:t>
                      </a:r>
                      <a:endParaRPr lang="en-GB" sz="1600" b="1"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extLst>
                  <a:ext uri="{0D108BD9-81ED-4DB2-BD59-A6C34878D82A}">
                    <a16:rowId xmlns:a16="http://schemas.microsoft.com/office/drawing/2014/main" val="10007"/>
                  </a:ext>
                </a:extLst>
              </a:tr>
              <a:tr h="32035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a:t>Span/lengte</a:t>
                      </a:r>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a:t>0,95 (0,03)</a:t>
                      </a:r>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a:t>0,96 (0,03)</a:t>
                      </a:r>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extLst>
                  <a:ext uri="{0D108BD9-81ED-4DB2-BD59-A6C34878D82A}">
                    <a16:rowId xmlns:a16="http://schemas.microsoft.com/office/drawing/2014/main" val="10008"/>
                  </a:ext>
                </a:extLst>
              </a:tr>
              <a:tr h="31837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a:t>BMI SDS</a:t>
                      </a:r>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a:t>0,5 (0,9)</a:t>
                      </a:r>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a:t>0,1 (1,1)</a:t>
                      </a:r>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a:t>0,07</a:t>
                      </a:r>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extLst>
                  <a:ext uri="{0D108BD9-81ED-4DB2-BD59-A6C34878D82A}">
                    <a16:rowId xmlns:a16="http://schemas.microsoft.com/office/drawing/2014/main" val="10009"/>
                  </a:ext>
                </a:extLst>
              </a:tr>
              <a:tr h="31837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b="1" dirty="0" err="1">
                          <a:solidFill>
                            <a:srgbClr val="FF0000"/>
                          </a:solidFill>
                        </a:rPr>
                        <a:t>Extr</a:t>
                      </a:r>
                      <a:r>
                        <a:rPr lang="nl-NL" sz="1600" b="1" dirty="0">
                          <a:solidFill>
                            <a:srgbClr val="FF0000"/>
                          </a:solidFill>
                        </a:rPr>
                        <a:t>/romp</a:t>
                      </a:r>
                      <a:endParaRPr lang="en-GB" sz="1600" b="1"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b="1" dirty="0">
                          <a:solidFill>
                            <a:srgbClr val="FF0000"/>
                          </a:solidFill>
                        </a:rPr>
                        <a:t>2,3 (0,2)</a:t>
                      </a:r>
                      <a:endParaRPr lang="en-GB" sz="1600" b="1"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b="1" dirty="0">
                          <a:solidFill>
                            <a:srgbClr val="FF0000"/>
                          </a:solidFill>
                        </a:rPr>
                        <a:t>2,6 (0,2)</a:t>
                      </a:r>
                      <a:endParaRPr lang="en-GB" sz="1600" b="1"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b="1" dirty="0">
                          <a:solidFill>
                            <a:srgbClr val="FF0000"/>
                          </a:solidFill>
                        </a:rPr>
                        <a:t>0,03</a:t>
                      </a:r>
                      <a:endParaRPr lang="en-GB" sz="1600" b="1"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extLst>
                  <a:ext uri="{0D108BD9-81ED-4DB2-BD59-A6C34878D82A}">
                    <a16:rowId xmlns:a16="http://schemas.microsoft.com/office/drawing/2014/main" val="10010"/>
                  </a:ext>
                </a:extLst>
              </a:tr>
              <a:tr h="54991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b="1" dirty="0">
                          <a:solidFill>
                            <a:srgbClr val="FF0000"/>
                          </a:solidFill>
                        </a:rPr>
                        <a:t>Lengte aangedane ouder</a:t>
                      </a:r>
                      <a:endParaRPr lang="en-GB" sz="1600" b="1"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b="1" dirty="0">
                          <a:solidFill>
                            <a:srgbClr val="FF0000"/>
                          </a:solidFill>
                        </a:rPr>
                        <a:t>-2,4 (0,9)</a:t>
                      </a:r>
                      <a:endParaRPr lang="en-GB" sz="1600" b="1"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b="1" dirty="0">
                          <a:solidFill>
                            <a:srgbClr val="FF0000"/>
                          </a:solidFill>
                        </a:rPr>
                        <a:t>-1,9 (0,9)</a:t>
                      </a:r>
                      <a:endParaRPr lang="en-GB" sz="1600" b="1"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b="1" dirty="0">
                          <a:solidFill>
                            <a:srgbClr val="FF0000"/>
                          </a:solidFill>
                        </a:rPr>
                        <a:t>0,03</a:t>
                      </a:r>
                      <a:endParaRPr lang="en-GB" sz="1600" b="1"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40000"/>
                      </a:srgbClr>
                    </a:solidFill>
                  </a:tcPr>
                </a:tc>
                <a:extLst>
                  <a:ext uri="{0D108BD9-81ED-4DB2-BD59-A6C34878D82A}">
                    <a16:rowId xmlns:a16="http://schemas.microsoft.com/office/drawing/2014/main" val="10011"/>
                  </a:ext>
                </a:extLst>
              </a:tr>
              <a:tr h="37211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a:t>ZH/L ouder</a:t>
                      </a:r>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a:t>3,3 (1,4)</a:t>
                      </a:r>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1600" dirty="0"/>
                        <a:t>2,3 (1,8)</a:t>
                      </a:r>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CC2">
                        <a:tint val="20000"/>
                      </a:srgbClr>
                    </a:solidFill>
                  </a:tcPr>
                </a:tc>
                <a:extLst>
                  <a:ext uri="{0D108BD9-81ED-4DB2-BD59-A6C34878D82A}">
                    <a16:rowId xmlns:a16="http://schemas.microsoft.com/office/drawing/2014/main" val="10012"/>
                  </a:ext>
                </a:extLst>
              </a:tr>
            </a:tbl>
          </a:graphicData>
        </a:graphic>
      </p:graphicFrame>
      <p:sp>
        <p:nvSpPr>
          <p:cNvPr id="6" name="Tekstvak 6">
            <a:extLst>
              <a:ext uri="{FF2B5EF4-FFF2-40B4-BE49-F238E27FC236}">
                <a16:creationId xmlns:a16="http://schemas.microsoft.com/office/drawing/2014/main" id="{73EBC8B7-1731-4B21-87CE-CE51E8F41586}"/>
              </a:ext>
            </a:extLst>
          </p:cNvPr>
          <p:cNvSpPr txBox="1"/>
          <p:nvPr/>
        </p:nvSpPr>
        <p:spPr>
          <a:xfrm>
            <a:off x="10453" y="6519446"/>
            <a:ext cx="4734072" cy="338554"/>
          </a:xfrm>
          <a:prstGeom prst="rect">
            <a:avLst/>
          </a:prstGeom>
          <a:noFill/>
        </p:spPr>
        <p:txBody>
          <a:bodyPr wrap="square" rtlCol="0">
            <a:spAutoFit/>
          </a:bodyPr>
          <a:lstStyle/>
          <a:p>
            <a:pPr eaLnBrk="1" fontAlgn="auto" hangingPunct="1">
              <a:spcBef>
                <a:spcPts val="0"/>
              </a:spcBef>
              <a:spcAft>
                <a:spcPts val="0"/>
              </a:spcAft>
              <a:defRPr/>
            </a:pPr>
            <a:r>
              <a:rPr lang="da-DK" sz="1600" i="1" dirty="0">
                <a:solidFill>
                  <a:srgbClr val="003C66"/>
                </a:solidFill>
                <a:latin typeface="Calibri"/>
              </a:rPr>
              <a:t>Donze et al, Eur J Endocrinol 2015;173:611</a:t>
            </a:r>
            <a:endParaRPr lang="en-GB" sz="1600" i="1" dirty="0">
              <a:solidFill>
                <a:srgbClr val="003C66"/>
              </a:solidFill>
              <a:latin typeface="Calibri"/>
            </a:endParaRPr>
          </a:p>
        </p:txBody>
      </p:sp>
      <p:sp>
        <p:nvSpPr>
          <p:cNvPr id="7" name="Content Placeholder 7">
            <a:extLst>
              <a:ext uri="{FF2B5EF4-FFF2-40B4-BE49-F238E27FC236}">
                <a16:creationId xmlns:a16="http://schemas.microsoft.com/office/drawing/2014/main" id="{51AC78D9-4C2C-4C01-B110-DA50BBA4F2AD}"/>
              </a:ext>
            </a:extLst>
          </p:cNvPr>
          <p:cNvSpPr txBox="1">
            <a:spLocks/>
          </p:cNvSpPr>
          <p:nvPr/>
        </p:nvSpPr>
        <p:spPr bwMode="auto">
          <a:xfrm>
            <a:off x="6331789" y="1300993"/>
            <a:ext cx="2704707" cy="5218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pPr marL="0" marR="0" lvl="0" indent="0" algn="l" defTabSz="914400" rtl="0" eaLnBrk="1" fontAlgn="base" latinLnBrk="0" hangingPunct="1">
              <a:lnSpc>
                <a:spcPct val="120000"/>
              </a:lnSpc>
              <a:spcBef>
                <a:spcPts val="0"/>
              </a:spcBef>
              <a:spcAft>
                <a:spcPct val="0"/>
              </a:spcAft>
              <a:buClrTx/>
              <a:buSzTx/>
              <a:buFontTx/>
              <a:buNone/>
              <a:tabLst/>
              <a:defRPr/>
            </a:pPr>
            <a:r>
              <a:rPr kumimoji="0" lang="en-US" sz="2200" b="0" i="0" u="none" strike="noStrike" kern="0" cap="none" spc="0" normalizeH="0" baseline="0" noProof="0" dirty="0" err="1">
                <a:ln>
                  <a:noFill/>
                </a:ln>
                <a:solidFill>
                  <a:srgbClr val="000000"/>
                </a:solidFill>
                <a:effectLst/>
                <a:uLnTx/>
                <a:uFillTx/>
                <a:latin typeface="Calibri"/>
                <a:ea typeface="+mn-ea"/>
                <a:cs typeface="+mn-cs"/>
              </a:rPr>
              <a:t>Retrospectieve</a:t>
            </a:r>
            <a:r>
              <a:rPr kumimoji="0" lang="en-US" sz="2200" b="0" i="0" u="none" strike="noStrike" kern="0" cap="none" spc="0" normalizeH="0" baseline="0" noProof="0" dirty="0">
                <a:ln>
                  <a:noFill/>
                </a:ln>
                <a:solidFill>
                  <a:srgbClr val="000000"/>
                </a:solidFill>
                <a:effectLst/>
                <a:uLnTx/>
                <a:uFillTx/>
                <a:latin typeface="Calibri"/>
                <a:ea typeface="+mn-ea"/>
                <a:cs typeface="+mn-cs"/>
              </a:rPr>
              <a:t>, multi-center, </a:t>
            </a:r>
            <a:r>
              <a:rPr kumimoji="0" lang="en-US" sz="2200" b="0" i="0" u="none" strike="noStrike" kern="0" cap="none" spc="0" normalizeH="0" baseline="0" noProof="0" dirty="0" err="1">
                <a:ln>
                  <a:noFill/>
                </a:ln>
                <a:solidFill>
                  <a:srgbClr val="000000"/>
                </a:solidFill>
                <a:effectLst/>
                <a:uLnTx/>
                <a:uFillTx/>
                <a:latin typeface="Calibri"/>
                <a:ea typeface="+mn-ea"/>
                <a:cs typeface="+mn-cs"/>
              </a:rPr>
              <a:t>observationele</a:t>
            </a:r>
            <a:r>
              <a:rPr kumimoji="0" lang="en-US" sz="2200" b="0" i="0" u="none" strike="noStrike" kern="0" cap="none" spc="0" normalizeH="0" baseline="0" noProof="0" dirty="0">
                <a:ln>
                  <a:noFill/>
                </a:ln>
                <a:solidFill>
                  <a:srgbClr val="000000"/>
                </a:solidFill>
                <a:effectLst/>
                <a:uLnTx/>
                <a:uFillTx/>
                <a:latin typeface="Calibri"/>
                <a:ea typeface="+mn-ea"/>
                <a:cs typeface="+mn-cs"/>
              </a:rPr>
              <a:t> </a:t>
            </a:r>
            <a:r>
              <a:rPr kumimoji="0" lang="en-US" sz="2200" b="0" i="0" u="none" strike="noStrike" kern="0" cap="none" spc="0" normalizeH="0" baseline="0" noProof="0" dirty="0" err="1">
                <a:ln>
                  <a:noFill/>
                </a:ln>
                <a:solidFill>
                  <a:srgbClr val="000000"/>
                </a:solidFill>
                <a:effectLst/>
                <a:uLnTx/>
                <a:uFillTx/>
                <a:latin typeface="Calibri"/>
                <a:ea typeface="+mn-ea"/>
                <a:cs typeface="+mn-cs"/>
              </a:rPr>
              <a:t>studie</a:t>
            </a:r>
            <a:r>
              <a:rPr kumimoji="0" lang="en-US" sz="2200" b="0" i="0" u="none" strike="noStrike" kern="0" cap="none" spc="0" normalizeH="0" baseline="0" noProof="0" dirty="0">
                <a:ln>
                  <a:noFill/>
                </a:ln>
                <a:solidFill>
                  <a:srgbClr val="000000"/>
                </a:solidFill>
                <a:effectLst/>
                <a:uLnTx/>
                <a:uFillTx/>
                <a:latin typeface="Calibri"/>
                <a:ea typeface="+mn-ea"/>
                <a:cs typeface="+mn-cs"/>
              </a:rPr>
              <a:t> in 80 </a:t>
            </a:r>
            <a:r>
              <a:rPr kumimoji="0" lang="en-US" sz="2200" b="0" i="0" u="none" strike="noStrike" kern="0" cap="none" spc="0" normalizeH="0" baseline="0" noProof="0" dirty="0" err="1">
                <a:ln>
                  <a:noFill/>
                </a:ln>
                <a:solidFill>
                  <a:srgbClr val="000000"/>
                </a:solidFill>
                <a:effectLst/>
                <a:uLnTx/>
                <a:uFillTx/>
                <a:latin typeface="Calibri"/>
                <a:ea typeface="+mn-ea"/>
                <a:cs typeface="+mn-cs"/>
              </a:rPr>
              <a:t>kinderen</a:t>
            </a:r>
            <a:r>
              <a:rPr kumimoji="0" lang="en-US" sz="2200" b="0" i="0" u="none" strike="noStrike" kern="0" cap="none" spc="0" normalizeH="0" baseline="0" noProof="0" dirty="0">
                <a:ln>
                  <a:noFill/>
                </a:ln>
                <a:solidFill>
                  <a:srgbClr val="000000"/>
                </a:solidFill>
                <a:effectLst/>
                <a:uLnTx/>
                <a:uFillTx/>
                <a:latin typeface="Calibri"/>
                <a:ea typeface="+mn-ea"/>
                <a:cs typeface="+mn-cs"/>
              </a:rPr>
              <a:t>, 2-16 </a:t>
            </a:r>
            <a:r>
              <a:rPr kumimoji="0" lang="en-US" sz="2200" b="0" i="0" u="none" strike="noStrike" kern="0" cap="none" spc="0" normalizeH="0" baseline="0" noProof="0" dirty="0" err="1">
                <a:ln>
                  <a:noFill/>
                </a:ln>
                <a:solidFill>
                  <a:srgbClr val="000000"/>
                </a:solidFill>
                <a:effectLst/>
                <a:uLnTx/>
                <a:uFillTx/>
                <a:latin typeface="Calibri"/>
                <a:ea typeface="+mn-ea"/>
                <a:cs typeface="+mn-cs"/>
              </a:rPr>
              <a:t>jr</a:t>
            </a:r>
            <a:endParaRPr kumimoji="0" lang="en-US" sz="22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base" latinLnBrk="0" hangingPunct="1">
              <a:lnSpc>
                <a:spcPct val="120000"/>
              </a:lnSpc>
              <a:spcBef>
                <a:spcPts val="0"/>
              </a:spcBef>
              <a:spcAft>
                <a:spcPct val="0"/>
              </a:spcAft>
              <a:buClrTx/>
              <a:buSzTx/>
              <a:buFontTx/>
              <a:buNone/>
              <a:tabLst/>
              <a:defRPr/>
            </a:pPr>
            <a:endParaRPr kumimoji="0" lang="en-US" sz="22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base" latinLnBrk="0" hangingPunct="1">
              <a:lnSpc>
                <a:spcPct val="120000"/>
              </a:lnSpc>
              <a:spcBef>
                <a:spcPts val="0"/>
              </a:spcBef>
              <a:spcAft>
                <a:spcPct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Calibri"/>
                <a:ea typeface="+mn-ea"/>
                <a:cs typeface="+mn-cs"/>
              </a:rPr>
              <a:t>Minder </a:t>
            </a:r>
            <a:r>
              <a:rPr kumimoji="0" lang="en-US" sz="2200" b="0" i="0" u="none" strike="noStrike" kern="0" cap="none" spc="0" normalizeH="0" baseline="0" noProof="0" dirty="0" err="1">
                <a:ln>
                  <a:noFill/>
                </a:ln>
                <a:solidFill>
                  <a:srgbClr val="000000"/>
                </a:solidFill>
                <a:effectLst/>
                <a:uLnTx/>
                <a:uFillTx/>
                <a:latin typeface="Calibri"/>
                <a:ea typeface="+mn-ea"/>
                <a:cs typeface="+mn-cs"/>
              </a:rPr>
              <a:t>disproportie</a:t>
            </a:r>
            <a:r>
              <a:rPr kumimoji="0" lang="en-US" sz="2200" b="0" i="0" u="none" strike="noStrike" kern="0" cap="none" spc="0" normalizeH="0" baseline="0" noProof="0" dirty="0">
                <a:ln>
                  <a:noFill/>
                </a:ln>
                <a:solidFill>
                  <a:srgbClr val="000000"/>
                </a:solidFill>
                <a:effectLst/>
                <a:uLnTx/>
                <a:uFillTx/>
                <a:latin typeface="Calibri"/>
                <a:ea typeface="+mn-ea"/>
                <a:cs typeface="+mn-cs"/>
              </a:rPr>
              <a:t> </a:t>
            </a:r>
            <a:r>
              <a:rPr kumimoji="0" lang="en-US" sz="2200" b="0" i="0" u="none" strike="noStrike" kern="0" cap="none" spc="0" normalizeH="0" baseline="0" noProof="0" dirty="0" err="1">
                <a:ln>
                  <a:noFill/>
                </a:ln>
                <a:solidFill>
                  <a:srgbClr val="000000"/>
                </a:solidFill>
                <a:effectLst/>
                <a:uLnTx/>
                <a:uFillTx/>
                <a:latin typeface="Calibri"/>
                <a:ea typeface="+mn-ea"/>
                <a:cs typeface="+mn-cs"/>
              </a:rPr>
              <a:t>bij</a:t>
            </a:r>
            <a:r>
              <a:rPr kumimoji="0" lang="en-US" sz="2200" b="0" i="0" u="none" strike="noStrike" kern="0" cap="none" spc="0" normalizeH="0" baseline="0" noProof="0" dirty="0">
                <a:ln>
                  <a:noFill/>
                </a:ln>
                <a:solidFill>
                  <a:srgbClr val="000000"/>
                </a:solidFill>
                <a:effectLst/>
                <a:uLnTx/>
                <a:uFillTx/>
                <a:latin typeface="Calibri"/>
                <a:ea typeface="+mn-ea"/>
                <a:cs typeface="+mn-cs"/>
              </a:rPr>
              <a:t> </a:t>
            </a:r>
            <a:r>
              <a:rPr kumimoji="0" lang="en-US" sz="2200" b="0" i="0" u="none" strike="noStrike" kern="0" cap="none" spc="0" normalizeH="0" baseline="0" noProof="0" dirty="0" err="1">
                <a:ln>
                  <a:noFill/>
                </a:ln>
                <a:solidFill>
                  <a:srgbClr val="000000"/>
                </a:solidFill>
                <a:effectLst/>
                <a:uLnTx/>
                <a:uFillTx/>
                <a:latin typeface="Calibri"/>
                <a:ea typeface="+mn-ea"/>
                <a:cs typeface="+mn-cs"/>
              </a:rPr>
              <a:t>kinderen</a:t>
            </a:r>
            <a:r>
              <a:rPr kumimoji="0" lang="en-US" sz="2200" b="0" i="0" u="none" strike="noStrike" kern="0" cap="none" spc="0" normalizeH="0" baseline="0" noProof="0" dirty="0">
                <a:ln>
                  <a:noFill/>
                </a:ln>
                <a:solidFill>
                  <a:srgbClr val="000000"/>
                </a:solidFill>
                <a:effectLst/>
                <a:uLnTx/>
                <a:uFillTx/>
                <a:latin typeface="Calibri"/>
                <a:ea typeface="+mn-ea"/>
                <a:cs typeface="+mn-cs"/>
              </a:rPr>
              <a:t> en </a:t>
            </a:r>
            <a:r>
              <a:rPr kumimoji="0" lang="en-US" sz="2200" b="0" i="0" u="none" strike="noStrike" kern="0" cap="none" spc="0" normalizeH="0" baseline="0" noProof="0" dirty="0" err="1">
                <a:ln>
                  <a:noFill/>
                </a:ln>
                <a:solidFill>
                  <a:srgbClr val="000000"/>
                </a:solidFill>
                <a:effectLst/>
                <a:uLnTx/>
                <a:uFillTx/>
                <a:latin typeface="Calibri"/>
                <a:ea typeface="+mn-ea"/>
                <a:cs typeface="+mn-cs"/>
              </a:rPr>
              <a:t>ouders</a:t>
            </a:r>
            <a:r>
              <a:rPr kumimoji="0" lang="en-US" sz="2200" b="0" i="0" u="none" strike="noStrike" kern="0" cap="none" spc="0" normalizeH="0" baseline="0" noProof="0" dirty="0">
                <a:ln>
                  <a:noFill/>
                </a:ln>
                <a:solidFill>
                  <a:srgbClr val="000000"/>
                </a:solidFill>
                <a:effectLst/>
                <a:uLnTx/>
                <a:uFillTx/>
                <a:latin typeface="Calibri"/>
                <a:ea typeface="+mn-ea"/>
                <a:cs typeface="+mn-cs"/>
              </a:rPr>
              <a:t> met enhancer </a:t>
            </a:r>
            <a:r>
              <a:rPr kumimoji="0" lang="en-US" sz="2200" b="0" i="0" u="none" strike="noStrike" kern="0" cap="none" spc="0" normalizeH="0" baseline="0" noProof="0" dirty="0" err="1">
                <a:ln>
                  <a:noFill/>
                </a:ln>
                <a:solidFill>
                  <a:srgbClr val="000000"/>
                </a:solidFill>
                <a:effectLst/>
                <a:uLnTx/>
                <a:uFillTx/>
                <a:latin typeface="Calibri"/>
                <a:ea typeface="+mn-ea"/>
                <a:cs typeface="+mn-cs"/>
              </a:rPr>
              <a:t>deleties</a:t>
            </a:r>
            <a:endParaRPr kumimoji="0" lang="en-US" sz="22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base" latinLnBrk="0" hangingPunct="1">
              <a:lnSpc>
                <a:spcPct val="120000"/>
              </a:lnSpc>
              <a:spcBef>
                <a:spcPts val="0"/>
              </a:spcBef>
              <a:spcAft>
                <a:spcPct val="0"/>
              </a:spcAft>
              <a:buClrTx/>
              <a:buSzTx/>
              <a:buFontTx/>
              <a:buNone/>
              <a:tabLst/>
              <a:defRPr/>
            </a:pPr>
            <a:endParaRPr kumimoji="0" lang="en-US" sz="22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base" latinLnBrk="0" hangingPunct="1">
              <a:lnSpc>
                <a:spcPct val="120000"/>
              </a:lnSpc>
              <a:spcBef>
                <a:spcPts val="0"/>
              </a:spcBef>
              <a:spcAft>
                <a:spcPct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Calibri"/>
                <a:ea typeface="+mn-ea"/>
                <a:cs typeface="+mn-cs"/>
              </a:rPr>
              <a:t>Madelung in 23/74 (31%), </a:t>
            </a:r>
            <a:r>
              <a:rPr kumimoji="0" lang="en-US" sz="2200" b="0" i="0" u="none" strike="noStrike" kern="0" cap="none" spc="0" normalizeH="0" baseline="0" noProof="0" dirty="0" err="1">
                <a:ln>
                  <a:noFill/>
                </a:ln>
                <a:solidFill>
                  <a:srgbClr val="000000"/>
                </a:solidFill>
                <a:effectLst/>
                <a:uLnTx/>
                <a:uFillTx/>
                <a:latin typeface="Calibri"/>
                <a:ea typeface="+mn-ea"/>
                <a:cs typeface="+mn-cs"/>
              </a:rPr>
              <a:t>geen</a:t>
            </a:r>
            <a:r>
              <a:rPr kumimoji="0" lang="en-US" sz="2200" b="0" i="0" u="none" strike="noStrike" kern="0" cap="none" spc="0" normalizeH="0" baseline="0" noProof="0" dirty="0">
                <a:ln>
                  <a:noFill/>
                </a:ln>
                <a:solidFill>
                  <a:srgbClr val="000000"/>
                </a:solidFill>
                <a:effectLst/>
                <a:uLnTx/>
                <a:uFillTx/>
                <a:latin typeface="Calibri"/>
                <a:ea typeface="+mn-ea"/>
                <a:cs typeface="+mn-cs"/>
              </a:rPr>
              <a:t> </a:t>
            </a:r>
            <a:r>
              <a:rPr kumimoji="0" lang="en-US" sz="2200" b="0" i="0" u="none" strike="noStrike" kern="0" cap="none" spc="0" normalizeH="0" baseline="0" noProof="0" dirty="0" err="1">
                <a:ln>
                  <a:noFill/>
                </a:ln>
                <a:solidFill>
                  <a:srgbClr val="000000"/>
                </a:solidFill>
                <a:effectLst/>
                <a:uLnTx/>
                <a:uFillTx/>
                <a:latin typeface="Calibri"/>
                <a:ea typeface="+mn-ea"/>
                <a:cs typeface="+mn-cs"/>
              </a:rPr>
              <a:t>significante</a:t>
            </a:r>
            <a:r>
              <a:rPr kumimoji="0" lang="en-US" sz="2200" b="0" i="0" u="none" strike="noStrike" kern="0" cap="none" spc="0" normalizeH="0" baseline="0" noProof="0" dirty="0">
                <a:ln>
                  <a:noFill/>
                </a:ln>
                <a:solidFill>
                  <a:srgbClr val="000000"/>
                </a:solidFill>
                <a:effectLst/>
                <a:uLnTx/>
                <a:uFillTx/>
                <a:latin typeface="Calibri"/>
                <a:ea typeface="+mn-ea"/>
                <a:cs typeface="+mn-cs"/>
              </a:rPr>
              <a:t> </a:t>
            </a:r>
            <a:r>
              <a:rPr kumimoji="0" lang="en-US" sz="2200" b="0" i="0" u="none" strike="noStrike" kern="0" cap="none" spc="0" normalizeH="0" baseline="0" noProof="0" dirty="0" err="1">
                <a:ln>
                  <a:noFill/>
                </a:ln>
                <a:solidFill>
                  <a:srgbClr val="000000"/>
                </a:solidFill>
                <a:effectLst/>
                <a:uLnTx/>
                <a:uFillTx/>
                <a:latin typeface="Calibri"/>
                <a:ea typeface="+mn-ea"/>
                <a:cs typeface="+mn-cs"/>
              </a:rPr>
              <a:t>verschillen</a:t>
            </a:r>
            <a:r>
              <a:rPr kumimoji="0" lang="en-US" sz="2200" b="0" i="0" u="none" strike="noStrike" kern="0" cap="none" spc="0" normalizeH="0" baseline="0" noProof="0" dirty="0">
                <a:ln>
                  <a:noFill/>
                </a:ln>
                <a:solidFill>
                  <a:srgbClr val="000000"/>
                </a:solidFill>
                <a:effectLst/>
                <a:uLnTx/>
                <a:uFillTx/>
                <a:latin typeface="Calibri"/>
                <a:ea typeface="+mn-ea"/>
                <a:cs typeface="+mn-cs"/>
              </a:rPr>
              <a:t> </a:t>
            </a:r>
            <a:r>
              <a:rPr kumimoji="0" lang="en-US" sz="2200" b="0" i="0" u="none" strike="noStrike" kern="0" cap="none" spc="0" normalizeH="0" baseline="0" noProof="0" dirty="0" err="1">
                <a:ln>
                  <a:noFill/>
                </a:ln>
                <a:solidFill>
                  <a:srgbClr val="000000"/>
                </a:solidFill>
                <a:effectLst/>
                <a:uLnTx/>
                <a:uFillTx/>
                <a:latin typeface="Calibri"/>
                <a:ea typeface="+mn-ea"/>
                <a:cs typeface="+mn-cs"/>
              </a:rPr>
              <a:t>tussen</a:t>
            </a:r>
            <a:r>
              <a:rPr kumimoji="0" lang="en-US" sz="2200" b="0" i="0" u="none" strike="noStrike" kern="0" cap="none" spc="0" normalizeH="0" baseline="0" noProof="0" dirty="0">
                <a:ln>
                  <a:noFill/>
                </a:ln>
                <a:solidFill>
                  <a:srgbClr val="000000"/>
                </a:solidFill>
                <a:effectLst/>
                <a:uLnTx/>
                <a:uFillTx/>
                <a:latin typeface="Calibri"/>
                <a:ea typeface="+mn-ea"/>
                <a:cs typeface="+mn-cs"/>
              </a:rPr>
              <a:t> de </a:t>
            </a:r>
            <a:r>
              <a:rPr kumimoji="0" lang="en-US" sz="2200" b="0" i="0" u="none" strike="noStrike" kern="0" cap="none" spc="0" normalizeH="0" baseline="0" noProof="0" dirty="0" err="1">
                <a:ln>
                  <a:noFill/>
                </a:ln>
                <a:solidFill>
                  <a:srgbClr val="000000"/>
                </a:solidFill>
                <a:effectLst/>
                <a:uLnTx/>
                <a:uFillTx/>
                <a:latin typeface="Calibri"/>
                <a:ea typeface="+mn-ea"/>
                <a:cs typeface="+mn-cs"/>
              </a:rPr>
              <a:t>groepen</a:t>
            </a:r>
            <a:endParaRPr kumimoji="0" lang="en-US" sz="22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base" latinLnBrk="0" hangingPunct="1">
              <a:lnSpc>
                <a:spcPct val="120000"/>
              </a:lnSpc>
              <a:spcBef>
                <a:spcPts val="0"/>
              </a:spcBef>
              <a:spcAft>
                <a:spcPct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161895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a:xfrm>
            <a:off x="95084" y="0"/>
            <a:ext cx="6996279" cy="854075"/>
          </a:xfrm>
        </p:spPr>
        <p:txBody>
          <a:bodyPr/>
          <a:lstStyle/>
          <a:p>
            <a:r>
              <a:rPr lang="en-US" dirty="0" err="1"/>
              <a:t>Fenotypisch</a:t>
            </a:r>
            <a:r>
              <a:rPr lang="en-US" dirty="0"/>
              <a:t> spectrum van </a:t>
            </a:r>
            <a:r>
              <a:rPr lang="en-US" i="1" dirty="0"/>
              <a:t>SHOX</a:t>
            </a:r>
            <a:r>
              <a:rPr lang="en-US" dirty="0"/>
              <a:t> </a:t>
            </a:r>
            <a:r>
              <a:rPr lang="en-US" dirty="0" err="1"/>
              <a:t>varianten</a:t>
            </a:r>
            <a:endParaRPr lang="nl-NL" dirty="0"/>
          </a:p>
        </p:txBody>
      </p:sp>
      <p:sp>
        <p:nvSpPr>
          <p:cNvPr id="8" name="TextBox 7">
            <a:extLst>
              <a:ext uri="{FF2B5EF4-FFF2-40B4-BE49-F238E27FC236}">
                <a16:creationId xmlns:a16="http://schemas.microsoft.com/office/drawing/2014/main" id="{127FEA95-8D44-43CF-8EC9-BFE8D8070029}"/>
              </a:ext>
            </a:extLst>
          </p:cNvPr>
          <p:cNvSpPr txBox="1"/>
          <p:nvPr/>
        </p:nvSpPr>
        <p:spPr>
          <a:xfrm>
            <a:off x="39457" y="6519447"/>
            <a:ext cx="8776739" cy="338554"/>
          </a:xfrm>
          <a:prstGeom prst="rect">
            <a:avLst/>
          </a:prstGeom>
          <a:noFill/>
        </p:spPr>
        <p:txBody>
          <a:bodyPr wrap="square" rtlCol="0">
            <a:spAutoFit/>
          </a:bodyPr>
          <a:lstStyle/>
          <a:p>
            <a:r>
              <a:rPr lang="en-US" sz="1600" i="1" dirty="0">
                <a:solidFill>
                  <a:schemeClr val="bg2"/>
                </a:solidFill>
                <a:latin typeface="Calibri" panose="020F0502020204030204" pitchFamily="34" charset="0"/>
              </a:rPr>
              <a:t>Baron et al, Nat Rev Endocrinol 2015;11:735; </a:t>
            </a:r>
            <a:r>
              <a:rPr lang="en-US" sz="1600" i="1" dirty="0" err="1">
                <a:solidFill>
                  <a:schemeClr val="bg2"/>
                </a:solidFill>
                <a:latin typeface="Calibri" panose="020F0502020204030204" pitchFamily="34" charset="0"/>
              </a:rPr>
              <a:t>Upners</a:t>
            </a:r>
            <a:r>
              <a:rPr lang="en-US" sz="1600" i="1" dirty="0">
                <a:solidFill>
                  <a:schemeClr val="bg2"/>
                </a:solidFill>
                <a:latin typeface="Calibri" panose="020F0502020204030204" pitchFamily="34" charset="0"/>
              </a:rPr>
              <a:t> et al, Acta </a:t>
            </a:r>
            <a:r>
              <a:rPr lang="en-US" sz="1600" i="1" dirty="0" err="1">
                <a:solidFill>
                  <a:schemeClr val="bg2"/>
                </a:solidFill>
                <a:latin typeface="Calibri" panose="020F0502020204030204" pitchFamily="34" charset="0"/>
              </a:rPr>
              <a:t>Paediatrica</a:t>
            </a:r>
            <a:r>
              <a:rPr lang="en-US" sz="1600" i="1" dirty="0">
                <a:solidFill>
                  <a:schemeClr val="bg2"/>
                </a:solidFill>
                <a:latin typeface="Calibri" panose="020F0502020204030204" pitchFamily="34" charset="0"/>
              </a:rPr>
              <a:t> 2017;106:1651</a:t>
            </a:r>
            <a:r>
              <a:rPr lang="en-US" sz="1600" i="1" dirty="0">
                <a:solidFill>
                  <a:srgbClr val="FFFFFF"/>
                </a:solidFill>
                <a:latin typeface="Calibri" panose="020F0502020204030204" pitchFamily="34" charset="0"/>
              </a:rPr>
              <a:t>2014;16:53</a:t>
            </a:r>
            <a:endParaRPr lang="en-GB" sz="1600" i="1" dirty="0">
              <a:solidFill>
                <a:srgbClr val="FFFFFF"/>
              </a:solidFill>
              <a:latin typeface="Calibri" panose="020F0502020204030204" pitchFamily="34" charset="0"/>
            </a:endParaRPr>
          </a:p>
        </p:txBody>
      </p:sp>
      <p:pic>
        <p:nvPicPr>
          <p:cNvPr id="7" name="Picture 2">
            <a:extLst>
              <a:ext uri="{FF2B5EF4-FFF2-40B4-BE49-F238E27FC236}">
                <a16:creationId xmlns:a16="http://schemas.microsoft.com/office/drawing/2014/main" id="{C09146EA-3190-41C0-9594-F802DA883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84" y="1662545"/>
            <a:ext cx="6225284" cy="391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kstvak 7">
            <a:extLst>
              <a:ext uri="{FF2B5EF4-FFF2-40B4-BE49-F238E27FC236}">
                <a16:creationId xmlns:a16="http://schemas.microsoft.com/office/drawing/2014/main" id="{B8F783D4-F746-4C49-BA4D-C6A3BED3B7C5}"/>
              </a:ext>
            </a:extLst>
          </p:cNvPr>
          <p:cNvSpPr txBox="1"/>
          <p:nvPr/>
        </p:nvSpPr>
        <p:spPr>
          <a:xfrm>
            <a:off x="5008837" y="5268601"/>
            <a:ext cx="1696298" cy="307777"/>
          </a:xfrm>
          <a:prstGeom prst="rect">
            <a:avLst/>
          </a:prstGeom>
          <a:noFill/>
          <a:ln>
            <a:solidFill>
              <a:srgbClr val="FF0000"/>
            </a:solidFill>
          </a:ln>
        </p:spPr>
        <p:txBody>
          <a:bodyPr wrap="none" rtlCol="0">
            <a:spAutoFit/>
          </a:bodyPr>
          <a:lstStyle/>
          <a:p>
            <a:r>
              <a:rPr lang="nl-NL" sz="1400" b="1" dirty="0">
                <a:solidFill>
                  <a:srgbClr val="FF0000"/>
                </a:solidFill>
                <a:latin typeface="Arial" panose="020B0604020202020204" pitchFamily="34" charset="0"/>
                <a:cs typeface="Arial" panose="020B0604020202020204" pitchFamily="34" charset="0"/>
              </a:rPr>
              <a:t>Langer syndroom</a:t>
            </a:r>
            <a:endParaRPr lang="en-GB" sz="1400" b="1" dirty="0">
              <a:solidFill>
                <a:srgbClr val="FF0000"/>
              </a:solidFill>
              <a:latin typeface="Arial" panose="020B0604020202020204" pitchFamily="34" charset="0"/>
              <a:cs typeface="Arial" panose="020B0604020202020204" pitchFamily="34" charset="0"/>
            </a:endParaRPr>
          </a:p>
        </p:txBody>
      </p:sp>
      <p:sp>
        <p:nvSpPr>
          <p:cNvPr id="10" name="Tekstvak 8">
            <a:extLst>
              <a:ext uri="{FF2B5EF4-FFF2-40B4-BE49-F238E27FC236}">
                <a16:creationId xmlns:a16="http://schemas.microsoft.com/office/drawing/2014/main" id="{A05330EE-A29D-4807-824C-27EFFB74D0CE}"/>
              </a:ext>
            </a:extLst>
          </p:cNvPr>
          <p:cNvSpPr txBox="1"/>
          <p:nvPr/>
        </p:nvSpPr>
        <p:spPr>
          <a:xfrm>
            <a:off x="4814828" y="4520456"/>
            <a:ext cx="1903021" cy="307777"/>
          </a:xfrm>
          <a:prstGeom prst="rect">
            <a:avLst/>
          </a:prstGeom>
          <a:noFill/>
          <a:ln>
            <a:solidFill>
              <a:srgbClr val="FF0000"/>
            </a:solidFill>
          </a:ln>
        </p:spPr>
        <p:txBody>
          <a:bodyPr wrap="none" rtlCol="0">
            <a:spAutoFit/>
          </a:bodyPr>
          <a:lstStyle/>
          <a:p>
            <a:r>
              <a:rPr lang="nl-NL" sz="1400" b="1" dirty="0" err="1">
                <a:solidFill>
                  <a:srgbClr val="FF0000"/>
                </a:solidFill>
                <a:latin typeface="Arial" panose="020B0604020202020204" pitchFamily="34" charset="0"/>
                <a:cs typeface="Arial" panose="020B0604020202020204" pitchFamily="34" charset="0"/>
              </a:rPr>
              <a:t>Leri-Weill</a:t>
            </a:r>
            <a:r>
              <a:rPr lang="nl-NL" sz="1400" b="1" dirty="0">
                <a:solidFill>
                  <a:srgbClr val="FF0000"/>
                </a:solidFill>
                <a:latin typeface="Arial" panose="020B0604020202020204" pitchFamily="34" charset="0"/>
                <a:cs typeface="Arial" panose="020B0604020202020204" pitchFamily="34" charset="0"/>
              </a:rPr>
              <a:t> syndroom</a:t>
            </a:r>
            <a:endParaRPr lang="en-GB" sz="1400" b="1" dirty="0">
              <a:solidFill>
                <a:srgbClr val="FF0000"/>
              </a:solidFill>
              <a:latin typeface="Arial" panose="020B0604020202020204" pitchFamily="34" charset="0"/>
              <a:cs typeface="Arial" panose="020B0604020202020204" pitchFamily="34" charset="0"/>
            </a:endParaRPr>
          </a:p>
        </p:txBody>
      </p:sp>
      <p:sp>
        <p:nvSpPr>
          <p:cNvPr id="13" name="Tekstvak 9">
            <a:extLst>
              <a:ext uri="{FF2B5EF4-FFF2-40B4-BE49-F238E27FC236}">
                <a16:creationId xmlns:a16="http://schemas.microsoft.com/office/drawing/2014/main" id="{FC2D7AF8-A7B7-4D91-9E46-D6B19CB400BE}"/>
              </a:ext>
            </a:extLst>
          </p:cNvPr>
          <p:cNvSpPr txBox="1"/>
          <p:nvPr/>
        </p:nvSpPr>
        <p:spPr>
          <a:xfrm>
            <a:off x="2966501" y="3827728"/>
            <a:ext cx="3055645" cy="307777"/>
          </a:xfrm>
          <a:prstGeom prst="rect">
            <a:avLst/>
          </a:prstGeom>
          <a:noFill/>
          <a:ln>
            <a:solidFill>
              <a:srgbClr val="FF0000"/>
            </a:solidFill>
          </a:ln>
        </p:spPr>
        <p:txBody>
          <a:bodyPr wrap="none" rtlCol="0">
            <a:spAutoFit/>
          </a:bodyPr>
          <a:lstStyle/>
          <a:p>
            <a:r>
              <a:rPr lang="nl-NL" sz="1400" b="1" dirty="0">
                <a:solidFill>
                  <a:srgbClr val="FF0000"/>
                </a:solidFill>
                <a:latin typeface="Arial" panose="020B0604020202020204" pitchFamily="34" charset="0"/>
                <a:cs typeface="Arial" panose="020B0604020202020204" pitchFamily="34" charset="0"/>
              </a:rPr>
              <a:t>Dominant (on)geportioneerd klein</a:t>
            </a:r>
            <a:endParaRPr lang="en-GB" sz="1400" b="1" dirty="0">
              <a:solidFill>
                <a:srgbClr val="FF0000"/>
              </a:solidFill>
              <a:latin typeface="Arial" panose="020B0604020202020204" pitchFamily="34" charset="0"/>
              <a:cs typeface="Arial" panose="020B0604020202020204" pitchFamily="34" charset="0"/>
            </a:endParaRPr>
          </a:p>
        </p:txBody>
      </p:sp>
      <p:sp>
        <p:nvSpPr>
          <p:cNvPr id="14" name="Tekstvak 10">
            <a:extLst>
              <a:ext uri="{FF2B5EF4-FFF2-40B4-BE49-F238E27FC236}">
                <a16:creationId xmlns:a16="http://schemas.microsoft.com/office/drawing/2014/main" id="{05C2F580-B422-4185-ABE0-D4042876B75E}"/>
              </a:ext>
            </a:extLst>
          </p:cNvPr>
          <p:cNvSpPr txBox="1"/>
          <p:nvPr/>
        </p:nvSpPr>
        <p:spPr>
          <a:xfrm>
            <a:off x="4136257" y="2192669"/>
            <a:ext cx="2300630" cy="307777"/>
          </a:xfrm>
          <a:prstGeom prst="rect">
            <a:avLst/>
          </a:prstGeom>
          <a:noFill/>
          <a:ln>
            <a:solidFill>
              <a:srgbClr val="FF0000"/>
            </a:solidFill>
          </a:ln>
        </p:spPr>
        <p:txBody>
          <a:bodyPr wrap="none" rtlCol="0">
            <a:spAutoFit/>
          </a:bodyPr>
          <a:lstStyle/>
          <a:p>
            <a:r>
              <a:rPr lang="nl-NL" sz="1400" b="1" dirty="0">
                <a:solidFill>
                  <a:srgbClr val="FF0000"/>
                </a:solidFill>
                <a:latin typeface="Arial" panose="020B0604020202020204" pitchFamily="34" charset="0"/>
                <a:cs typeface="Arial" panose="020B0604020202020204" pitchFamily="34" charset="0"/>
              </a:rPr>
              <a:t>Gigantisme, lange benen</a:t>
            </a:r>
            <a:endParaRPr lang="en-GB" sz="1400" b="1" dirty="0">
              <a:solidFill>
                <a:srgbClr val="FF0000"/>
              </a:solidFill>
              <a:latin typeface="Arial" panose="020B0604020202020204" pitchFamily="34" charset="0"/>
              <a:cs typeface="Arial" panose="020B0604020202020204" pitchFamily="34" charset="0"/>
            </a:endParaRPr>
          </a:p>
        </p:txBody>
      </p:sp>
      <p:pic>
        <p:nvPicPr>
          <p:cNvPr id="15" name="Picture 4">
            <a:extLst>
              <a:ext uri="{FF2B5EF4-FFF2-40B4-BE49-F238E27FC236}">
                <a16:creationId xmlns:a16="http://schemas.microsoft.com/office/drawing/2014/main" id="{1E2BD2DC-F5ED-4D78-B28D-7EAB3F822C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424" y="4828233"/>
            <a:ext cx="2293374" cy="1720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0B7AD96D-6184-4D33-9493-4DF3ABC1E3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3424" y="3026762"/>
            <a:ext cx="2291550" cy="179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a:extLst>
              <a:ext uri="{FF2B5EF4-FFF2-40B4-BE49-F238E27FC236}">
                <a16:creationId xmlns:a16="http://schemas.microsoft.com/office/drawing/2014/main" id="{E81200AB-9844-47E9-8BFF-19035CC6EC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8961" y="337110"/>
            <a:ext cx="2386012" cy="317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479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p:txBody>
          <a:bodyPr/>
          <a:lstStyle/>
          <a:p>
            <a:r>
              <a:rPr lang="en-US" dirty="0"/>
              <a:t>F</a:t>
            </a:r>
            <a:r>
              <a:rPr lang="nl-NL" dirty="0" err="1"/>
              <a:t>enotypisch</a:t>
            </a:r>
            <a:r>
              <a:rPr lang="nl-NL" dirty="0"/>
              <a:t> spectrum van </a:t>
            </a:r>
            <a:r>
              <a:rPr lang="nl-NL" i="1" dirty="0"/>
              <a:t>NPR2</a:t>
            </a:r>
            <a:r>
              <a:rPr lang="nl-NL" dirty="0"/>
              <a:t> mutaties</a:t>
            </a:r>
          </a:p>
        </p:txBody>
      </p:sp>
      <p:sp>
        <p:nvSpPr>
          <p:cNvPr id="8" name="TextBox 7">
            <a:extLst>
              <a:ext uri="{FF2B5EF4-FFF2-40B4-BE49-F238E27FC236}">
                <a16:creationId xmlns:a16="http://schemas.microsoft.com/office/drawing/2014/main" id="{127FEA95-8D44-43CF-8EC9-BFE8D8070029}"/>
              </a:ext>
            </a:extLst>
          </p:cNvPr>
          <p:cNvSpPr txBox="1"/>
          <p:nvPr/>
        </p:nvSpPr>
        <p:spPr>
          <a:xfrm>
            <a:off x="39457" y="6350169"/>
            <a:ext cx="8987164" cy="584775"/>
          </a:xfrm>
          <a:prstGeom prst="rect">
            <a:avLst/>
          </a:prstGeom>
          <a:noFill/>
        </p:spPr>
        <p:txBody>
          <a:bodyPr wrap="square" rtlCol="0">
            <a:spAutoFit/>
          </a:bodyPr>
          <a:lstStyle/>
          <a:p>
            <a:r>
              <a:rPr lang="en-US" sz="1600" i="1" dirty="0">
                <a:solidFill>
                  <a:schemeClr val="bg2"/>
                </a:solidFill>
                <a:latin typeface="Calibri" panose="020F0502020204030204" pitchFamily="34" charset="0"/>
              </a:rPr>
              <a:t>Baron et al, Nat Rev Endocrinol 2015;11:735. Bartels et al, </a:t>
            </a:r>
            <a:r>
              <a:rPr lang="de-DE" sz="1600" i="1" dirty="0">
                <a:solidFill>
                  <a:schemeClr val="bg2"/>
                </a:solidFill>
                <a:latin typeface="Calibri" panose="020F0502020204030204" pitchFamily="34" charset="0"/>
              </a:rPr>
              <a:t>Am J Hum Genet 2004;75:27. </a:t>
            </a:r>
            <a:r>
              <a:rPr lang="en-US" sz="1600" i="1" dirty="0">
                <a:solidFill>
                  <a:schemeClr val="bg2"/>
                </a:solidFill>
                <a:latin typeface="Calibri" panose="020F0502020204030204" pitchFamily="34" charset="0"/>
              </a:rPr>
              <a:t>Hannema et al, JCEM 2013;98:1988. </a:t>
            </a:r>
            <a:r>
              <a:rPr lang="da-DK" sz="1600" i="1" dirty="0">
                <a:solidFill>
                  <a:schemeClr val="bg2"/>
                </a:solidFill>
                <a:latin typeface="Calibri" panose="020F0502020204030204" pitchFamily="34" charset="0"/>
              </a:rPr>
              <a:t>Miura et al, Am J Med Genet A 2014;164A:156</a:t>
            </a:r>
            <a:r>
              <a:rPr lang="en-US" sz="1600" i="1" dirty="0" err="1">
                <a:solidFill>
                  <a:srgbClr val="FFFFFF"/>
                </a:solidFill>
                <a:latin typeface="Calibri" panose="020F0502020204030204" pitchFamily="34" charset="0"/>
              </a:rPr>
              <a:t>enet</a:t>
            </a:r>
            <a:r>
              <a:rPr lang="en-US" sz="1600" i="1" dirty="0">
                <a:solidFill>
                  <a:srgbClr val="FFFFFF"/>
                </a:solidFill>
                <a:latin typeface="Calibri" panose="020F0502020204030204" pitchFamily="34" charset="0"/>
              </a:rPr>
              <a:t> Med 2014;16:53</a:t>
            </a:r>
            <a:endParaRPr lang="en-GB" sz="1600" i="1" dirty="0">
              <a:solidFill>
                <a:srgbClr val="FFFFFF"/>
              </a:solidFill>
              <a:latin typeface="Calibri" panose="020F0502020204030204" pitchFamily="34" charset="0"/>
            </a:endParaRPr>
          </a:p>
        </p:txBody>
      </p:sp>
      <p:pic>
        <p:nvPicPr>
          <p:cNvPr id="4" name="Picture 2">
            <a:extLst>
              <a:ext uri="{FF2B5EF4-FFF2-40B4-BE49-F238E27FC236}">
                <a16:creationId xmlns:a16="http://schemas.microsoft.com/office/drawing/2014/main" id="{3DA1A352-D722-498D-879D-E7ABFF424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6" y="1745427"/>
            <a:ext cx="6174282" cy="38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CB7D8714-33D6-4B3D-95A7-A54F230CE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5613" y="942071"/>
            <a:ext cx="2003891" cy="200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F02F1D6D-06FC-4AB5-9C71-71F22E1CE3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3757" y="3731678"/>
            <a:ext cx="2256503" cy="2637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2">
            <a:extLst>
              <a:ext uri="{FF2B5EF4-FFF2-40B4-BE49-F238E27FC236}">
                <a16:creationId xmlns:a16="http://schemas.microsoft.com/office/drawing/2014/main" id="{924760B6-D690-4766-89BF-9231DBAA71C2}"/>
              </a:ext>
            </a:extLst>
          </p:cNvPr>
          <p:cNvSpPr txBox="1"/>
          <p:nvPr/>
        </p:nvSpPr>
        <p:spPr>
          <a:xfrm>
            <a:off x="3005945" y="1487920"/>
            <a:ext cx="1935145" cy="307777"/>
          </a:xfrm>
          <a:prstGeom prst="rect">
            <a:avLst/>
          </a:prstGeom>
          <a:noFill/>
          <a:ln>
            <a:solidFill>
              <a:srgbClr val="FF0000"/>
            </a:solidFill>
          </a:ln>
        </p:spPr>
        <p:txBody>
          <a:bodyPr wrap="none" rtlCol="0">
            <a:spAutoFit/>
          </a:bodyPr>
          <a:lstStyle/>
          <a:p>
            <a:r>
              <a:rPr lang="nl-NL" sz="1400" b="1" dirty="0">
                <a:solidFill>
                  <a:srgbClr val="FF0000"/>
                </a:solidFill>
                <a:latin typeface="Arial" panose="020B0604020202020204" pitchFamily="34" charset="0"/>
                <a:cs typeface="Arial" panose="020B0604020202020204" pitchFamily="34" charset="0"/>
              </a:rPr>
              <a:t>Gigantisme (221 cm)</a:t>
            </a:r>
            <a:endParaRPr lang="en-GB" sz="1400" b="1" dirty="0">
              <a:solidFill>
                <a:srgbClr val="FF0000"/>
              </a:solidFill>
              <a:latin typeface="Arial" panose="020B0604020202020204" pitchFamily="34" charset="0"/>
              <a:cs typeface="Arial" panose="020B0604020202020204" pitchFamily="34" charset="0"/>
            </a:endParaRPr>
          </a:p>
        </p:txBody>
      </p:sp>
      <p:sp>
        <p:nvSpPr>
          <p:cNvPr id="9" name="Tekstvak 6">
            <a:extLst>
              <a:ext uri="{FF2B5EF4-FFF2-40B4-BE49-F238E27FC236}">
                <a16:creationId xmlns:a16="http://schemas.microsoft.com/office/drawing/2014/main" id="{7F4E5A65-971D-4AC0-A52C-8A821B7FEC07}"/>
              </a:ext>
            </a:extLst>
          </p:cNvPr>
          <p:cNvSpPr txBox="1"/>
          <p:nvPr/>
        </p:nvSpPr>
        <p:spPr>
          <a:xfrm>
            <a:off x="3038140" y="4536098"/>
            <a:ext cx="3599062" cy="307777"/>
          </a:xfrm>
          <a:prstGeom prst="rect">
            <a:avLst/>
          </a:prstGeom>
          <a:noFill/>
          <a:ln>
            <a:solidFill>
              <a:srgbClr val="FF0000"/>
            </a:solidFill>
          </a:ln>
        </p:spPr>
        <p:txBody>
          <a:bodyPr wrap="none" rtlCol="0">
            <a:spAutoFit/>
          </a:bodyPr>
          <a:lstStyle/>
          <a:p>
            <a:r>
              <a:rPr lang="nl-NL" sz="1400" b="1" i="1" dirty="0">
                <a:solidFill>
                  <a:srgbClr val="FF0000"/>
                </a:solidFill>
                <a:latin typeface="Arial" panose="020B0604020202020204" pitchFamily="34" charset="0"/>
                <a:cs typeface="Arial" panose="020B0604020202020204" pitchFamily="34" charset="0"/>
              </a:rPr>
              <a:t>NPR2</a:t>
            </a:r>
            <a:r>
              <a:rPr lang="nl-NL" sz="1400" b="1" dirty="0">
                <a:solidFill>
                  <a:srgbClr val="FF0000"/>
                </a:solidFill>
                <a:latin typeface="Arial" panose="020B0604020202020204" pitchFamily="34" charset="0"/>
                <a:cs typeface="Arial" panose="020B0604020202020204" pitchFamily="34" charset="0"/>
              </a:rPr>
              <a:t>+/- licht </a:t>
            </a:r>
            <a:r>
              <a:rPr lang="nl-NL" sz="1400" b="1" dirty="0" err="1">
                <a:solidFill>
                  <a:srgbClr val="FF0000"/>
                </a:solidFill>
                <a:latin typeface="Arial" panose="020B0604020202020204" pitchFamily="34" charset="0"/>
                <a:cs typeface="Arial" panose="020B0604020202020204" pitchFamily="34" charset="0"/>
              </a:rPr>
              <a:t>gedisproportioneerd</a:t>
            </a:r>
            <a:r>
              <a:rPr lang="nl-NL" sz="1400" b="1" dirty="0">
                <a:solidFill>
                  <a:srgbClr val="FF0000"/>
                </a:solidFill>
                <a:latin typeface="Arial" panose="020B0604020202020204" pitchFamily="34" charset="0"/>
                <a:cs typeface="Arial" panose="020B0604020202020204" pitchFamily="34" charset="0"/>
              </a:rPr>
              <a:t> klein </a:t>
            </a:r>
            <a:endParaRPr lang="en-GB" sz="1400" b="1" dirty="0">
              <a:solidFill>
                <a:srgbClr val="FF0000"/>
              </a:solidFill>
              <a:latin typeface="Arial" panose="020B0604020202020204" pitchFamily="34" charset="0"/>
              <a:cs typeface="Arial" panose="020B0604020202020204" pitchFamily="34" charset="0"/>
            </a:endParaRPr>
          </a:p>
        </p:txBody>
      </p:sp>
      <p:sp>
        <p:nvSpPr>
          <p:cNvPr id="10" name="Tekstvak 1">
            <a:extLst>
              <a:ext uri="{FF2B5EF4-FFF2-40B4-BE49-F238E27FC236}">
                <a16:creationId xmlns:a16="http://schemas.microsoft.com/office/drawing/2014/main" id="{C8A274C6-2081-4E2D-BB0D-5D8D498E4335}"/>
              </a:ext>
            </a:extLst>
          </p:cNvPr>
          <p:cNvSpPr txBox="1"/>
          <p:nvPr/>
        </p:nvSpPr>
        <p:spPr>
          <a:xfrm>
            <a:off x="4296584" y="5632670"/>
            <a:ext cx="2452916" cy="523220"/>
          </a:xfrm>
          <a:prstGeom prst="rect">
            <a:avLst/>
          </a:prstGeom>
          <a:noFill/>
          <a:ln>
            <a:solidFill>
              <a:srgbClr val="FF0000"/>
            </a:solidFill>
          </a:ln>
        </p:spPr>
        <p:txBody>
          <a:bodyPr wrap="none" rtlCol="0">
            <a:spAutoFit/>
          </a:bodyPr>
          <a:lstStyle/>
          <a:p>
            <a:r>
              <a:rPr lang="nl-NL" sz="1400" b="1" dirty="0" err="1">
                <a:solidFill>
                  <a:srgbClr val="FF0000"/>
                </a:solidFill>
                <a:latin typeface="Arial" panose="020B0604020202020204" pitchFamily="34" charset="0"/>
                <a:cs typeface="Arial" panose="020B0604020202020204" pitchFamily="34" charset="0"/>
              </a:rPr>
              <a:t>acromesomelic</a:t>
            </a:r>
            <a:r>
              <a:rPr lang="nl-NL" sz="1400" b="1" dirty="0">
                <a:solidFill>
                  <a:srgbClr val="FF0000"/>
                </a:solidFill>
                <a:latin typeface="Arial" panose="020B0604020202020204" pitchFamily="34" charset="0"/>
                <a:cs typeface="Arial" panose="020B0604020202020204" pitchFamily="34" charset="0"/>
              </a:rPr>
              <a:t> </a:t>
            </a:r>
            <a:r>
              <a:rPr lang="nl-NL" sz="1400" b="1" dirty="0" err="1">
                <a:solidFill>
                  <a:srgbClr val="FF0000"/>
                </a:solidFill>
                <a:latin typeface="Arial" panose="020B0604020202020204" pitchFamily="34" charset="0"/>
                <a:cs typeface="Arial" panose="020B0604020202020204" pitchFamily="34" charset="0"/>
              </a:rPr>
              <a:t>dysplasia</a:t>
            </a:r>
            <a:r>
              <a:rPr lang="nl-NL" sz="1400" b="1" dirty="0">
                <a:solidFill>
                  <a:srgbClr val="FF0000"/>
                </a:solidFill>
                <a:latin typeface="Arial" panose="020B0604020202020204" pitchFamily="34" charset="0"/>
                <a:cs typeface="Arial" panose="020B0604020202020204" pitchFamily="34" charset="0"/>
              </a:rPr>
              <a:t>, </a:t>
            </a:r>
          </a:p>
          <a:p>
            <a:r>
              <a:rPr lang="nl-NL" sz="1400" b="1" dirty="0" err="1">
                <a:solidFill>
                  <a:srgbClr val="FF0000"/>
                </a:solidFill>
                <a:latin typeface="Arial" panose="020B0604020202020204" pitchFamily="34" charset="0"/>
                <a:cs typeface="Arial" panose="020B0604020202020204" pitchFamily="34" charset="0"/>
              </a:rPr>
              <a:t>Maroteaux</a:t>
            </a:r>
            <a:r>
              <a:rPr lang="nl-NL" sz="1400" b="1" dirty="0">
                <a:solidFill>
                  <a:srgbClr val="FF0000"/>
                </a:solidFill>
                <a:latin typeface="Arial" panose="020B0604020202020204" pitchFamily="34" charset="0"/>
                <a:cs typeface="Arial" panose="020B0604020202020204" pitchFamily="34" charset="0"/>
              </a:rPr>
              <a:t> type, 120 cm</a:t>
            </a:r>
            <a:endParaRPr lang="en-GB" sz="1400" b="1" dirty="0">
              <a:solidFill>
                <a:srgbClr val="FF0000"/>
              </a:solidFill>
              <a:latin typeface="Arial" panose="020B0604020202020204" pitchFamily="34" charset="0"/>
              <a:cs typeface="Arial" panose="020B0604020202020204" pitchFamily="34" charset="0"/>
            </a:endParaRPr>
          </a:p>
        </p:txBody>
      </p:sp>
      <p:pic>
        <p:nvPicPr>
          <p:cNvPr id="11" name="Picture 5">
            <a:extLst>
              <a:ext uri="{FF2B5EF4-FFF2-40B4-BE49-F238E27FC236}">
                <a16:creationId xmlns:a16="http://schemas.microsoft.com/office/drawing/2014/main" id="{F67F106A-B29C-440D-9B83-7D3BD9A58B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441" y="2002733"/>
            <a:ext cx="1222121" cy="163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53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p:txBody>
          <a:bodyPr/>
          <a:lstStyle/>
          <a:p>
            <a:r>
              <a:rPr lang="nl-NL" dirty="0"/>
              <a:t>Wat is de kans om een </a:t>
            </a:r>
            <a:r>
              <a:rPr lang="nl-NL" i="1" dirty="0"/>
              <a:t>NPR2</a:t>
            </a:r>
            <a:r>
              <a:rPr lang="nl-NL" dirty="0"/>
              <a:t> defect te vinden?</a:t>
            </a:r>
          </a:p>
        </p:txBody>
      </p:sp>
      <p:graphicFrame>
        <p:nvGraphicFramePr>
          <p:cNvPr id="4" name="Content Placeholder 1">
            <a:extLst>
              <a:ext uri="{FF2B5EF4-FFF2-40B4-BE49-F238E27FC236}">
                <a16:creationId xmlns:a16="http://schemas.microsoft.com/office/drawing/2014/main" id="{DF33BB31-A526-4727-AC67-37F225B9FB18}"/>
              </a:ext>
            </a:extLst>
          </p:cNvPr>
          <p:cNvGraphicFramePr>
            <a:graphicFrameLocks noGrp="1"/>
          </p:cNvGraphicFramePr>
          <p:nvPr>
            <p:ph idx="1"/>
            <p:extLst>
              <p:ext uri="{D42A27DB-BD31-4B8C-83A1-F6EECF244321}">
                <p14:modId xmlns:p14="http://schemas.microsoft.com/office/powerpoint/2010/main" val="2779315451"/>
              </p:ext>
            </p:extLst>
          </p:nvPr>
        </p:nvGraphicFramePr>
        <p:xfrm>
          <a:off x="330485" y="882494"/>
          <a:ext cx="8675491" cy="5283658"/>
        </p:xfrm>
        <a:graphic>
          <a:graphicData uri="http://schemas.openxmlformats.org/drawingml/2006/table">
            <a:tbl>
              <a:tblPr firstRow="1" bandRow="1">
                <a:tableStyleId>{5C22544A-7EE6-4342-B048-85BDC9FD1C3A}</a:tableStyleId>
              </a:tblPr>
              <a:tblGrid>
                <a:gridCol w="1394333">
                  <a:extLst>
                    <a:ext uri="{9D8B030D-6E8A-4147-A177-3AD203B41FA5}">
                      <a16:colId xmlns:a16="http://schemas.microsoft.com/office/drawing/2014/main" val="20000"/>
                    </a:ext>
                  </a:extLst>
                </a:gridCol>
                <a:gridCol w="1328882">
                  <a:extLst>
                    <a:ext uri="{9D8B030D-6E8A-4147-A177-3AD203B41FA5}">
                      <a16:colId xmlns:a16="http://schemas.microsoft.com/office/drawing/2014/main" val="20001"/>
                    </a:ext>
                  </a:extLst>
                </a:gridCol>
                <a:gridCol w="1356536">
                  <a:extLst>
                    <a:ext uri="{9D8B030D-6E8A-4147-A177-3AD203B41FA5}">
                      <a16:colId xmlns:a16="http://schemas.microsoft.com/office/drawing/2014/main" val="20002"/>
                    </a:ext>
                  </a:extLst>
                </a:gridCol>
                <a:gridCol w="1276373">
                  <a:extLst>
                    <a:ext uri="{9D8B030D-6E8A-4147-A177-3AD203B41FA5}">
                      <a16:colId xmlns:a16="http://schemas.microsoft.com/office/drawing/2014/main" val="20003"/>
                    </a:ext>
                  </a:extLst>
                </a:gridCol>
                <a:gridCol w="3319367">
                  <a:extLst>
                    <a:ext uri="{9D8B030D-6E8A-4147-A177-3AD203B41FA5}">
                      <a16:colId xmlns:a16="http://schemas.microsoft.com/office/drawing/2014/main" val="20004"/>
                    </a:ext>
                  </a:extLst>
                </a:gridCol>
              </a:tblGrid>
              <a:tr h="391741">
                <a:tc>
                  <a:txBody>
                    <a:bodyPr/>
                    <a:lstStyle/>
                    <a:p>
                      <a:r>
                        <a:rPr lang="en-US" sz="1600" dirty="0"/>
                        <a:t>Auteur/</a:t>
                      </a:r>
                      <a:r>
                        <a:rPr lang="en-US" sz="1600" dirty="0" err="1"/>
                        <a:t>jaar</a:t>
                      </a:r>
                      <a:endParaRPr lang="en-GB" sz="1600" dirty="0"/>
                    </a:p>
                  </a:txBody>
                  <a:tcPr/>
                </a:tc>
                <a:tc>
                  <a:txBody>
                    <a:bodyPr/>
                    <a:lstStyle/>
                    <a:p>
                      <a:r>
                        <a:rPr lang="en-US" sz="1600" dirty="0"/>
                        <a:t>Diagnose</a:t>
                      </a:r>
                      <a:endParaRPr lang="en-GB" sz="1600" dirty="0"/>
                    </a:p>
                  </a:txBody>
                  <a:tcPr/>
                </a:tc>
                <a:tc>
                  <a:txBody>
                    <a:bodyPr/>
                    <a:lstStyle/>
                    <a:p>
                      <a:r>
                        <a:rPr lang="en-US" sz="1600" dirty="0" err="1"/>
                        <a:t>Frequentie</a:t>
                      </a:r>
                      <a:endParaRPr lang="en-GB" sz="1600" dirty="0"/>
                    </a:p>
                  </a:txBody>
                  <a:tcPr/>
                </a:tc>
                <a:tc>
                  <a:txBody>
                    <a:bodyPr/>
                    <a:lstStyle/>
                    <a:p>
                      <a:r>
                        <a:rPr lang="en-US" sz="1600" dirty="0" err="1"/>
                        <a:t>Lengte</a:t>
                      </a:r>
                      <a:r>
                        <a:rPr lang="en-US" sz="1600" dirty="0"/>
                        <a:t> SDS</a:t>
                      </a:r>
                      <a:endParaRPr lang="en-GB" sz="1600" dirty="0"/>
                    </a:p>
                  </a:txBody>
                  <a:tcPr/>
                </a:tc>
                <a:tc>
                  <a:txBody>
                    <a:bodyPr/>
                    <a:lstStyle/>
                    <a:p>
                      <a:r>
                        <a:rPr lang="en-US" sz="1600" dirty="0" err="1"/>
                        <a:t>Klinische</a:t>
                      </a:r>
                      <a:r>
                        <a:rPr lang="en-US" sz="1600" dirty="0"/>
                        <a:t> </a:t>
                      </a:r>
                      <a:r>
                        <a:rPr lang="en-US" sz="1600" dirty="0" err="1"/>
                        <a:t>kenmerken</a:t>
                      </a:r>
                      <a:endParaRPr lang="en-GB" sz="1600" dirty="0"/>
                    </a:p>
                  </a:txBody>
                  <a:tcPr/>
                </a:tc>
                <a:extLst>
                  <a:ext uri="{0D108BD9-81ED-4DB2-BD59-A6C34878D82A}">
                    <a16:rowId xmlns:a16="http://schemas.microsoft.com/office/drawing/2014/main" val="10000"/>
                  </a:ext>
                </a:extLst>
              </a:tr>
              <a:tr h="643957">
                <a:tc>
                  <a:txBody>
                    <a:bodyPr/>
                    <a:lstStyle/>
                    <a:p>
                      <a:r>
                        <a:rPr lang="en-US" sz="1700" dirty="0" err="1"/>
                        <a:t>Vasques</a:t>
                      </a:r>
                      <a:r>
                        <a:rPr lang="en-US" sz="1700" dirty="0"/>
                        <a:t> 2013</a:t>
                      </a:r>
                      <a:endParaRPr lang="en-GB" sz="1700" dirty="0"/>
                    </a:p>
                  </a:txBody>
                  <a:tcPr/>
                </a:tc>
                <a:tc>
                  <a:txBody>
                    <a:bodyPr/>
                    <a:lstStyle/>
                    <a:p>
                      <a:r>
                        <a:rPr lang="en-US" sz="1700" dirty="0"/>
                        <a:t>ISS</a:t>
                      </a:r>
                      <a:endParaRPr lang="en-GB" sz="1700" dirty="0"/>
                    </a:p>
                  </a:txBody>
                  <a:tcPr/>
                </a:tc>
                <a:tc>
                  <a:txBody>
                    <a:bodyPr/>
                    <a:lstStyle/>
                    <a:p>
                      <a:r>
                        <a:rPr lang="en-US" sz="1700" dirty="0"/>
                        <a:t>3/47=</a:t>
                      </a:r>
                      <a:r>
                        <a:rPr lang="en-US" sz="1700" b="1" dirty="0"/>
                        <a:t>6%</a:t>
                      </a:r>
                      <a:endParaRPr lang="en-GB" sz="1700" b="1" dirty="0"/>
                    </a:p>
                  </a:txBody>
                  <a:tcPr/>
                </a:tc>
                <a:tc>
                  <a:txBody>
                    <a:bodyPr/>
                    <a:lstStyle/>
                    <a:p>
                      <a:r>
                        <a:rPr lang="en-US" sz="1700" dirty="0"/>
                        <a:t>-4,5 tot -1,7</a:t>
                      </a:r>
                      <a:endParaRPr lang="en-GB" sz="1700" dirty="0"/>
                    </a:p>
                  </a:txBody>
                  <a:tcPr/>
                </a:tc>
                <a:tc>
                  <a:txBody>
                    <a:bodyPr/>
                    <a:lstStyle/>
                    <a:p>
                      <a:r>
                        <a:rPr lang="en-US" sz="1700" dirty="0"/>
                        <a:t>ZH/L SDS 0-2,3. </a:t>
                      </a:r>
                      <a:r>
                        <a:rPr lang="en-US" sz="1700" dirty="0" err="1"/>
                        <a:t>Spanwijdte</a:t>
                      </a:r>
                      <a:r>
                        <a:rPr lang="en-US" sz="1700" dirty="0"/>
                        <a:t> SDS </a:t>
                      </a:r>
                      <a:r>
                        <a:rPr lang="en-US" sz="1700" dirty="0" err="1"/>
                        <a:t>tussen</a:t>
                      </a:r>
                      <a:r>
                        <a:rPr lang="en-US" sz="1700" dirty="0"/>
                        <a:t> -4,0 en -2,5. BA-CA: -2,3 to 0 </a:t>
                      </a:r>
                      <a:endParaRPr lang="en-GB" sz="1700" dirty="0"/>
                    </a:p>
                  </a:txBody>
                  <a:tcPr/>
                </a:tc>
                <a:extLst>
                  <a:ext uri="{0D108BD9-81ED-4DB2-BD59-A6C34878D82A}">
                    <a16:rowId xmlns:a16="http://schemas.microsoft.com/office/drawing/2014/main" val="10001"/>
                  </a:ext>
                </a:extLst>
              </a:tr>
              <a:tr h="391741">
                <a:tc>
                  <a:txBody>
                    <a:bodyPr/>
                    <a:lstStyle/>
                    <a:p>
                      <a:r>
                        <a:rPr lang="en-US" sz="1700" dirty="0"/>
                        <a:t>Amano 2014</a:t>
                      </a:r>
                      <a:endParaRPr lang="en-GB" sz="1700" dirty="0"/>
                    </a:p>
                  </a:txBody>
                  <a:tcPr/>
                </a:tc>
                <a:tc>
                  <a:txBody>
                    <a:bodyPr/>
                    <a:lstStyle/>
                    <a:p>
                      <a:r>
                        <a:rPr lang="en-US" sz="1700" dirty="0"/>
                        <a:t>ISS</a:t>
                      </a:r>
                      <a:endParaRPr lang="en-GB" sz="1700" dirty="0"/>
                    </a:p>
                  </a:txBody>
                  <a:tcPr/>
                </a:tc>
                <a:tc>
                  <a:txBody>
                    <a:bodyPr/>
                    <a:lstStyle/>
                    <a:p>
                      <a:r>
                        <a:rPr lang="en-US" sz="1700" dirty="0"/>
                        <a:t>2/101=</a:t>
                      </a:r>
                      <a:r>
                        <a:rPr lang="en-US" sz="1700" b="1" dirty="0"/>
                        <a:t>2%</a:t>
                      </a:r>
                      <a:endParaRPr lang="en-GB" sz="1700" b="1" dirty="0"/>
                    </a:p>
                  </a:txBody>
                  <a:tcPr/>
                </a:tc>
                <a:tc>
                  <a:txBody>
                    <a:bodyPr/>
                    <a:lstStyle/>
                    <a:p>
                      <a:r>
                        <a:rPr lang="en-US" sz="1700" dirty="0"/>
                        <a:t>-2,8 tot -1,3</a:t>
                      </a:r>
                      <a:endParaRPr lang="en-GB" sz="1700" dirty="0"/>
                    </a:p>
                  </a:txBody>
                  <a:tcPr/>
                </a:tc>
                <a:tc>
                  <a:txBody>
                    <a:bodyPr/>
                    <a:lstStyle/>
                    <a:p>
                      <a:r>
                        <a:rPr lang="en-US" sz="1700" dirty="0"/>
                        <a:t>BA: -2,4 to -1,3 </a:t>
                      </a:r>
                      <a:endParaRPr lang="en-GB" sz="1700" dirty="0"/>
                    </a:p>
                  </a:txBody>
                  <a:tcPr/>
                </a:tc>
                <a:extLst>
                  <a:ext uri="{0D108BD9-81ED-4DB2-BD59-A6C34878D82A}">
                    <a16:rowId xmlns:a16="http://schemas.microsoft.com/office/drawing/2014/main" val="10002"/>
                  </a:ext>
                </a:extLst>
              </a:tr>
              <a:tr h="643957">
                <a:tc>
                  <a:txBody>
                    <a:bodyPr/>
                    <a:lstStyle/>
                    <a:p>
                      <a:r>
                        <a:rPr lang="en-US" sz="1700" dirty="0" err="1"/>
                        <a:t>Hisado</a:t>
                      </a:r>
                      <a:r>
                        <a:rPr lang="en-US" sz="1700" baseline="0" dirty="0"/>
                        <a:t> 2015</a:t>
                      </a:r>
                      <a:endParaRPr lang="en-GB" sz="1700" dirty="0"/>
                    </a:p>
                  </a:txBody>
                  <a:tcPr/>
                </a:tc>
                <a:tc>
                  <a:txBody>
                    <a:bodyPr/>
                    <a:lstStyle/>
                    <a:p>
                      <a:r>
                        <a:rPr lang="en-US" sz="1700" dirty="0"/>
                        <a:t>LWD (SHOX-)</a:t>
                      </a:r>
                      <a:endParaRPr lang="en-GB" sz="1700" dirty="0"/>
                    </a:p>
                  </a:txBody>
                  <a:tcPr/>
                </a:tc>
                <a:tc>
                  <a:txBody>
                    <a:bodyPr/>
                    <a:lstStyle/>
                    <a:p>
                      <a:r>
                        <a:rPr lang="en-US" sz="1700" dirty="0"/>
                        <a:t>9/173=</a:t>
                      </a:r>
                      <a:r>
                        <a:rPr lang="en-US" sz="1700" b="1" dirty="0"/>
                        <a:t>5%</a:t>
                      </a:r>
                      <a:endParaRPr lang="en-GB" sz="1700" b="1" dirty="0"/>
                    </a:p>
                  </a:txBody>
                  <a:tcPr/>
                </a:tc>
                <a:tc>
                  <a:txBody>
                    <a:bodyPr/>
                    <a:lstStyle/>
                    <a:p>
                      <a:r>
                        <a:rPr lang="en-US" sz="1700" dirty="0"/>
                        <a:t>-3,5 tot</a:t>
                      </a:r>
                      <a:r>
                        <a:rPr lang="en-US" sz="1700" baseline="0" dirty="0"/>
                        <a:t> -0,7</a:t>
                      </a:r>
                      <a:endParaRPr lang="en-GB" sz="1700" dirty="0"/>
                    </a:p>
                  </a:txBody>
                  <a:tcPr/>
                </a:tc>
                <a:tc>
                  <a:txBody>
                    <a:bodyPr/>
                    <a:lstStyle/>
                    <a:p>
                      <a:endParaRPr lang="en-GB" sz="1700"/>
                    </a:p>
                  </a:txBody>
                  <a:tcPr/>
                </a:tc>
                <a:extLst>
                  <a:ext uri="{0D108BD9-81ED-4DB2-BD59-A6C34878D82A}">
                    <a16:rowId xmlns:a16="http://schemas.microsoft.com/office/drawing/2014/main" val="10003"/>
                  </a:ext>
                </a:extLst>
              </a:tr>
              <a:tr h="391741">
                <a:tc>
                  <a:txBody>
                    <a:bodyPr/>
                    <a:lstStyle/>
                    <a:p>
                      <a:endParaRPr lang="en-GB" sz="1700" dirty="0"/>
                    </a:p>
                  </a:txBody>
                  <a:tcPr/>
                </a:tc>
                <a:tc>
                  <a:txBody>
                    <a:bodyPr/>
                    <a:lstStyle/>
                    <a:p>
                      <a:r>
                        <a:rPr lang="en-US" sz="1700" dirty="0"/>
                        <a:t>ISS (SHOX-)</a:t>
                      </a:r>
                      <a:endParaRPr lang="en-GB" sz="1700" dirty="0"/>
                    </a:p>
                  </a:txBody>
                  <a:tcPr/>
                </a:tc>
                <a:tc>
                  <a:txBody>
                    <a:bodyPr/>
                    <a:lstStyle/>
                    <a:p>
                      <a:r>
                        <a:rPr lang="en-US" sz="1700" dirty="0"/>
                        <a:t>2/95=</a:t>
                      </a:r>
                      <a:r>
                        <a:rPr lang="en-US" sz="1700" b="1" dirty="0"/>
                        <a:t>2%</a:t>
                      </a:r>
                      <a:endParaRPr lang="en-GB" sz="1700" b="1" dirty="0"/>
                    </a:p>
                  </a:txBody>
                  <a:tcPr/>
                </a:tc>
                <a:tc>
                  <a:txBody>
                    <a:bodyPr/>
                    <a:lstStyle/>
                    <a:p>
                      <a:r>
                        <a:rPr lang="en-US" sz="1700" dirty="0"/>
                        <a:t>-3,1</a:t>
                      </a:r>
                      <a:r>
                        <a:rPr lang="en-US" sz="1700" baseline="0" dirty="0"/>
                        <a:t> tot -2,5</a:t>
                      </a:r>
                      <a:endParaRPr lang="en-GB" sz="1700" dirty="0"/>
                    </a:p>
                  </a:txBody>
                  <a:tcPr/>
                </a:tc>
                <a:tc>
                  <a:txBody>
                    <a:bodyPr/>
                    <a:lstStyle/>
                    <a:p>
                      <a:r>
                        <a:rPr lang="en-US" sz="1700" dirty="0" err="1"/>
                        <a:t>Spanwijdte</a:t>
                      </a:r>
                      <a:r>
                        <a:rPr lang="en-US" sz="1700" dirty="0"/>
                        <a:t>/</a:t>
                      </a:r>
                      <a:r>
                        <a:rPr lang="en-US" sz="1700" dirty="0" err="1"/>
                        <a:t>lengte</a:t>
                      </a:r>
                      <a:r>
                        <a:rPr lang="en-US" sz="1700" baseline="0" dirty="0"/>
                        <a:t> 0,94</a:t>
                      </a:r>
                      <a:endParaRPr lang="en-GB" sz="1700" dirty="0"/>
                    </a:p>
                  </a:txBody>
                  <a:tcPr/>
                </a:tc>
                <a:extLst>
                  <a:ext uri="{0D108BD9-81ED-4DB2-BD59-A6C34878D82A}">
                    <a16:rowId xmlns:a16="http://schemas.microsoft.com/office/drawing/2014/main" val="10004"/>
                  </a:ext>
                </a:extLst>
              </a:tr>
              <a:tr h="391741">
                <a:tc>
                  <a:txBody>
                    <a:bodyPr/>
                    <a:lstStyle/>
                    <a:p>
                      <a:r>
                        <a:rPr lang="en-GB" sz="1700" dirty="0"/>
                        <a:t>Wang 2015</a:t>
                      </a:r>
                    </a:p>
                  </a:txBody>
                  <a:tcPr/>
                </a:tc>
                <a:tc>
                  <a:txBody>
                    <a:bodyPr/>
                    <a:lstStyle/>
                    <a:p>
                      <a:r>
                        <a:rPr lang="en-US" sz="1700" dirty="0"/>
                        <a:t>ISS</a:t>
                      </a:r>
                      <a:endParaRPr lang="en-GB" sz="1700" dirty="0"/>
                    </a:p>
                  </a:txBody>
                  <a:tcPr/>
                </a:tc>
                <a:tc>
                  <a:txBody>
                    <a:bodyPr/>
                    <a:lstStyle/>
                    <a:p>
                      <a:r>
                        <a:rPr lang="en-US" sz="1700" dirty="0"/>
                        <a:t>4/104=</a:t>
                      </a:r>
                      <a:r>
                        <a:rPr lang="en-US" sz="1700" b="1" dirty="0"/>
                        <a:t>4%</a:t>
                      </a:r>
                      <a:endParaRPr lang="en-GB" sz="1700" b="1" dirty="0"/>
                    </a:p>
                  </a:txBody>
                  <a:tcPr/>
                </a:tc>
                <a:tc rowSpan="2">
                  <a:txBody>
                    <a:bodyPr/>
                    <a:lstStyle/>
                    <a:p>
                      <a:r>
                        <a:rPr lang="en-US" sz="1700" dirty="0"/>
                        <a:t>-4,0 tot -1,5</a:t>
                      </a:r>
                      <a:endParaRPr lang="en-GB" sz="1700" dirty="0"/>
                    </a:p>
                  </a:txBody>
                  <a:tcPr/>
                </a:tc>
                <a:tc>
                  <a:txBody>
                    <a:bodyPr/>
                    <a:lstStyle/>
                    <a:p>
                      <a:endParaRPr lang="en-GB" sz="1700"/>
                    </a:p>
                  </a:txBody>
                  <a:tcPr/>
                </a:tc>
                <a:extLst>
                  <a:ext uri="{0D108BD9-81ED-4DB2-BD59-A6C34878D82A}">
                    <a16:rowId xmlns:a16="http://schemas.microsoft.com/office/drawing/2014/main" val="10005"/>
                  </a:ext>
                </a:extLst>
              </a:tr>
              <a:tr h="391741">
                <a:tc>
                  <a:txBody>
                    <a:bodyPr/>
                    <a:lstStyle/>
                    <a:p>
                      <a:endParaRPr lang="en-GB" sz="1700" dirty="0"/>
                    </a:p>
                  </a:txBody>
                  <a:tcPr/>
                </a:tc>
                <a:tc>
                  <a:txBody>
                    <a:bodyPr/>
                    <a:lstStyle/>
                    <a:p>
                      <a:r>
                        <a:rPr lang="en-US" sz="1700" dirty="0"/>
                        <a:t>ISS</a:t>
                      </a:r>
                      <a:endParaRPr lang="en-GB" sz="1700" dirty="0"/>
                    </a:p>
                  </a:txBody>
                  <a:tcPr/>
                </a:tc>
                <a:tc>
                  <a:txBody>
                    <a:bodyPr/>
                    <a:lstStyle/>
                    <a:p>
                      <a:r>
                        <a:rPr lang="en-US" sz="1700" dirty="0"/>
                        <a:t>2/216=</a:t>
                      </a:r>
                      <a:r>
                        <a:rPr lang="en-US" sz="1700" b="1" dirty="0"/>
                        <a:t>1%</a:t>
                      </a:r>
                      <a:endParaRPr lang="en-GB" sz="1700" b="1" dirty="0"/>
                    </a:p>
                  </a:txBody>
                  <a:tcPr/>
                </a:tc>
                <a:tc vMerge="1">
                  <a:txBody>
                    <a:bodyPr/>
                    <a:lstStyle/>
                    <a:p>
                      <a:endParaRPr lang="en-GB" dirty="0"/>
                    </a:p>
                  </a:txBody>
                  <a:tcPr/>
                </a:tc>
                <a:tc>
                  <a:txBody>
                    <a:bodyPr/>
                    <a:lstStyle/>
                    <a:p>
                      <a:endParaRPr lang="en-GB" sz="1700" dirty="0"/>
                    </a:p>
                  </a:txBody>
                  <a:tcPr/>
                </a:tc>
                <a:extLst>
                  <a:ext uri="{0D108BD9-81ED-4DB2-BD59-A6C34878D82A}">
                    <a16:rowId xmlns:a16="http://schemas.microsoft.com/office/drawing/2014/main" val="10006"/>
                  </a:ext>
                </a:extLst>
              </a:tr>
              <a:tr h="391741">
                <a:tc>
                  <a:txBody>
                    <a:bodyPr/>
                    <a:lstStyle/>
                    <a:p>
                      <a:endParaRPr lang="en-GB" sz="1700" dirty="0"/>
                    </a:p>
                  </a:txBody>
                  <a:tcPr/>
                </a:tc>
                <a:tc>
                  <a:txBody>
                    <a:bodyPr/>
                    <a:lstStyle/>
                    <a:p>
                      <a:r>
                        <a:rPr lang="en-US" sz="1700" dirty="0"/>
                        <a:t>Pop</a:t>
                      </a:r>
                      <a:endParaRPr lang="en-GB" sz="1700" dirty="0"/>
                    </a:p>
                  </a:txBody>
                  <a:tcPr/>
                </a:tc>
                <a:tc>
                  <a:txBody>
                    <a:bodyPr/>
                    <a:lstStyle/>
                    <a:p>
                      <a:r>
                        <a:rPr lang="en-US" sz="1700" dirty="0"/>
                        <a:t>2/636=</a:t>
                      </a:r>
                      <a:r>
                        <a:rPr lang="en-US" sz="1700" b="1" dirty="0"/>
                        <a:t>&lt;1%</a:t>
                      </a:r>
                      <a:endParaRPr lang="en-GB" sz="1700" b="1" dirty="0"/>
                    </a:p>
                  </a:txBody>
                  <a:tcPr/>
                </a:tc>
                <a:tc>
                  <a:txBody>
                    <a:bodyPr/>
                    <a:lstStyle/>
                    <a:p>
                      <a:endParaRPr lang="en-GB" sz="1700"/>
                    </a:p>
                  </a:txBody>
                  <a:tcPr/>
                </a:tc>
                <a:tc>
                  <a:txBody>
                    <a:bodyPr/>
                    <a:lstStyle/>
                    <a:p>
                      <a:endParaRPr lang="en-GB" sz="1700"/>
                    </a:p>
                  </a:txBody>
                  <a:tcPr/>
                </a:tc>
                <a:extLst>
                  <a:ext uri="{0D108BD9-81ED-4DB2-BD59-A6C34878D82A}">
                    <a16:rowId xmlns:a16="http://schemas.microsoft.com/office/drawing/2014/main" val="10007"/>
                  </a:ext>
                </a:extLst>
              </a:tr>
              <a:tr h="391741">
                <a:tc>
                  <a:txBody>
                    <a:bodyPr/>
                    <a:lstStyle/>
                    <a:p>
                      <a:r>
                        <a:rPr lang="en-US" sz="1700" dirty="0"/>
                        <a:t>Hattori 2017</a:t>
                      </a:r>
                      <a:endParaRPr lang="en-GB" sz="1700" dirty="0"/>
                    </a:p>
                  </a:txBody>
                  <a:tcPr/>
                </a:tc>
                <a:tc>
                  <a:txBody>
                    <a:bodyPr/>
                    <a:lstStyle/>
                    <a:p>
                      <a:r>
                        <a:rPr lang="en-US" sz="1700" dirty="0"/>
                        <a:t>ISS</a:t>
                      </a:r>
                      <a:endParaRPr lang="en-GB" sz="1700" dirty="0"/>
                    </a:p>
                  </a:txBody>
                  <a:tcPr/>
                </a:tc>
                <a:tc>
                  <a:txBody>
                    <a:bodyPr/>
                    <a:lstStyle/>
                    <a:p>
                      <a:r>
                        <a:rPr lang="en-US" sz="1700" dirty="0"/>
                        <a:t>0/86=</a:t>
                      </a:r>
                      <a:r>
                        <a:rPr lang="en-US" sz="1700" b="1" dirty="0"/>
                        <a:t>&lt;1%</a:t>
                      </a:r>
                      <a:endParaRPr lang="en-GB" sz="1700" b="1" dirty="0"/>
                    </a:p>
                  </a:txBody>
                  <a:tcPr/>
                </a:tc>
                <a:tc>
                  <a:txBody>
                    <a:bodyPr/>
                    <a:lstStyle/>
                    <a:p>
                      <a:endParaRPr lang="en-GB" sz="1700" dirty="0"/>
                    </a:p>
                  </a:txBody>
                  <a:tcPr/>
                </a:tc>
                <a:tc>
                  <a:txBody>
                    <a:bodyPr/>
                    <a:lstStyle/>
                    <a:p>
                      <a:endParaRPr lang="en-GB" sz="1700" dirty="0"/>
                    </a:p>
                  </a:txBody>
                  <a:tcPr/>
                </a:tc>
                <a:extLst>
                  <a:ext uri="{0D108BD9-81ED-4DB2-BD59-A6C34878D82A}">
                    <a16:rowId xmlns:a16="http://schemas.microsoft.com/office/drawing/2014/main" val="10008"/>
                  </a:ext>
                </a:extLst>
              </a:tr>
              <a:tr h="643957">
                <a:tc>
                  <a:txBody>
                    <a:bodyPr/>
                    <a:lstStyle/>
                    <a:p>
                      <a:r>
                        <a:rPr lang="en-US" sz="1700" dirty="0" err="1"/>
                        <a:t>Hauer</a:t>
                      </a:r>
                      <a:r>
                        <a:rPr lang="en-US" sz="1700" dirty="0"/>
                        <a:t> 2018</a:t>
                      </a:r>
                      <a:endParaRPr lang="en-GB" sz="1700" dirty="0"/>
                    </a:p>
                  </a:txBody>
                  <a:tcPr/>
                </a:tc>
                <a:tc>
                  <a:txBody>
                    <a:bodyPr/>
                    <a:lstStyle/>
                    <a:p>
                      <a:r>
                        <a:rPr lang="en-US" sz="1700" dirty="0"/>
                        <a:t>Short (30% SGA)</a:t>
                      </a:r>
                      <a:endParaRPr lang="en-GB" sz="1700" dirty="0"/>
                    </a:p>
                  </a:txBody>
                  <a:tcPr/>
                </a:tc>
                <a:tc>
                  <a:txBody>
                    <a:bodyPr/>
                    <a:lstStyle/>
                    <a:p>
                      <a:r>
                        <a:rPr lang="en-US" sz="1700" dirty="0"/>
                        <a:t>3/200=</a:t>
                      </a:r>
                      <a:r>
                        <a:rPr lang="en-US" sz="1700" b="1" dirty="0"/>
                        <a:t>1,5%</a:t>
                      </a:r>
                      <a:endParaRPr lang="en-GB" sz="1700" b="1" dirty="0"/>
                    </a:p>
                  </a:txBody>
                  <a:tcPr/>
                </a:tc>
                <a:tc>
                  <a:txBody>
                    <a:bodyPr/>
                    <a:lstStyle/>
                    <a:p>
                      <a:r>
                        <a:rPr lang="en-US" sz="1700" dirty="0"/>
                        <a:t>-4,7 tot -3,0</a:t>
                      </a:r>
                      <a:endParaRPr lang="en-GB" sz="1700" dirty="0"/>
                    </a:p>
                  </a:txBody>
                  <a:tcPr/>
                </a:tc>
                <a:tc>
                  <a:txBody>
                    <a:bodyPr/>
                    <a:lstStyle/>
                    <a:p>
                      <a:r>
                        <a:rPr lang="en-US" sz="1700" dirty="0" err="1"/>
                        <a:t>Geproportioneerd</a:t>
                      </a:r>
                      <a:r>
                        <a:rPr lang="en-US" sz="1700" dirty="0"/>
                        <a:t>, BA </a:t>
                      </a:r>
                      <a:r>
                        <a:rPr lang="en-US" sz="1700" dirty="0" err="1"/>
                        <a:t>vertraagd</a:t>
                      </a:r>
                      <a:endParaRPr lang="en-GB" sz="1700" dirty="0"/>
                    </a:p>
                  </a:txBody>
                  <a:tcPr/>
                </a:tc>
                <a:extLst>
                  <a:ext uri="{0D108BD9-81ED-4DB2-BD59-A6C34878D82A}">
                    <a16:rowId xmlns:a16="http://schemas.microsoft.com/office/drawing/2014/main" val="10009"/>
                  </a:ext>
                </a:extLst>
              </a:tr>
              <a:tr h="391741">
                <a:tc>
                  <a:txBody>
                    <a:bodyPr/>
                    <a:lstStyle/>
                    <a:p>
                      <a:r>
                        <a:rPr lang="en-US" sz="1700" b="1" dirty="0"/>
                        <a:t>Over-all</a:t>
                      </a:r>
                      <a:endParaRPr lang="en-GB" sz="1700" b="1" dirty="0"/>
                    </a:p>
                  </a:txBody>
                  <a:tcPr/>
                </a:tc>
                <a:tc>
                  <a:txBody>
                    <a:bodyPr/>
                    <a:lstStyle/>
                    <a:p>
                      <a:r>
                        <a:rPr lang="en-US" sz="1700" b="1" dirty="0"/>
                        <a:t>ISS</a:t>
                      </a:r>
                      <a:endParaRPr lang="en-GB" sz="1700" b="1" dirty="0"/>
                    </a:p>
                  </a:txBody>
                  <a:tcPr/>
                </a:tc>
                <a:tc>
                  <a:txBody>
                    <a:bodyPr/>
                    <a:lstStyle/>
                    <a:p>
                      <a:r>
                        <a:rPr lang="en-US" sz="1700" b="1" dirty="0"/>
                        <a:t>14/754≈2%</a:t>
                      </a:r>
                      <a:endParaRPr lang="en-GB" sz="1700" b="1" dirty="0"/>
                    </a:p>
                  </a:txBody>
                  <a:tcPr/>
                </a:tc>
                <a:tc>
                  <a:txBody>
                    <a:bodyPr/>
                    <a:lstStyle/>
                    <a:p>
                      <a:r>
                        <a:rPr lang="en-US" sz="1700" b="1" dirty="0"/>
                        <a:t>-4,7 tot -0,7</a:t>
                      </a:r>
                      <a:endParaRPr lang="en-GB" sz="1700" b="1" dirty="0"/>
                    </a:p>
                  </a:txBody>
                  <a:tcPr/>
                </a:tc>
                <a:tc>
                  <a:txBody>
                    <a:bodyPr/>
                    <a:lstStyle/>
                    <a:p>
                      <a:r>
                        <a:rPr lang="en-US" sz="1700" b="1" dirty="0" err="1"/>
                        <a:t>Als</a:t>
                      </a:r>
                      <a:r>
                        <a:rPr lang="en-US" sz="1700" b="1" dirty="0"/>
                        <a:t> </a:t>
                      </a:r>
                      <a:r>
                        <a:rPr lang="en-US" sz="1700" b="1" dirty="0" err="1"/>
                        <a:t>kenmerken</a:t>
                      </a:r>
                      <a:r>
                        <a:rPr lang="en-US" sz="1700" b="1" dirty="0"/>
                        <a:t> van LWD, </a:t>
                      </a:r>
                      <a:r>
                        <a:rPr lang="en-US" sz="1700" b="1" dirty="0" err="1"/>
                        <a:t>meer</a:t>
                      </a:r>
                      <a:r>
                        <a:rPr lang="en-US" sz="1700" b="1" dirty="0"/>
                        <a:t> </a:t>
                      </a:r>
                      <a:r>
                        <a:rPr lang="en-US" sz="1700" b="1" dirty="0" err="1"/>
                        <a:t>waarschijnlijk</a:t>
                      </a:r>
                      <a:endParaRPr lang="en-GB" sz="1700" b="1" dirty="0"/>
                    </a:p>
                  </a:txBody>
                  <a:tcPr/>
                </a:tc>
                <a:extLst>
                  <a:ext uri="{0D108BD9-81ED-4DB2-BD59-A6C34878D82A}">
                    <a16:rowId xmlns:a16="http://schemas.microsoft.com/office/drawing/2014/main" val="10010"/>
                  </a:ext>
                </a:extLst>
              </a:tr>
            </a:tbl>
          </a:graphicData>
        </a:graphic>
      </p:graphicFrame>
      <p:sp>
        <p:nvSpPr>
          <p:cNvPr id="5" name="Oval 4">
            <a:extLst>
              <a:ext uri="{FF2B5EF4-FFF2-40B4-BE49-F238E27FC236}">
                <a16:creationId xmlns:a16="http://schemas.microsoft.com/office/drawing/2014/main" id="{0D8275B7-64F4-4692-81BC-04E85C2E381E}"/>
              </a:ext>
            </a:extLst>
          </p:cNvPr>
          <p:cNvSpPr/>
          <p:nvPr/>
        </p:nvSpPr>
        <p:spPr bwMode="auto">
          <a:xfrm>
            <a:off x="2992582" y="5539752"/>
            <a:ext cx="1205345" cy="457200"/>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Times" charset="0"/>
              <a:ea typeface="ＭＳ Ｐゴシック" charset="0"/>
              <a:cs typeface="+mn-cs"/>
            </a:endParaRPr>
          </a:p>
        </p:txBody>
      </p:sp>
      <p:sp>
        <p:nvSpPr>
          <p:cNvPr id="6" name="TextBox 5">
            <a:extLst>
              <a:ext uri="{FF2B5EF4-FFF2-40B4-BE49-F238E27FC236}">
                <a16:creationId xmlns:a16="http://schemas.microsoft.com/office/drawing/2014/main" id="{52BB537F-A69D-4055-9664-91C6DA8894C6}"/>
              </a:ext>
            </a:extLst>
          </p:cNvPr>
          <p:cNvSpPr txBox="1"/>
          <p:nvPr/>
        </p:nvSpPr>
        <p:spPr>
          <a:xfrm>
            <a:off x="0" y="6303797"/>
            <a:ext cx="914400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err="1">
                <a:ln>
                  <a:noFill/>
                </a:ln>
                <a:solidFill>
                  <a:srgbClr val="003C66"/>
                </a:solidFill>
                <a:effectLst/>
                <a:uLnTx/>
                <a:uFillTx/>
                <a:latin typeface="Calibri" panose="020F0502020204030204" pitchFamily="34" charset="0"/>
                <a:ea typeface="ＭＳ Ｐゴシック" charset="0"/>
                <a:cs typeface="+mn-cs"/>
              </a:rPr>
              <a:t>Vasques</a:t>
            </a:r>
            <a:r>
              <a:rPr kumimoji="0" lang="en-US"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JCEM2013;98:E1636. Amano, JCEM 2014;99:E713. </a:t>
            </a:r>
            <a:r>
              <a:rPr kumimoji="0" lang="en-US" sz="1600" b="0" i="1" u="none" strike="noStrike" kern="1200" cap="none" spc="0" normalizeH="0" baseline="0" noProof="0" dirty="0" err="1">
                <a:ln>
                  <a:noFill/>
                </a:ln>
                <a:solidFill>
                  <a:srgbClr val="003C66"/>
                </a:solidFill>
                <a:effectLst/>
                <a:uLnTx/>
                <a:uFillTx/>
                <a:latin typeface="Calibri" panose="020F0502020204030204" pitchFamily="34" charset="0"/>
                <a:ea typeface="ＭＳ Ｐゴシック" charset="0"/>
                <a:cs typeface="+mn-cs"/>
              </a:rPr>
              <a:t>Hisado</a:t>
            </a:r>
            <a:r>
              <a:rPr kumimoji="0" lang="en-US"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JCEM 2015;100:E1133. Wang, Hum </a:t>
            </a:r>
            <a:r>
              <a:rPr kumimoji="0" lang="en-US" sz="1600" b="0" i="1" u="none" strike="noStrike" kern="1200" cap="none" spc="0" normalizeH="0" baseline="0" noProof="0" dirty="0" err="1">
                <a:ln>
                  <a:noFill/>
                </a:ln>
                <a:solidFill>
                  <a:srgbClr val="003C66"/>
                </a:solidFill>
                <a:effectLst/>
                <a:uLnTx/>
                <a:uFillTx/>
                <a:latin typeface="Calibri" panose="020F0502020204030204" pitchFamily="34" charset="0"/>
                <a:ea typeface="ＭＳ Ｐゴシック" charset="0"/>
                <a:cs typeface="+mn-cs"/>
              </a:rPr>
              <a:t>Mut</a:t>
            </a:r>
            <a:r>
              <a:rPr kumimoji="0" lang="en-US"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2015;36:474. Hattori, </a:t>
            </a:r>
            <a:r>
              <a:rPr kumimoji="0" lang="en-US" sz="1600" b="0" i="1" u="none" strike="noStrike" kern="1200" cap="none" spc="0" normalizeH="0" baseline="0" noProof="0" dirty="0" err="1">
                <a:ln>
                  <a:noFill/>
                </a:ln>
                <a:solidFill>
                  <a:srgbClr val="003C66"/>
                </a:solidFill>
                <a:effectLst/>
                <a:uLnTx/>
                <a:uFillTx/>
                <a:latin typeface="Calibri" panose="020F0502020204030204" pitchFamily="34" charset="0"/>
                <a:ea typeface="ＭＳ Ｐゴシック" charset="0"/>
                <a:cs typeface="+mn-cs"/>
              </a:rPr>
              <a:t>Endocr</a:t>
            </a:r>
            <a:r>
              <a:rPr kumimoji="0" lang="en-US"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J 2017; 64:947. </a:t>
            </a:r>
            <a:r>
              <a:rPr kumimoji="0" lang="en-US" sz="1600" b="0" i="1" u="none" strike="noStrike" kern="1200" cap="none" spc="0" normalizeH="0" baseline="0" noProof="0" dirty="0" err="1">
                <a:ln>
                  <a:noFill/>
                </a:ln>
                <a:solidFill>
                  <a:srgbClr val="003C66"/>
                </a:solidFill>
                <a:effectLst/>
                <a:uLnTx/>
                <a:uFillTx/>
                <a:latin typeface="Calibri" panose="020F0502020204030204" pitchFamily="34" charset="0"/>
                <a:ea typeface="ＭＳ Ｐゴシック" charset="0"/>
                <a:cs typeface="+mn-cs"/>
              </a:rPr>
              <a:t>Hauer</a:t>
            </a:r>
            <a:r>
              <a:rPr kumimoji="0" lang="en-US"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a:t>
            </a:r>
            <a:r>
              <a:rPr kumimoji="0" lang="de-DE"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a:t>
            </a:r>
            <a:r>
              <a:rPr kumimoji="0" lang="de-DE" sz="1600" b="0" i="1" u="none" strike="noStrike" kern="1200" cap="none" spc="0" normalizeH="0" baseline="0" noProof="0" dirty="0" err="1">
                <a:ln>
                  <a:noFill/>
                </a:ln>
                <a:solidFill>
                  <a:srgbClr val="003C66"/>
                </a:solidFill>
                <a:effectLst/>
                <a:uLnTx/>
                <a:uFillTx/>
                <a:latin typeface="Calibri" panose="020F0502020204030204" pitchFamily="34" charset="0"/>
                <a:ea typeface="ＭＳ Ｐゴシック" charset="0"/>
                <a:cs typeface="+mn-cs"/>
              </a:rPr>
              <a:t>Genetics</a:t>
            </a:r>
            <a:r>
              <a:rPr kumimoji="0" lang="de-DE"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in </a:t>
            </a:r>
            <a:r>
              <a:rPr kumimoji="0" lang="de-DE" sz="1600" b="0" i="1" u="none" strike="noStrike" kern="1200" cap="none" spc="0" normalizeH="0" baseline="0" noProof="0" dirty="0" err="1">
                <a:ln>
                  <a:noFill/>
                </a:ln>
                <a:solidFill>
                  <a:srgbClr val="003C66"/>
                </a:solidFill>
                <a:effectLst/>
                <a:uLnTx/>
                <a:uFillTx/>
                <a:latin typeface="Calibri" panose="020F0502020204030204" pitchFamily="34" charset="0"/>
                <a:ea typeface="ＭＳ Ｐゴシック" charset="0"/>
                <a:cs typeface="+mn-cs"/>
              </a:rPr>
              <a:t>Medicine</a:t>
            </a:r>
            <a:r>
              <a:rPr kumimoji="0" lang="de-DE"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2018;20:630</a:t>
            </a:r>
            <a:r>
              <a:rPr kumimoji="0" lang="en-US"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a:t>
            </a:r>
            <a:endParaRPr kumimoji="0" lang="en-GB"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endParaRPr>
          </a:p>
        </p:txBody>
      </p:sp>
    </p:spTree>
    <p:extLst>
      <p:ext uri="{BB962C8B-B14F-4D97-AF65-F5344CB8AC3E}">
        <p14:creationId xmlns:p14="http://schemas.microsoft.com/office/powerpoint/2010/main" val="4287372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p:txBody>
          <a:bodyPr/>
          <a:lstStyle/>
          <a:p>
            <a:r>
              <a:rPr lang="en-US" dirty="0"/>
              <a:t>Heterozygote </a:t>
            </a:r>
            <a:r>
              <a:rPr lang="en-US" i="1" dirty="0"/>
              <a:t>IHH</a:t>
            </a:r>
            <a:r>
              <a:rPr lang="en-US" dirty="0"/>
              <a:t> </a:t>
            </a:r>
            <a:r>
              <a:rPr lang="en-US" dirty="0" err="1"/>
              <a:t>mutaties</a:t>
            </a:r>
            <a:endParaRPr lang="nl-NL" dirty="0"/>
          </a:p>
        </p:txBody>
      </p:sp>
      <p:pic>
        <p:nvPicPr>
          <p:cNvPr id="4" name="Picture 3">
            <a:extLst>
              <a:ext uri="{FF2B5EF4-FFF2-40B4-BE49-F238E27FC236}">
                <a16:creationId xmlns:a16="http://schemas.microsoft.com/office/drawing/2014/main" id="{A4725F86-A43A-40C1-9111-3CCF8D534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5" y="973214"/>
            <a:ext cx="5020330" cy="339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a:extLst>
              <a:ext uri="{FF2B5EF4-FFF2-40B4-BE49-F238E27FC236}">
                <a16:creationId xmlns:a16="http://schemas.microsoft.com/office/drawing/2014/main" id="{1F612A8F-9698-4849-A8C5-9E915F4879DF}"/>
              </a:ext>
            </a:extLst>
          </p:cNvPr>
          <p:cNvSpPr txBox="1">
            <a:spLocks noChangeArrowheads="1"/>
          </p:cNvSpPr>
          <p:nvPr/>
        </p:nvSpPr>
        <p:spPr bwMode="auto">
          <a:xfrm>
            <a:off x="20211" y="6500572"/>
            <a:ext cx="30846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0000"/>
              </a:lnSpc>
              <a:spcBef>
                <a:spcPct val="20000"/>
              </a:spcBef>
              <a:buChar char="•"/>
              <a:defRPr sz="2200">
                <a:solidFill>
                  <a:schemeClr val="tx1"/>
                </a:solidFill>
                <a:latin typeface="Arial" pitchFamily="34" charset="0"/>
                <a:ea typeface="MS PGothic" pitchFamily="34" charset="-128"/>
              </a:defRPr>
            </a:lvl1pPr>
            <a:lvl2pPr marL="742950" indent="-285750" eaLnBrk="0" hangingPunct="0">
              <a:lnSpc>
                <a:spcPct val="120000"/>
              </a:lnSpc>
              <a:spcBef>
                <a:spcPct val="20000"/>
              </a:spcBef>
              <a:buFont typeface="Times" charset="0"/>
              <a:buChar char="•"/>
              <a:defRPr sz="2000">
                <a:solidFill>
                  <a:schemeClr val="tx1"/>
                </a:solidFill>
                <a:latin typeface="Arial" pitchFamily="34" charset="0"/>
                <a:ea typeface="MS PGothic" pitchFamily="34" charset="-128"/>
              </a:defRPr>
            </a:lvl2pPr>
            <a:lvl3pPr marL="1143000" indent="-228600" eaLnBrk="0" hangingPunct="0">
              <a:lnSpc>
                <a:spcPct val="120000"/>
              </a:lnSpc>
              <a:spcBef>
                <a:spcPct val="20000"/>
              </a:spcBef>
              <a:buFont typeface="Times" charset="0"/>
              <a:buChar char="•"/>
              <a:defRPr>
                <a:solidFill>
                  <a:schemeClr val="tx1"/>
                </a:solidFill>
                <a:latin typeface="Arial" pitchFamily="34" charset="0"/>
                <a:ea typeface="MS PGothic" pitchFamily="34" charset="-128"/>
              </a:defRPr>
            </a:lvl3pPr>
            <a:lvl4pPr marL="1600200" indent="-228600" eaLnBrk="0" hangingPunct="0">
              <a:lnSpc>
                <a:spcPct val="120000"/>
              </a:lnSpc>
              <a:spcBef>
                <a:spcPct val="20000"/>
              </a:spcBef>
              <a:buFont typeface="Times" charset="0"/>
              <a:buChar char="•"/>
              <a:defRPr>
                <a:solidFill>
                  <a:schemeClr val="tx1"/>
                </a:solidFill>
                <a:latin typeface="Arial" pitchFamily="34" charset="0"/>
                <a:ea typeface="MS PGothic" pitchFamily="34" charset="-128"/>
              </a:defRPr>
            </a:lvl4pPr>
            <a:lvl5pPr marL="2057400" indent="-228600" eaLnBrk="0" hangingPunct="0">
              <a:lnSpc>
                <a:spcPct val="120000"/>
              </a:lnSpc>
              <a:spcBef>
                <a:spcPct val="20000"/>
              </a:spcBef>
              <a:buFont typeface="Times" charset="0"/>
              <a:buChar char="•"/>
              <a:defRPr>
                <a:solidFill>
                  <a:schemeClr val="tx1"/>
                </a:solidFill>
                <a:latin typeface="Arial" pitchFamily="34" charset="0"/>
                <a:ea typeface="MS PGothic" pitchFamily="34" charset="-128"/>
              </a:defRPr>
            </a:lvl5pPr>
            <a:lvl6pPr marL="2514600" indent="-228600" eaLnBrk="0" fontAlgn="base" hangingPunct="0">
              <a:lnSpc>
                <a:spcPct val="120000"/>
              </a:lnSpc>
              <a:spcBef>
                <a:spcPct val="20000"/>
              </a:spcBef>
              <a:spcAft>
                <a:spcPct val="0"/>
              </a:spcAft>
              <a:buFont typeface="Times" charset="0"/>
              <a:buChar char="•"/>
              <a:defRPr>
                <a:solidFill>
                  <a:schemeClr val="tx1"/>
                </a:solidFill>
                <a:latin typeface="Arial" pitchFamily="34" charset="0"/>
                <a:ea typeface="MS PGothic" pitchFamily="34" charset="-128"/>
              </a:defRPr>
            </a:lvl6pPr>
            <a:lvl7pPr marL="2971800" indent="-228600" eaLnBrk="0" fontAlgn="base" hangingPunct="0">
              <a:lnSpc>
                <a:spcPct val="120000"/>
              </a:lnSpc>
              <a:spcBef>
                <a:spcPct val="20000"/>
              </a:spcBef>
              <a:spcAft>
                <a:spcPct val="0"/>
              </a:spcAft>
              <a:buFont typeface="Times" charset="0"/>
              <a:buChar char="•"/>
              <a:defRPr>
                <a:solidFill>
                  <a:schemeClr val="tx1"/>
                </a:solidFill>
                <a:latin typeface="Arial" pitchFamily="34" charset="0"/>
                <a:ea typeface="MS PGothic" pitchFamily="34" charset="-128"/>
              </a:defRPr>
            </a:lvl7pPr>
            <a:lvl8pPr marL="3429000" indent="-228600" eaLnBrk="0" fontAlgn="base" hangingPunct="0">
              <a:lnSpc>
                <a:spcPct val="120000"/>
              </a:lnSpc>
              <a:spcBef>
                <a:spcPct val="20000"/>
              </a:spcBef>
              <a:spcAft>
                <a:spcPct val="0"/>
              </a:spcAft>
              <a:buFont typeface="Times" charset="0"/>
              <a:buChar char="•"/>
              <a:defRPr>
                <a:solidFill>
                  <a:schemeClr val="tx1"/>
                </a:solidFill>
                <a:latin typeface="Arial" pitchFamily="34" charset="0"/>
                <a:ea typeface="MS PGothic" pitchFamily="34" charset="-128"/>
              </a:defRPr>
            </a:lvl8pPr>
            <a:lvl9pPr marL="3886200" indent="-228600" eaLnBrk="0" fontAlgn="base" hangingPunct="0">
              <a:lnSpc>
                <a:spcPct val="120000"/>
              </a:lnSpc>
              <a:spcBef>
                <a:spcPct val="20000"/>
              </a:spcBef>
              <a:spcAft>
                <a:spcPct val="0"/>
              </a:spcAft>
              <a:buFont typeface="Times" charset="0"/>
              <a:buChar char="•"/>
              <a:defRPr>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en-US" sz="1600" b="0" i="1" u="none" strike="noStrike" kern="1200" cap="none" spc="0" normalizeH="0" baseline="0" noProof="0" dirty="0" err="1">
                <a:ln>
                  <a:noFill/>
                </a:ln>
                <a:solidFill>
                  <a:schemeClr val="bg2"/>
                </a:solidFill>
                <a:effectLst/>
                <a:uLnTx/>
                <a:uFillTx/>
                <a:latin typeface="Calibri"/>
                <a:ea typeface="MS PGothic" pitchFamily="34" charset="-128"/>
                <a:cs typeface="Arial" pitchFamily="34" charset="0"/>
              </a:rPr>
              <a:t>Vasques</a:t>
            </a:r>
            <a:r>
              <a:rPr kumimoji="0" lang="nl-NL" altLang="en-US" sz="1600" b="0" i="1" u="none" strike="noStrike" kern="1200" cap="none" spc="0" normalizeH="0" baseline="0" noProof="0" dirty="0">
                <a:ln>
                  <a:noFill/>
                </a:ln>
                <a:solidFill>
                  <a:schemeClr val="bg2"/>
                </a:solidFill>
                <a:effectLst/>
                <a:uLnTx/>
                <a:uFillTx/>
                <a:latin typeface="Calibri"/>
                <a:ea typeface="MS PGothic" pitchFamily="34" charset="-128"/>
                <a:cs typeface="Arial" pitchFamily="34" charset="0"/>
              </a:rPr>
              <a:t> et al, JCEM</a:t>
            </a:r>
            <a:r>
              <a:rPr kumimoji="0" lang="nl-NL" altLang="en-US" sz="1600" b="0" i="1" u="none" strike="noStrike" kern="1200" cap="none" spc="0" normalizeH="0" baseline="0" noProof="0" dirty="0">
                <a:ln>
                  <a:noFill/>
                </a:ln>
                <a:solidFill>
                  <a:srgbClr val="FFFFFF"/>
                </a:solidFill>
                <a:effectLst/>
                <a:uLnTx/>
                <a:uFillTx/>
                <a:latin typeface="Calibri"/>
                <a:ea typeface="MS PGothic" pitchFamily="34" charset="-128"/>
                <a:cs typeface="Arial" pitchFamily="34" charset="0"/>
              </a:rPr>
              <a:t> </a:t>
            </a:r>
            <a:r>
              <a:rPr kumimoji="0" lang="nl-NL" altLang="en-US" sz="1600" b="0" i="1" u="none" strike="noStrike" kern="1200" cap="none" spc="0" normalizeH="0" baseline="0" noProof="0" dirty="0">
                <a:ln>
                  <a:noFill/>
                </a:ln>
                <a:solidFill>
                  <a:schemeClr val="bg2"/>
                </a:solidFill>
                <a:effectLst/>
                <a:uLnTx/>
                <a:uFillTx/>
                <a:latin typeface="Calibri"/>
                <a:ea typeface="MS PGothic" pitchFamily="34" charset="-128"/>
                <a:cs typeface="Arial" pitchFamily="34" charset="0"/>
              </a:rPr>
              <a:t>2018;103:604</a:t>
            </a:r>
            <a:endParaRPr kumimoji="0" lang="en-GB" altLang="en-US" sz="1600" b="0" i="1" u="none" strike="noStrike" kern="1200" cap="none" spc="0" normalizeH="0" baseline="0" noProof="0" dirty="0">
              <a:ln>
                <a:noFill/>
              </a:ln>
              <a:solidFill>
                <a:schemeClr val="bg2"/>
              </a:solidFill>
              <a:effectLst/>
              <a:uLnTx/>
              <a:uFillTx/>
              <a:latin typeface="Calibri"/>
              <a:ea typeface="MS PGothic" pitchFamily="34" charset="-128"/>
              <a:cs typeface="Arial" pitchFamily="34" charset="0"/>
            </a:endParaRPr>
          </a:p>
        </p:txBody>
      </p:sp>
      <p:sp>
        <p:nvSpPr>
          <p:cNvPr id="9" name="Rectangle 8">
            <a:extLst>
              <a:ext uri="{FF2B5EF4-FFF2-40B4-BE49-F238E27FC236}">
                <a16:creationId xmlns:a16="http://schemas.microsoft.com/office/drawing/2014/main" id="{1A8D2566-A33F-4E5E-870B-AB6E89093525}"/>
              </a:ext>
            </a:extLst>
          </p:cNvPr>
          <p:cNvSpPr/>
          <p:nvPr/>
        </p:nvSpPr>
        <p:spPr>
          <a:xfrm>
            <a:off x="5175848" y="1197503"/>
            <a:ext cx="3812632" cy="2862322"/>
          </a:xfrm>
          <a:prstGeom prst="rect">
            <a:avLst/>
          </a:prstGeom>
          <a:ln>
            <a:noFill/>
          </a:ln>
        </p:spPr>
        <p:txBody>
          <a:bodyPr wrap="square">
            <a:spAutoFit/>
          </a:bodyPr>
          <a:lstStyle/>
          <a:p>
            <a:r>
              <a:rPr lang="en-US" sz="2000" u="sng" dirty="0" err="1">
                <a:solidFill>
                  <a:schemeClr val="accent6"/>
                </a:solidFill>
                <a:latin typeface="+mn-lt"/>
              </a:rPr>
              <a:t>Radiologische</a:t>
            </a:r>
            <a:r>
              <a:rPr lang="en-US" sz="2000" u="sng" dirty="0">
                <a:solidFill>
                  <a:schemeClr val="accent6"/>
                </a:solidFill>
                <a:latin typeface="+mn-lt"/>
              </a:rPr>
              <a:t> </a:t>
            </a:r>
            <a:r>
              <a:rPr lang="en-US" sz="2000" u="sng" dirty="0" err="1">
                <a:solidFill>
                  <a:schemeClr val="accent6"/>
                </a:solidFill>
                <a:latin typeface="+mn-lt"/>
              </a:rPr>
              <a:t>kenmerken</a:t>
            </a:r>
            <a:endParaRPr lang="en-US" sz="2000" u="sng" dirty="0">
              <a:solidFill>
                <a:schemeClr val="accent6"/>
              </a:solidFill>
              <a:latin typeface="+mn-lt"/>
            </a:endParaRPr>
          </a:p>
          <a:p>
            <a:r>
              <a:rPr lang="en-US" sz="2000" b="1" dirty="0" err="1">
                <a:solidFill>
                  <a:schemeClr val="accent6"/>
                </a:solidFill>
                <a:latin typeface="+mn-lt"/>
              </a:rPr>
              <a:t>Handen</a:t>
            </a:r>
            <a:r>
              <a:rPr lang="en-US" sz="2000" dirty="0">
                <a:solidFill>
                  <a:schemeClr val="accent6"/>
                </a:solidFill>
                <a:latin typeface="+mn-lt"/>
              </a:rPr>
              <a:t>: </a:t>
            </a:r>
          </a:p>
          <a:p>
            <a:pPr marL="342900" indent="-342900">
              <a:buFont typeface="Arial" panose="020B0604020202020204" pitchFamily="34" charset="0"/>
              <a:buChar char="•"/>
            </a:pPr>
            <a:r>
              <a:rPr lang="en-US" sz="2000" dirty="0" err="1">
                <a:solidFill>
                  <a:schemeClr val="accent6"/>
                </a:solidFill>
                <a:latin typeface="+mn-lt"/>
              </a:rPr>
              <a:t>Verkorting</a:t>
            </a:r>
            <a:r>
              <a:rPr lang="en-US" sz="2000" dirty="0">
                <a:solidFill>
                  <a:schemeClr val="accent6"/>
                </a:solidFill>
                <a:latin typeface="+mn-lt"/>
              </a:rPr>
              <a:t> </a:t>
            </a:r>
            <a:r>
              <a:rPr lang="en-US" sz="2000" dirty="0" err="1">
                <a:solidFill>
                  <a:schemeClr val="accent6"/>
                </a:solidFill>
                <a:latin typeface="+mn-lt"/>
              </a:rPr>
              <a:t>middenfalanx</a:t>
            </a:r>
            <a:r>
              <a:rPr lang="en-US" sz="2000" dirty="0">
                <a:solidFill>
                  <a:schemeClr val="accent6"/>
                </a:solidFill>
                <a:latin typeface="+mn-lt"/>
              </a:rPr>
              <a:t> dig2 en 5, cone-shaped epiphyses</a:t>
            </a:r>
          </a:p>
          <a:p>
            <a:pPr marL="342900" indent="-342900">
              <a:buFont typeface="Arial" panose="020B0604020202020204" pitchFamily="34" charset="0"/>
              <a:buChar char="•"/>
            </a:pPr>
            <a:r>
              <a:rPr lang="en-US" sz="2000" dirty="0" err="1">
                <a:solidFill>
                  <a:schemeClr val="accent6"/>
                </a:solidFill>
                <a:latin typeface="+mn-lt"/>
              </a:rPr>
              <a:t>Brachydactylie</a:t>
            </a:r>
            <a:endParaRPr lang="en-US" sz="2000" dirty="0">
              <a:solidFill>
                <a:schemeClr val="accent6"/>
              </a:solidFill>
              <a:latin typeface="+mn-lt"/>
            </a:endParaRPr>
          </a:p>
          <a:p>
            <a:r>
              <a:rPr lang="en-US" sz="2000" b="1" dirty="0" err="1">
                <a:solidFill>
                  <a:schemeClr val="accent6"/>
                </a:solidFill>
                <a:latin typeface="+mn-lt"/>
              </a:rPr>
              <a:t>Tenen</a:t>
            </a:r>
            <a:r>
              <a:rPr lang="en-US" sz="2000" dirty="0">
                <a:solidFill>
                  <a:schemeClr val="accent6"/>
                </a:solidFill>
                <a:latin typeface="+mn-lt"/>
              </a:rPr>
              <a:t>: </a:t>
            </a:r>
          </a:p>
          <a:p>
            <a:pPr marL="342900" indent="-342900">
              <a:buFont typeface="Arial" panose="020B0604020202020204" pitchFamily="34" charset="0"/>
              <a:buChar char="•"/>
            </a:pPr>
            <a:r>
              <a:rPr lang="en-US" sz="2000" dirty="0">
                <a:solidFill>
                  <a:schemeClr val="accent6"/>
                </a:solidFill>
                <a:latin typeface="+mn-lt"/>
              </a:rPr>
              <a:t>Korte </a:t>
            </a:r>
            <a:r>
              <a:rPr lang="en-US" sz="2000" dirty="0" err="1">
                <a:solidFill>
                  <a:schemeClr val="accent6"/>
                </a:solidFill>
                <a:latin typeface="+mn-lt"/>
              </a:rPr>
              <a:t>distale</a:t>
            </a:r>
            <a:r>
              <a:rPr lang="en-US" sz="2000" dirty="0">
                <a:solidFill>
                  <a:schemeClr val="accent6"/>
                </a:solidFill>
                <a:latin typeface="+mn-lt"/>
              </a:rPr>
              <a:t> </a:t>
            </a:r>
            <a:r>
              <a:rPr lang="en-US" sz="2000" dirty="0" err="1">
                <a:solidFill>
                  <a:schemeClr val="accent6"/>
                </a:solidFill>
                <a:latin typeface="+mn-lt"/>
              </a:rPr>
              <a:t>falanx</a:t>
            </a:r>
            <a:r>
              <a:rPr lang="en-US" sz="2000" dirty="0">
                <a:solidFill>
                  <a:schemeClr val="accent6"/>
                </a:solidFill>
                <a:latin typeface="+mn-lt"/>
              </a:rPr>
              <a:t> hallux</a:t>
            </a:r>
          </a:p>
          <a:p>
            <a:pPr marL="342900" indent="-342900">
              <a:buFont typeface="Arial" panose="020B0604020202020204" pitchFamily="34" charset="0"/>
              <a:buChar char="•"/>
            </a:pPr>
            <a:r>
              <a:rPr lang="en-US" sz="2000" dirty="0">
                <a:solidFill>
                  <a:schemeClr val="accent6"/>
                </a:solidFill>
                <a:latin typeface="+mn-lt"/>
              </a:rPr>
              <a:t>Cone-shaped epiphyses </a:t>
            </a:r>
            <a:r>
              <a:rPr lang="en-US" sz="2000" dirty="0" err="1">
                <a:solidFill>
                  <a:schemeClr val="accent6"/>
                </a:solidFill>
                <a:latin typeface="+mn-lt"/>
              </a:rPr>
              <a:t>proximale</a:t>
            </a:r>
            <a:r>
              <a:rPr lang="en-US" sz="2000" dirty="0">
                <a:solidFill>
                  <a:schemeClr val="accent6"/>
                </a:solidFill>
                <a:latin typeface="+mn-lt"/>
              </a:rPr>
              <a:t> </a:t>
            </a:r>
            <a:r>
              <a:rPr lang="en-US" sz="2000" dirty="0" err="1">
                <a:solidFill>
                  <a:schemeClr val="accent6"/>
                </a:solidFill>
                <a:latin typeface="+mn-lt"/>
              </a:rPr>
              <a:t>falangen</a:t>
            </a:r>
            <a:r>
              <a:rPr lang="en-US" sz="2000" dirty="0">
                <a:solidFill>
                  <a:schemeClr val="accent6"/>
                </a:solidFill>
                <a:latin typeface="+mn-lt"/>
              </a:rPr>
              <a:t> dig 2-5</a:t>
            </a:r>
            <a:endParaRPr lang="nl-NL" sz="2000" dirty="0">
              <a:solidFill>
                <a:schemeClr val="accent6"/>
              </a:solidFill>
              <a:latin typeface="+mn-lt"/>
            </a:endParaRPr>
          </a:p>
        </p:txBody>
      </p:sp>
      <p:pic>
        <p:nvPicPr>
          <p:cNvPr id="10" name="Picture 9">
            <a:extLst>
              <a:ext uri="{FF2B5EF4-FFF2-40B4-BE49-F238E27FC236}">
                <a16:creationId xmlns:a16="http://schemas.microsoft.com/office/drawing/2014/main" id="{8127B3AD-2445-4C04-821A-DEFF2F20B6DA}"/>
              </a:ext>
            </a:extLst>
          </p:cNvPr>
          <p:cNvPicPr>
            <a:picLocks noChangeAspect="1"/>
          </p:cNvPicPr>
          <p:nvPr/>
        </p:nvPicPr>
        <p:blipFill>
          <a:blip r:embed="rId4"/>
          <a:stretch>
            <a:fillRect/>
          </a:stretch>
        </p:blipFill>
        <p:spPr>
          <a:xfrm>
            <a:off x="278459" y="4489441"/>
            <a:ext cx="8587082" cy="2019797"/>
          </a:xfrm>
          <a:prstGeom prst="rect">
            <a:avLst/>
          </a:prstGeom>
        </p:spPr>
      </p:pic>
    </p:spTree>
    <p:extLst>
      <p:ext uri="{BB962C8B-B14F-4D97-AF65-F5344CB8AC3E}">
        <p14:creationId xmlns:p14="http://schemas.microsoft.com/office/powerpoint/2010/main" val="50081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p:txBody>
          <a:bodyPr/>
          <a:lstStyle/>
          <a:p>
            <a:r>
              <a:rPr lang="nl-NL" dirty="0"/>
              <a:t>Wat is de kans om een </a:t>
            </a:r>
            <a:r>
              <a:rPr lang="nl-NL" i="1" dirty="0"/>
              <a:t>IHH</a:t>
            </a:r>
            <a:r>
              <a:rPr lang="nl-NL" dirty="0"/>
              <a:t> mutatie te vinden?</a:t>
            </a:r>
          </a:p>
        </p:txBody>
      </p:sp>
      <p:sp>
        <p:nvSpPr>
          <p:cNvPr id="8" name="TextBox 7">
            <a:extLst>
              <a:ext uri="{FF2B5EF4-FFF2-40B4-BE49-F238E27FC236}">
                <a16:creationId xmlns:a16="http://schemas.microsoft.com/office/drawing/2014/main" id="{127FEA95-8D44-43CF-8EC9-BFE8D8070029}"/>
              </a:ext>
            </a:extLst>
          </p:cNvPr>
          <p:cNvSpPr txBox="1"/>
          <p:nvPr/>
        </p:nvSpPr>
        <p:spPr>
          <a:xfrm>
            <a:off x="39457" y="6519446"/>
            <a:ext cx="8818793" cy="338554"/>
          </a:xfrm>
          <a:prstGeom prst="rect">
            <a:avLst/>
          </a:prstGeom>
          <a:noFill/>
        </p:spPr>
        <p:txBody>
          <a:bodyPr wrap="square" rtlCol="0">
            <a:spAutoFit/>
          </a:bodyPr>
          <a:lstStyle/>
          <a:p>
            <a:r>
              <a:rPr lang="en-US" sz="1600" i="1" dirty="0" err="1">
                <a:solidFill>
                  <a:schemeClr val="bg2"/>
                </a:solidFill>
                <a:latin typeface="Calibri" panose="020F0502020204030204" pitchFamily="34" charset="0"/>
              </a:rPr>
              <a:t>Vasques</a:t>
            </a:r>
            <a:r>
              <a:rPr lang="en-US" sz="1600" i="1" dirty="0">
                <a:solidFill>
                  <a:schemeClr val="bg2"/>
                </a:solidFill>
                <a:latin typeface="Calibri" panose="020F0502020204030204" pitchFamily="34" charset="0"/>
              </a:rPr>
              <a:t> et al, JCEM2018;103:604. </a:t>
            </a:r>
            <a:r>
              <a:rPr lang="de-DE" sz="1600" i="1" dirty="0">
                <a:solidFill>
                  <a:schemeClr val="bg2"/>
                </a:solidFill>
                <a:latin typeface="Calibri" panose="020F0502020204030204" pitchFamily="34" charset="0"/>
              </a:rPr>
              <a:t>Hauer et al, </a:t>
            </a:r>
            <a:r>
              <a:rPr lang="de-DE" sz="1600" i="1" dirty="0" err="1">
                <a:solidFill>
                  <a:schemeClr val="bg2"/>
                </a:solidFill>
                <a:latin typeface="Calibri" panose="020F0502020204030204" pitchFamily="34" charset="0"/>
              </a:rPr>
              <a:t>Genetics</a:t>
            </a:r>
            <a:r>
              <a:rPr lang="de-DE" sz="1600" i="1" dirty="0">
                <a:solidFill>
                  <a:schemeClr val="bg2"/>
                </a:solidFill>
                <a:latin typeface="Calibri" panose="020F0502020204030204" pitchFamily="34" charset="0"/>
              </a:rPr>
              <a:t> in Medicine 2018;20:630</a:t>
            </a:r>
            <a:endParaRPr lang="en-GB" sz="1600" i="1" dirty="0">
              <a:solidFill>
                <a:srgbClr val="FFFFFF"/>
              </a:solidFill>
              <a:latin typeface="Calibri" panose="020F0502020204030204" pitchFamily="34" charset="0"/>
            </a:endParaRPr>
          </a:p>
        </p:txBody>
      </p:sp>
      <p:graphicFrame>
        <p:nvGraphicFramePr>
          <p:cNvPr id="4" name="Content Placeholder 1">
            <a:extLst>
              <a:ext uri="{FF2B5EF4-FFF2-40B4-BE49-F238E27FC236}">
                <a16:creationId xmlns:a16="http://schemas.microsoft.com/office/drawing/2014/main" id="{C06545A4-329C-488B-B5C9-E0E1CEDAD96D}"/>
              </a:ext>
            </a:extLst>
          </p:cNvPr>
          <p:cNvGraphicFramePr>
            <a:graphicFrameLocks noGrp="1"/>
          </p:cNvGraphicFramePr>
          <p:nvPr>
            <p:ph idx="1"/>
            <p:extLst>
              <p:ext uri="{D42A27DB-BD31-4B8C-83A1-F6EECF244321}">
                <p14:modId xmlns:p14="http://schemas.microsoft.com/office/powerpoint/2010/main" val="2494443783"/>
              </p:ext>
            </p:extLst>
          </p:nvPr>
        </p:nvGraphicFramePr>
        <p:xfrm>
          <a:off x="166255" y="1138813"/>
          <a:ext cx="8809471" cy="4851400"/>
        </p:xfrm>
        <a:graphic>
          <a:graphicData uri="http://schemas.openxmlformats.org/drawingml/2006/table">
            <a:tbl>
              <a:tblPr firstRow="1" bandRow="1">
                <a:tableStyleId>{5C22544A-7EE6-4342-B048-85BDC9FD1C3A}</a:tableStyleId>
              </a:tblPr>
              <a:tblGrid>
                <a:gridCol w="1046823">
                  <a:extLst>
                    <a:ext uri="{9D8B030D-6E8A-4147-A177-3AD203B41FA5}">
                      <a16:colId xmlns:a16="http://schemas.microsoft.com/office/drawing/2014/main" val="20000"/>
                    </a:ext>
                  </a:extLst>
                </a:gridCol>
                <a:gridCol w="1650256">
                  <a:extLst>
                    <a:ext uri="{9D8B030D-6E8A-4147-A177-3AD203B41FA5}">
                      <a16:colId xmlns:a16="http://schemas.microsoft.com/office/drawing/2014/main" val="20001"/>
                    </a:ext>
                  </a:extLst>
                </a:gridCol>
                <a:gridCol w="1225587">
                  <a:extLst>
                    <a:ext uri="{9D8B030D-6E8A-4147-A177-3AD203B41FA5}">
                      <a16:colId xmlns:a16="http://schemas.microsoft.com/office/drawing/2014/main" val="20002"/>
                    </a:ext>
                  </a:extLst>
                </a:gridCol>
                <a:gridCol w="1449237">
                  <a:extLst>
                    <a:ext uri="{9D8B030D-6E8A-4147-A177-3AD203B41FA5}">
                      <a16:colId xmlns:a16="http://schemas.microsoft.com/office/drawing/2014/main" val="20003"/>
                    </a:ext>
                  </a:extLst>
                </a:gridCol>
                <a:gridCol w="3437568">
                  <a:extLst>
                    <a:ext uri="{9D8B030D-6E8A-4147-A177-3AD203B41FA5}">
                      <a16:colId xmlns:a16="http://schemas.microsoft.com/office/drawing/2014/main" val="20004"/>
                    </a:ext>
                  </a:extLst>
                </a:gridCol>
              </a:tblGrid>
              <a:tr h="370840">
                <a:tc>
                  <a:txBody>
                    <a:bodyPr/>
                    <a:lstStyle/>
                    <a:p>
                      <a:r>
                        <a:rPr lang="en-US" dirty="0"/>
                        <a:t>Auteur</a:t>
                      </a:r>
                      <a:endParaRPr lang="en-GB" dirty="0"/>
                    </a:p>
                  </a:txBody>
                  <a:tcPr/>
                </a:tc>
                <a:tc>
                  <a:txBody>
                    <a:bodyPr/>
                    <a:lstStyle/>
                    <a:p>
                      <a:r>
                        <a:rPr lang="en-US"/>
                        <a:t>Diagnoses</a:t>
                      </a:r>
                      <a:endParaRPr lang="en-GB" dirty="0"/>
                    </a:p>
                  </a:txBody>
                  <a:tcPr/>
                </a:tc>
                <a:tc>
                  <a:txBody>
                    <a:bodyPr/>
                    <a:lstStyle/>
                    <a:p>
                      <a:r>
                        <a:rPr lang="en-US" dirty="0" err="1"/>
                        <a:t>Frequentie</a:t>
                      </a:r>
                      <a:endParaRPr lang="en-GB" dirty="0"/>
                    </a:p>
                  </a:txBody>
                  <a:tcPr/>
                </a:tc>
                <a:tc>
                  <a:txBody>
                    <a:bodyPr/>
                    <a:lstStyle/>
                    <a:p>
                      <a:r>
                        <a:rPr lang="en-US" dirty="0" err="1"/>
                        <a:t>Lengte</a:t>
                      </a:r>
                      <a:r>
                        <a:rPr lang="en-US" dirty="0"/>
                        <a:t> SDS</a:t>
                      </a:r>
                      <a:endParaRPr lang="en-GB" dirty="0"/>
                    </a:p>
                  </a:txBody>
                  <a:tcPr/>
                </a:tc>
                <a:tc>
                  <a:txBody>
                    <a:bodyPr/>
                    <a:lstStyle/>
                    <a:p>
                      <a:r>
                        <a:rPr lang="en-US" dirty="0" err="1"/>
                        <a:t>Klinische</a:t>
                      </a:r>
                      <a:r>
                        <a:rPr lang="en-US" dirty="0"/>
                        <a:t> </a:t>
                      </a:r>
                      <a:r>
                        <a:rPr lang="en-US" dirty="0" err="1"/>
                        <a:t>kenmerken</a:t>
                      </a:r>
                      <a:endParaRPr lang="en-GB" dirty="0"/>
                    </a:p>
                  </a:txBody>
                  <a:tcPr/>
                </a:tc>
                <a:extLst>
                  <a:ext uri="{0D108BD9-81ED-4DB2-BD59-A6C34878D82A}">
                    <a16:rowId xmlns:a16="http://schemas.microsoft.com/office/drawing/2014/main" val="10000"/>
                  </a:ext>
                </a:extLst>
              </a:tr>
              <a:tr h="370840">
                <a:tc>
                  <a:txBody>
                    <a:bodyPr/>
                    <a:lstStyle/>
                    <a:p>
                      <a:r>
                        <a:rPr lang="en-US" dirty="0" err="1"/>
                        <a:t>Vasques</a:t>
                      </a:r>
                      <a:r>
                        <a:rPr lang="en-US" dirty="0"/>
                        <a:t> 2018</a:t>
                      </a:r>
                      <a:endParaRPr lang="en-GB" dirty="0"/>
                    </a:p>
                  </a:txBody>
                  <a:tcPr/>
                </a:tc>
                <a:tc>
                  <a:txBody>
                    <a:bodyPr/>
                    <a:lstStyle/>
                    <a:p>
                      <a:r>
                        <a:rPr lang="en-US"/>
                        <a:t>Autosomaal dominante ISS</a:t>
                      </a:r>
                      <a:endParaRPr lang="en-GB" dirty="0"/>
                    </a:p>
                  </a:txBody>
                  <a:tcPr/>
                </a:tc>
                <a:tc>
                  <a:txBody>
                    <a:bodyPr/>
                    <a:lstStyle/>
                    <a:p>
                      <a:r>
                        <a:rPr lang="en-US" b="0" dirty="0"/>
                        <a:t>3/17=</a:t>
                      </a:r>
                    </a:p>
                    <a:p>
                      <a:r>
                        <a:rPr lang="en-US" b="1" dirty="0"/>
                        <a:t>18%</a:t>
                      </a:r>
                      <a:endParaRPr lang="en-GB" b="1" dirty="0"/>
                    </a:p>
                  </a:txBody>
                  <a:tcPr/>
                </a:tc>
                <a:tc rowSpan="2">
                  <a:txBody>
                    <a:bodyPr/>
                    <a:lstStyle/>
                    <a:p>
                      <a:r>
                        <a:rPr lang="en-US" dirty="0"/>
                        <a:t>-2,6 (0,9)</a:t>
                      </a:r>
                    </a:p>
                    <a:p>
                      <a:r>
                        <a:rPr lang="en-US" dirty="0"/>
                        <a:t>-4,3 tot </a:t>
                      </a:r>
                    </a:p>
                    <a:p>
                      <a:r>
                        <a:rPr lang="en-US" dirty="0"/>
                        <a:t>-0,8</a:t>
                      </a:r>
                      <a:endParaRPr lang="en-GB" dirty="0"/>
                    </a:p>
                  </a:txBody>
                  <a:tcPr/>
                </a:tc>
                <a:tc rowSpan="2">
                  <a:txBody>
                    <a:bodyPr/>
                    <a:lstStyle/>
                    <a:p>
                      <a:r>
                        <a:rPr lang="en-US" dirty="0"/>
                        <a:t>N=12.</a:t>
                      </a:r>
                    </a:p>
                    <a:p>
                      <a:r>
                        <a:rPr lang="en-US" dirty="0" err="1"/>
                        <a:t>Geboortelengte</a:t>
                      </a:r>
                      <a:r>
                        <a:rPr lang="en-US" dirty="0"/>
                        <a:t> </a:t>
                      </a:r>
                      <a:r>
                        <a:rPr lang="en-US" baseline="0" dirty="0"/>
                        <a:t>-1,4 (0,1)</a:t>
                      </a:r>
                    </a:p>
                    <a:p>
                      <a:r>
                        <a:rPr lang="en-US" baseline="0" dirty="0"/>
                        <a:t>ZH/L 2,4(1,2), 0.3 tot 3,6</a:t>
                      </a:r>
                    </a:p>
                    <a:p>
                      <a:r>
                        <a:rPr lang="en-US" baseline="0" dirty="0"/>
                        <a:t>BA </a:t>
                      </a:r>
                      <a:r>
                        <a:rPr lang="en-US" baseline="0" dirty="0" err="1"/>
                        <a:t>iets</a:t>
                      </a:r>
                      <a:r>
                        <a:rPr lang="en-US" baseline="0" dirty="0"/>
                        <a:t> </a:t>
                      </a:r>
                      <a:r>
                        <a:rPr lang="en-US" baseline="0" dirty="0" err="1"/>
                        <a:t>vertraagd</a:t>
                      </a:r>
                      <a:r>
                        <a:rPr lang="en-US" baseline="0" dirty="0"/>
                        <a:t> of </a:t>
                      </a:r>
                      <a:r>
                        <a:rPr lang="en-US" baseline="0" dirty="0" err="1"/>
                        <a:t>vooruitlopend</a:t>
                      </a:r>
                      <a:endParaRPr lang="en-US" baseline="0" dirty="0"/>
                    </a:p>
                    <a:p>
                      <a:r>
                        <a:rPr lang="en-US" baseline="0" dirty="0"/>
                        <a:t>1 </a:t>
                      </a:r>
                      <a:r>
                        <a:rPr lang="en-US" baseline="0" dirty="0" err="1"/>
                        <a:t>jr</a:t>
                      </a:r>
                      <a:r>
                        <a:rPr lang="en-US" baseline="0" dirty="0"/>
                        <a:t> response op GH: +0,6 SDS </a:t>
                      </a:r>
                      <a:endParaRPr lang="en-GB" dirty="0"/>
                    </a:p>
                  </a:txBody>
                  <a:tcPr/>
                </a:tc>
                <a:extLst>
                  <a:ext uri="{0D108BD9-81ED-4DB2-BD59-A6C34878D82A}">
                    <a16:rowId xmlns:a16="http://schemas.microsoft.com/office/drawing/2014/main" val="10001"/>
                  </a:ext>
                </a:extLst>
              </a:tr>
              <a:tr h="370840">
                <a:tc>
                  <a:txBody>
                    <a:bodyPr/>
                    <a:lstStyle/>
                    <a:p>
                      <a:endParaRPr lang="en-GB" dirty="0"/>
                    </a:p>
                  </a:txBody>
                  <a:tcPr/>
                </a:tc>
                <a:tc>
                  <a:txBody>
                    <a:bodyPr/>
                    <a:lstStyle/>
                    <a:p>
                      <a:r>
                        <a:rPr lang="en-US"/>
                        <a:t>Klein (15% SGA)</a:t>
                      </a:r>
                      <a:endParaRPr lang="en-GB" dirty="0"/>
                    </a:p>
                  </a:txBody>
                  <a:tcPr/>
                </a:tc>
                <a:tc>
                  <a:txBody>
                    <a:bodyPr/>
                    <a:lstStyle/>
                    <a:p>
                      <a:r>
                        <a:rPr lang="en-US" b="0" dirty="0"/>
                        <a:t>2/130=</a:t>
                      </a:r>
                    </a:p>
                    <a:p>
                      <a:r>
                        <a:rPr lang="en-US" b="1" dirty="0"/>
                        <a:t>1,5%</a:t>
                      </a:r>
                      <a:endParaRPr lang="en-GB" b="1" dirty="0"/>
                    </a:p>
                  </a:txBody>
                  <a:tcPr/>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10002"/>
                  </a:ext>
                </a:extLst>
              </a:tr>
              <a:tr h="370840">
                <a:tc>
                  <a:txBody>
                    <a:bodyPr/>
                    <a:lstStyle/>
                    <a:p>
                      <a:endParaRPr lang="en-GB" dirty="0"/>
                    </a:p>
                  </a:txBody>
                  <a:tcPr/>
                </a:tc>
                <a:tc>
                  <a:txBody>
                    <a:bodyPr/>
                    <a:lstStyle/>
                    <a:p>
                      <a:r>
                        <a:rPr lang="en-US" dirty="0" err="1"/>
                        <a:t>Milde</a:t>
                      </a:r>
                      <a:r>
                        <a:rPr lang="en-US" dirty="0"/>
                        <a:t> </a:t>
                      </a:r>
                      <a:r>
                        <a:rPr lang="en-US" dirty="0" err="1"/>
                        <a:t>skelet</a:t>
                      </a:r>
                      <a:r>
                        <a:rPr lang="en-US" dirty="0"/>
                        <a:t>-</a:t>
                      </a:r>
                      <a:r>
                        <a:rPr lang="en-US" baseline="0" dirty="0"/>
                        <a:t> </a:t>
                      </a:r>
                      <a:r>
                        <a:rPr lang="en-US" baseline="0" dirty="0" err="1"/>
                        <a:t>dysplasie</a:t>
                      </a:r>
                      <a:r>
                        <a:rPr lang="en-US" baseline="0" dirty="0"/>
                        <a:t> of</a:t>
                      </a:r>
                    </a:p>
                    <a:p>
                      <a:r>
                        <a:rPr lang="en-US" baseline="0" dirty="0" err="1"/>
                        <a:t>brachydactylie</a:t>
                      </a:r>
                      <a:endParaRPr lang="en-GB" dirty="0"/>
                    </a:p>
                  </a:txBody>
                  <a:tcPr/>
                </a:tc>
                <a:tc>
                  <a:txBody>
                    <a:bodyPr/>
                    <a:lstStyle/>
                    <a:p>
                      <a:r>
                        <a:rPr lang="en-US" b="0" dirty="0"/>
                        <a:t>5/160=</a:t>
                      </a:r>
                    </a:p>
                    <a:p>
                      <a:r>
                        <a:rPr lang="en-US" b="1" dirty="0"/>
                        <a:t>3%</a:t>
                      </a:r>
                      <a:endParaRPr lang="en-GB" b="1" dirty="0"/>
                    </a:p>
                  </a:txBody>
                  <a:tcPr/>
                </a:tc>
                <a:tc>
                  <a:txBody>
                    <a:bodyPr/>
                    <a:lstStyle/>
                    <a:p>
                      <a:r>
                        <a:rPr lang="en-US" dirty="0"/>
                        <a:t>-3,2 (0,6)</a:t>
                      </a:r>
                    </a:p>
                    <a:p>
                      <a:r>
                        <a:rPr lang="en-US" dirty="0"/>
                        <a:t>-4,0 tot </a:t>
                      </a:r>
                    </a:p>
                    <a:p>
                      <a:r>
                        <a:rPr lang="en-US" dirty="0"/>
                        <a:t>-2,6</a:t>
                      </a:r>
                      <a:endParaRPr lang="en-GB" dirty="0"/>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r>
                        <a:rPr lang="en-US"/>
                        <a:t>Volwassenen (n=12)</a:t>
                      </a:r>
                      <a:endParaRPr lang="en-GB" dirty="0"/>
                    </a:p>
                  </a:txBody>
                  <a:tcPr/>
                </a:tc>
                <a:tc>
                  <a:txBody>
                    <a:bodyPr/>
                    <a:lstStyle/>
                    <a:p>
                      <a:endParaRPr lang="en-GB" b="1" dirty="0"/>
                    </a:p>
                  </a:txBody>
                  <a:tcPr/>
                </a:tc>
                <a:tc>
                  <a:txBody>
                    <a:bodyPr/>
                    <a:lstStyle/>
                    <a:p>
                      <a:r>
                        <a:rPr lang="en-US" dirty="0"/>
                        <a:t>-3,0 (1.1)</a:t>
                      </a:r>
                    </a:p>
                    <a:p>
                      <a:r>
                        <a:rPr lang="en-US" dirty="0"/>
                        <a:t>-4.3 tot </a:t>
                      </a:r>
                    </a:p>
                    <a:p>
                      <a:r>
                        <a:rPr lang="en-US" dirty="0"/>
                        <a:t>-1.7</a:t>
                      </a:r>
                      <a:endParaRPr lang="en-GB" dirty="0"/>
                    </a:p>
                  </a:txBody>
                  <a:tcPr/>
                </a:tc>
                <a:tc>
                  <a:txBody>
                    <a:bodyPr/>
                    <a:lstStyle/>
                    <a:p>
                      <a:r>
                        <a:rPr lang="en-US" dirty="0"/>
                        <a:t>ZH/L 2,0 tot 4,2</a:t>
                      </a:r>
                      <a:endParaRPr lang="en-GB" dirty="0"/>
                    </a:p>
                  </a:txBody>
                  <a:tcPr/>
                </a:tc>
                <a:extLst>
                  <a:ext uri="{0D108BD9-81ED-4DB2-BD59-A6C34878D82A}">
                    <a16:rowId xmlns:a16="http://schemas.microsoft.com/office/drawing/2014/main" val="10004"/>
                  </a:ext>
                </a:extLst>
              </a:tr>
              <a:tr h="370840">
                <a:tc>
                  <a:txBody>
                    <a:bodyPr/>
                    <a:lstStyle/>
                    <a:p>
                      <a:r>
                        <a:rPr lang="en-US" dirty="0" err="1"/>
                        <a:t>Hauer</a:t>
                      </a:r>
                      <a:r>
                        <a:rPr lang="en-US" dirty="0"/>
                        <a:t> 2018</a:t>
                      </a:r>
                      <a:endParaRPr lang="en-GB" dirty="0"/>
                    </a:p>
                  </a:txBody>
                  <a:tcPr/>
                </a:tc>
                <a:tc>
                  <a:txBody>
                    <a:bodyPr/>
                    <a:lstStyle/>
                    <a:p>
                      <a:r>
                        <a:rPr lang="en-US" dirty="0"/>
                        <a:t>Klein (30% SGA)</a:t>
                      </a:r>
                      <a:endParaRPr lang="en-GB" dirty="0"/>
                    </a:p>
                  </a:txBody>
                  <a:tcPr/>
                </a:tc>
                <a:tc>
                  <a:txBody>
                    <a:bodyPr/>
                    <a:lstStyle/>
                    <a:p>
                      <a:r>
                        <a:rPr lang="en-US" b="0" dirty="0"/>
                        <a:t>1/200=</a:t>
                      </a:r>
                    </a:p>
                    <a:p>
                      <a:r>
                        <a:rPr lang="en-US" b="1" dirty="0"/>
                        <a:t>0,5%</a:t>
                      </a:r>
                      <a:endParaRPr lang="en-GB" b="1" dirty="0"/>
                    </a:p>
                  </a:txBody>
                  <a:tcPr/>
                </a:tc>
                <a:tc>
                  <a:txBody>
                    <a:bodyPr/>
                    <a:lstStyle/>
                    <a:p>
                      <a:r>
                        <a:rPr lang="en-US" dirty="0"/>
                        <a:t>-2,1</a:t>
                      </a:r>
                      <a:endParaRPr lang="en-GB" dirty="0"/>
                    </a:p>
                  </a:txBody>
                  <a:tcPr/>
                </a:tc>
                <a:tc>
                  <a:txBody>
                    <a:bodyPr/>
                    <a:lstStyle/>
                    <a:p>
                      <a:r>
                        <a:rPr lang="en-US" dirty="0"/>
                        <a:t>Moeder </a:t>
                      </a:r>
                      <a:r>
                        <a:rPr lang="en-US" dirty="0" err="1"/>
                        <a:t>lengte</a:t>
                      </a:r>
                      <a:r>
                        <a:rPr lang="en-US" dirty="0"/>
                        <a:t> SDS -2.8, </a:t>
                      </a:r>
                    </a:p>
                    <a:p>
                      <a:r>
                        <a:rPr lang="en-US" dirty="0"/>
                        <a:t>BA </a:t>
                      </a:r>
                      <a:r>
                        <a:rPr lang="en-US" dirty="0" err="1"/>
                        <a:t>vertraagd</a:t>
                      </a:r>
                      <a:r>
                        <a:rPr lang="en-US" dirty="0"/>
                        <a:t>, </a:t>
                      </a:r>
                      <a:r>
                        <a:rPr lang="en-US" dirty="0" err="1"/>
                        <a:t>gedisproportioneerd</a:t>
                      </a:r>
                      <a:r>
                        <a:rPr lang="en-US" dirty="0"/>
                        <a:t>, </a:t>
                      </a:r>
                      <a:r>
                        <a:rPr lang="en-US" dirty="0" err="1"/>
                        <a:t>brachydactylie</a:t>
                      </a:r>
                      <a:endParaRPr lang="en-GB"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8241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p:txBody>
          <a:bodyPr/>
          <a:lstStyle/>
          <a:p>
            <a:r>
              <a:rPr lang="en-US" i="1" dirty="0"/>
              <a:t>ACAN</a:t>
            </a:r>
            <a:r>
              <a:rPr lang="en-US" dirty="0"/>
              <a:t> </a:t>
            </a:r>
            <a:r>
              <a:rPr lang="en-US" dirty="0" err="1"/>
              <a:t>mutaties</a:t>
            </a:r>
            <a:endParaRPr lang="nl-NL" dirty="0"/>
          </a:p>
        </p:txBody>
      </p:sp>
      <p:sp>
        <p:nvSpPr>
          <p:cNvPr id="4" name="Tijdelijke aanduiding voor inhoud 1">
            <a:extLst>
              <a:ext uri="{FF2B5EF4-FFF2-40B4-BE49-F238E27FC236}">
                <a16:creationId xmlns:a16="http://schemas.microsoft.com/office/drawing/2014/main" id="{01538C44-74FA-40EF-8C46-203A6A8D01E5}"/>
              </a:ext>
            </a:extLst>
          </p:cNvPr>
          <p:cNvSpPr>
            <a:spLocks noGrp="1"/>
          </p:cNvSpPr>
          <p:nvPr>
            <p:ph idx="1"/>
          </p:nvPr>
        </p:nvSpPr>
        <p:spPr>
          <a:xfrm>
            <a:off x="103031" y="1262063"/>
            <a:ext cx="8628845" cy="5257800"/>
          </a:xfrm>
        </p:spPr>
        <p:txBody>
          <a:bodyPr/>
          <a:lstStyle/>
          <a:p>
            <a:pPr marL="342900" indent="-342900">
              <a:buFont typeface="Arial" panose="020B0604020202020204" pitchFamily="34" charset="0"/>
              <a:buChar char="•"/>
            </a:pPr>
            <a:r>
              <a:rPr lang="en-GB" altLang="en-US" dirty="0">
                <a:solidFill>
                  <a:schemeClr val="tx2"/>
                </a:solidFill>
              </a:rPr>
              <a:t>20 families (103 </a:t>
            </a:r>
            <a:r>
              <a:rPr lang="en-GB" altLang="en-US" dirty="0" err="1">
                <a:solidFill>
                  <a:schemeClr val="tx2"/>
                </a:solidFill>
              </a:rPr>
              <a:t>patienten</a:t>
            </a:r>
            <a:r>
              <a:rPr lang="en-GB" altLang="en-US" dirty="0">
                <a:solidFill>
                  <a:schemeClr val="tx2"/>
                </a:solidFill>
              </a:rPr>
              <a:t>) </a:t>
            </a:r>
          </a:p>
          <a:p>
            <a:pPr marL="342900" indent="-342900">
              <a:buFont typeface="Arial" panose="020B0604020202020204" pitchFamily="34" charset="0"/>
              <a:buChar char="•"/>
            </a:pPr>
            <a:r>
              <a:rPr lang="en-GB" altLang="en-US" b="1" dirty="0" err="1">
                <a:solidFill>
                  <a:schemeClr val="tx2"/>
                </a:solidFill>
              </a:rPr>
              <a:t>Volwassen</a:t>
            </a:r>
            <a:r>
              <a:rPr lang="en-GB" altLang="en-US" b="1" dirty="0">
                <a:solidFill>
                  <a:schemeClr val="tx2"/>
                </a:solidFill>
              </a:rPr>
              <a:t> </a:t>
            </a:r>
            <a:r>
              <a:rPr lang="en-GB" altLang="en-US" b="1" dirty="0" err="1">
                <a:solidFill>
                  <a:schemeClr val="tx2"/>
                </a:solidFill>
              </a:rPr>
              <a:t>lengte</a:t>
            </a:r>
            <a:r>
              <a:rPr lang="en-GB" altLang="en-US" b="1" dirty="0">
                <a:solidFill>
                  <a:schemeClr val="tx2"/>
                </a:solidFill>
              </a:rPr>
              <a:t> </a:t>
            </a:r>
            <a:r>
              <a:rPr lang="en-GB" altLang="en-US" dirty="0">
                <a:solidFill>
                  <a:schemeClr val="tx2"/>
                </a:solidFill>
              </a:rPr>
              <a:t>-2,8 SDS (-5,9 tot -0,9)</a:t>
            </a:r>
          </a:p>
          <a:p>
            <a:pPr marL="342900" indent="-342900">
              <a:buFont typeface="Arial" panose="020B0604020202020204" pitchFamily="34" charset="0"/>
              <a:buChar char="•"/>
            </a:pPr>
            <a:r>
              <a:rPr lang="en-GB" altLang="en-US" b="1" dirty="0">
                <a:solidFill>
                  <a:schemeClr val="tx2"/>
                </a:solidFill>
              </a:rPr>
              <a:t>ZH/L +1,6 SDS </a:t>
            </a:r>
            <a:r>
              <a:rPr lang="en-GB" altLang="en-US" dirty="0">
                <a:solidFill>
                  <a:schemeClr val="tx2"/>
                </a:solidFill>
              </a:rPr>
              <a:t>(-0,5 tot +2,7)</a:t>
            </a:r>
          </a:p>
          <a:p>
            <a:pPr marL="342900" indent="-342900">
              <a:buFont typeface="Arial" panose="020B0604020202020204" pitchFamily="34" charset="0"/>
              <a:buChar char="•"/>
            </a:pPr>
            <a:r>
              <a:rPr lang="nl-NL" altLang="en-US" dirty="0">
                <a:solidFill>
                  <a:srgbClr val="003C66"/>
                </a:solidFill>
              </a:rPr>
              <a:t>Op </a:t>
            </a:r>
            <a:r>
              <a:rPr lang="nl-NL" altLang="en-US" b="1" dirty="0" err="1">
                <a:solidFill>
                  <a:srgbClr val="003C66"/>
                </a:solidFill>
              </a:rPr>
              <a:t>prepuberale</a:t>
            </a:r>
            <a:r>
              <a:rPr lang="nl-NL" altLang="en-US" b="1" dirty="0">
                <a:solidFill>
                  <a:srgbClr val="003C66"/>
                </a:solidFill>
              </a:rPr>
              <a:t> leeftijd </a:t>
            </a:r>
            <a:r>
              <a:rPr lang="nl-NL" altLang="en-US" dirty="0">
                <a:solidFill>
                  <a:srgbClr val="003C66"/>
                </a:solidFill>
              </a:rPr>
              <a:t>is de lengte minder aangedaan: -2,0 SDS (-4,2 </a:t>
            </a:r>
            <a:r>
              <a:rPr lang="nl-NL" altLang="en-US" dirty="0" err="1">
                <a:solidFill>
                  <a:srgbClr val="003C66"/>
                </a:solidFill>
              </a:rPr>
              <a:t>to</a:t>
            </a:r>
            <a:r>
              <a:rPr lang="nl-NL" altLang="en-US" dirty="0">
                <a:solidFill>
                  <a:srgbClr val="003C66"/>
                </a:solidFill>
              </a:rPr>
              <a:t> -0,6)</a:t>
            </a:r>
            <a:endParaRPr lang="en-GB" altLang="en-US" dirty="0">
              <a:solidFill>
                <a:schemeClr val="tx2"/>
              </a:solidFill>
            </a:endParaRPr>
          </a:p>
          <a:p>
            <a:pPr marL="342900" indent="-342900">
              <a:buFont typeface="Arial" panose="020B0604020202020204" pitchFamily="34" charset="0"/>
              <a:buChar char="•"/>
            </a:pPr>
            <a:r>
              <a:rPr lang="en-GB" altLang="en-US" b="1" dirty="0" err="1">
                <a:solidFill>
                  <a:schemeClr val="bg2"/>
                </a:solidFill>
              </a:rPr>
              <a:t>Spanwijdte</a:t>
            </a:r>
            <a:r>
              <a:rPr lang="en-GB" altLang="en-US" dirty="0">
                <a:solidFill>
                  <a:schemeClr val="bg2"/>
                </a:solidFill>
              </a:rPr>
              <a:t> minus </a:t>
            </a:r>
            <a:r>
              <a:rPr lang="en-GB" altLang="en-US" dirty="0" err="1">
                <a:solidFill>
                  <a:schemeClr val="bg2"/>
                </a:solidFill>
              </a:rPr>
              <a:t>lengte</a:t>
            </a:r>
            <a:r>
              <a:rPr lang="en-GB" altLang="en-US" dirty="0">
                <a:solidFill>
                  <a:schemeClr val="bg2"/>
                </a:solidFill>
              </a:rPr>
              <a:t> </a:t>
            </a:r>
            <a:r>
              <a:rPr lang="en-GB" altLang="en-US" dirty="0" err="1">
                <a:solidFill>
                  <a:schemeClr val="bg2"/>
                </a:solidFill>
              </a:rPr>
              <a:t>bij</a:t>
            </a:r>
            <a:r>
              <a:rPr lang="en-GB" altLang="en-US" dirty="0">
                <a:solidFill>
                  <a:schemeClr val="bg2"/>
                </a:solidFill>
              </a:rPr>
              <a:t> </a:t>
            </a:r>
            <a:r>
              <a:rPr lang="en-GB" altLang="en-US" dirty="0" err="1">
                <a:solidFill>
                  <a:schemeClr val="bg2"/>
                </a:solidFill>
              </a:rPr>
              <a:t>kinderen</a:t>
            </a:r>
            <a:r>
              <a:rPr lang="en-GB" altLang="en-US" dirty="0">
                <a:solidFill>
                  <a:schemeClr val="bg2"/>
                </a:solidFill>
              </a:rPr>
              <a:t> </a:t>
            </a:r>
            <a:r>
              <a:rPr lang="en-GB" altLang="en-US" dirty="0" err="1">
                <a:solidFill>
                  <a:schemeClr val="bg2"/>
                </a:solidFill>
              </a:rPr>
              <a:t>nl</a:t>
            </a:r>
            <a:r>
              <a:rPr lang="en-GB" altLang="en-US" dirty="0">
                <a:solidFill>
                  <a:schemeClr val="bg2"/>
                </a:solidFill>
              </a:rPr>
              <a:t>, </a:t>
            </a:r>
            <a:r>
              <a:rPr lang="en-GB" altLang="en-US" dirty="0" err="1">
                <a:solidFill>
                  <a:schemeClr val="bg2"/>
                </a:solidFill>
              </a:rPr>
              <a:t>bij</a:t>
            </a:r>
            <a:r>
              <a:rPr lang="en-GB" altLang="en-US" dirty="0">
                <a:solidFill>
                  <a:schemeClr val="bg2"/>
                </a:solidFill>
              </a:rPr>
              <a:t> </a:t>
            </a:r>
            <a:r>
              <a:rPr lang="en-GB" altLang="en-US" dirty="0" err="1">
                <a:solidFill>
                  <a:schemeClr val="bg2"/>
                </a:solidFill>
              </a:rPr>
              <a:t>volwassenen</a:t>
            </a:r>
            <a:r>
              <a:rPr lang="en-GB" altLang="en-US" dirty="0">
                <a:solidFill>
                  <a:schemeClr val="bg2"/>
                </a:solidFill>
              </a:rPr>
              <a:t> +5,0 cm (-5,0 to 13,3)! </a:t>
            </a:r>
          </a:p>
          <a:p>
            <a:pPr marL="342900" indent="-342900">
              <a:buFont typeface="Arial" panose="020B0604020202020204" pitchFamily="34" charset="0"/>
              <a:buChar char="•"/>
            </a:pPr>
            <a:r>
              <a:rPr lang="en-GB" altLang="en-US" b="1" dirty="0" err="1">
                <a:solidFill>
                  <a:schemeClr val="bg2"/>
                </a:solidFill>
              </a:rPr>
              <a:t>Voorlopende</a:t>
            </a:r>
            <a:r>
              <a:rPr lang="en-GB" altLang="en-US" b="1" dirty="0">
                <a:solidFill>
                  <a:schemeClr val="bg2"/>
                </a:solidFill>
              </a:rPr>
              <a:t> </a:t>
            </a:r>
            <a:r>
              <a:rPr lang="en-GB" altLang="en-US" b="1" dirty="0" err="1">
                <a:solidFill>
                  <a:schemeClr val="bg2"/>
                </a:solidFill>
              </a:rPr>
              <a:t>botleeftijd</a:t>
            </a:r>
            <a:r>
              <a:rPr lang="en-GB" altLang="en-US" b="1" dirty="0">
                <a:solidFill>
                  <a:schemeClr val="bg2"/>
                </a:solidFill>
              </a:rPr>
              <a:t> </a:t>
            </a:r>
            <a:r>
              <a:rPr lang="en-GB" altLang="en-US" b="1" dirty="0">
                <a:solidFill>
                  <a:schemeClr val="tx2"/>
                </a:solidFill>
              </a:rPr>
              <a:t>is </a:t>
            </a:r>
            <a:r>
              <a:rPr lang="en-GB" altLang="en-US" b="1" dirty="0" err="1">
                <a:solidFill>
                  <a:schemeClr val="tx2"/>
                </a:solidFill>
              </a:rPr>
              <a:t>variabel</a:t>
            </a:r>
            <a:r>
              <a:rPr lang="en-GB" altLang="en-US" dirty="0">
                <a:solidFill>
                  <a:schemeClr val="tx2"/>
                </a:solidFill>
              </a:rPr>
              <a:t>: </a:t>
            </a:r>
            <a:r>
              <a:rPr lang="en-GB" altLang="en-US" dirty="0" err="1">
                <a:solidFill>
                  <a:schemeClr val="tx2"/>
                </a:solidFill>
              </a:rPr>
              <a:t>mediaan</a:t>
            </a:r>
            <a:r>
              <a:rPr lang="en-GB" altLang="en-US" dirty="0">
                <a:solidFill>
                  <a:schemeClr val="tx2"/>
                </a:solidFill>
              </a:rPr>
              <a:t> +1,3jr (0 tot +3,7) (maar </a:t>
            </a:r>
            <a:r>
              <a:rPr lang="en-GB" altLang="en-US" dirty="0" err="1">
                <a:solidFill>
                  <a:schemeClr val="tx2"/>
                </a:solidFill>
              </a:rPr>
              <a:t>soms</a:t>
            </a:r>
            <a:r>
              <a:rPr lang="en-GB" altLang="en-US" dirty="0">
                <a:solidFill>
                  <a:schemeClr val="tx2"/>
                </a:solidFill>
              </a:rPr>
              <a:t> </a:t>
            </a:r>
            <a:r>
              <a:rPr lang="en-GB" altLang="en-US" dirty="0" err="1">
                <a:solidFill>
                  <a:schemeClr val="tx2"/>
                </a:solidFill>
              </a:rPr>
              <a:t>achterlopend</a:t>
            </a:r>
            <a:r>
              <a:rPr lang="en-GB" altLang="en-US" dirty="0">
                <a:solidFill>
                  <a:schemeClr val="tx2"/>
                </a:solidFill>
              </a:rPr>
              <a:t>)</a:t>
            </a:r>
          </a:p>
          <a:p>
            <a:pPr marL="342900" indent="-342900">
              <a:buFont typeface="Arial" panose="020B0604020202020204" pitchFamily="34" charset="0"/>
              <a:buChar char="•"/>
            </a:pPr>
            <a:r>
              <a:rPr lang="en-GB" altLang="en-US" dirty="0" err="1">
                <a:solidFill>
                  <a:schemeClr val="tx2"/>
                </a:solidFill>
              </a:rPr>
              <a:t>Stoppen</a:t>
            </a:r>
            <a:r>
              <a:rPr lang="en-GB" altLang="en-US" dirty="0">
                <a:solidFill>
                  <a:schemeClr val="tx2"/>
                </a:solidFill>
              </a:rPr>
              <a:t> </a:t>
            </a:r>
            <a:r>
              <a:rPr lang="en-GB" altLang="en-US" dirty="0" err="1">
                <a:solidFill>
                  <a:schemeClr val="tx2"/>
                </a:solidFill>
              </a:rPr>
              <a:t>vroegtijdig</a:t>
            </a:r>
            <a:r>
              <a:rPr lang="en-GB" altLang="en-US" dirty="0">
                <a:solidFill>
                  <a:schemeClr val="tx2"/>
                </a:solidFill>
              </a:rPr>
              <a:t> met </a:t>
            </a:r>
            <a:r>
              <a:rPr lang="en-GB" altLang="en-US" dirty="0" err="1">
                <a:solidFill>
                  <a:schemeClr val="tx2"/>
                </a:solidFill>
              </a:rPr>
              <a:t>groeien</a:t>
            </a:r>
            <a:r>
              <a:rPr lang="en-GB" altLang="en-US" dirty="0">
                <a:solidFill>
                  <a:schemeClr val="tx2"/>
                </a:solidFill>
              </a:rPr>
              <a:t> </a:t>
            </a:r>
          </a:p>
          <a:p>
            <a:pPr marL="342900" indent="-342900">
              <a:buFont typeface="Arial" panose="020B0604020202020204" pitchFamily="34" charset="0"/>
              <a:buChar char="•"/>
            </a:pPr>
            <a:r>
              <a:rPr lang="en-GB" altLang="en-US" dirty="0" err="1">
                <a:solidFill>
                  <a:schemeClr val="tx2"/>
                </a:solidFill>
              </a:rPr>
              <a:t>Milde</a:t>
            </a:r>
            <a:r>
              <a:rPr lang="en-GB" altLang="en-US" dirty="0">
                <a:solidFill>
                  <a:schemeClr val="tx2"/>
                </a:solidFill>
              </a:rPr>
              <a:t> “midface hypoplasia”, </a:t>
            </a:r>
            <a:r>
              <a:rPr lang="en-GB" altLang="en-US" dirty="0" err="1">
                <a:solidFill>
                  <a:schemeClr val="tx2"/>
                </a:solidFill>
              </a:rPr>
              <a:t>platte</a:t>
            </a:r>
            <a:r>
              <a:rPr lang="en-GB" altLang="en-US" dirty="0">
                <a:solidFill>
                  <a:schemeClr val="tx2"/>
                </a:solidFill>
              </a:rPr>
              <a:t>  </a:t>
            </a:r>
            <a:r>
              <a:rPr lang="en-GB" altLang="en-US" dirty="0" err="1">
                <a:solidFill>
                  <a:schemeClr val="tx2"/>
                </a:solidFill>
              </a:rPr>
              <a:t>neusbrug</a:t>
            </a:r>
            <a:endParaRPr lang="en-GB" altLang="en-US" dirty="0">
              <a:solidFill>
                <a:schemeClr val="tx2"/>
              </a:solidFill>
            </a:endParaRPr>
          </a:p>
          <a:p>
            <a:pPr marL="342900" indent="-342900">
              <a:buFont typeface="Arial" panose="020B0604020202020204" pitchFamily="34" charset="0"/>
              <a:buChar char="•"/>
            </a:pPr>
            <a:r>
              <a:rPr lang="en-GB" altLang="en-US" dirty="0" err="1">
                <a:solidFill>
                  <a:schemeClr val="tx2"/>
                </a:solidFill>
              </a:rPr>
              <a:t>Brachydactylie</a:t>
            </a:r>
            <a:r>
              <a:rPr lang="en-GB" altLang="en-US" dirty="0">
                <a:solidFill>
                  <a:schemeClr val="tx2"/>
                </a:solidFill>
              </a:rPr>
              <a:t>, </a:t>
            </a:r>
            <a:r>
              <a:rPr lang="en-GB" altLang="en-US" dirty="0" err="1">
                <a:solidFill>
                  <a:schemeClr val="tx2"/>
                </a:solidFill>
              </a:rPr>
              <a:t>korte</a:t>
            </a:r>
            <a:r>
              <a:rPr lang="en-GB" altLang="en-US" dirty="0">
                <a:solidFill>
                  <a:schemeClr val="tx2"/>
                </a:solidFill>
              </a:rPr>
              <a:t> </a:t>
            </a:r>
            <a:r>
              <a:rPr lang="en-GB" altLang="en-US" dirty="0" err="1">
                <a:solidFill>
                  <a:schemeClr val="tx2"/>
                </a:solidFill>
              </a:rPr>
              <a:t>duimen</a:t>
            </a:r>
            <a:r>
              <a:rPr lang="en-GB" altLang="en-US" dirty="0">
                <a:solidFill>
                  <a:schemeClr val="tx2"/>
                </a:solidFill>
              </a:rPr>
              <a:t>, </a:t>
            </a:r>
            <a:r>
              <a:rPr lang="en-GB" altLang="en-US" dirty="0" err="1">
                <a:solidFill>
                  <a:schemeClr val="tx2"/>
                </a:solidFill>
              </a:rPr>
              <a:t>brede</a:t>
            </a:r>
            <a:r>
              <a:rPr lang="en-GB" altLang="en-US" dirty="0">
                <a:solidFill>
                  <a:schemeClr val="tx2"/>
                </a:solidFill>
              </a:rPr>
              <a:t> </a:t>
            </a:r>
            <a:r>
              <a:rPr lang="en-GB" altLang="en-US" dirty="0" err="1">
                <a:solidFill>
                  <a:schemeClr val="tx2"/>
                </a:solidFill>
              </a:rPr>
              <a:t>tenen</a:t>
            </a:r>
            <a:endParaRPr lang="en-GB" altLang="en-US" dirty="0">
              <a:solidFill>
                <a:schemeClr val="tx2"/>
              </a:solidFill>
            </a:endParaRPr>
          </a:p>
          <a:p>
            <a:pPr marL="342900" indent="-342900">
              <a:buFont typeface="Arial" panose="020B0604020202020204" pitchFamily="34" charset="0"/>
              <a:buChar char="•"/>
            </a:pPr>
            <a:r>
              <a:rPr lang="en-GB" altLang="en-US" dirty="0" err="1">
                <a:solidFill>
                  <a:schemeClr val="tx2"/>
                </a:solidFill>
              </a:rPr>
              <a:t>Vroeg</a:t>
            </a:r>
            <a:r>
              <a:rPr lang="en-GB" altLang="en-US" dirty="0">
                <a:solidFill>
                  <a:schemeClr val="tx2"/>
                </a:solidFill>
              </a:rPr>
              <a:t> </a:t>
            </a:r>
            <a:r>
              <a:rPr lang="en-GB" altLang="en-US" dirty="0" err="1">
                <a:solidFill>
                  <a:schemeClr val="tx2"/>
                </a:solidFill>
              </a:rPr>
              <a:t>optreden</a:t>
            </a:r>
            <a:r>
              <a:rPr lang="en-GB" altLang="en-US" dirty="0">
                <a:solidFill>
                  <a:schemeClr val="tx2"/>
                </a:solidFill>
              </a:rPr>
              <a:t> van </a:t>
            </a:r>
            <a:r>
              <a:rPr lang="en-GB" altLang="en-US" b="1" dirty="0" err="1">
                <a:solidFill>
                  <a:schemeClr val="tx2"/>
                </a:solidFill>
              </a:rPr>
              <a:t>osteoartritis</a:t>
            </a:r>
            <a:r>
              <a:rPr lang="en-GB" altLang="en-US" dirty="0">
                <a:solidFill>
                  <a:schemeClr val="tx2"/>
                </a:solidFill>
              </a:rPr>
              <a:t>, </a:t>
            </a:r>
            <a:r>
              <a:rPr lang="en-GB" altLang="en-US" dirty="0" err="1">
                <a:solidFill>
                  <a:schemeClr val="tx2"/>
                </a:solidFill>
              </a:rPr>
              <a:t>degeneratieve</a:t>
            </a:r>
            <a:r>
              <a:rPr lang="en-GB" altLang="en-US" dirty="0">
                <a:solidFill>
                  <a:schemeClr val="tx2"/>
                </a:solidFill>
              </a:rPr>
              <a:t> </a:t>
            </a:r>
            <a:r>
              <a:rPr lang="en-GB" altLang="en-US" dirty="0" err="1">
                <a:solidFill>
                  <a:schemeClr val="tx2"/>
                </a:solidFill>
              </a:rPr>
              <a:t>tussen</a:t>
            </a:r>
            <a:r>
              <a:rPr lang="en-GB" altLang="en-US" dirty="0">
                <a:solidFill>
                  <a:schemeClr val="tx2"/>
                </a:solidFill>
              </a:rPr>
              <a:t> </a:t>
            </a:r>
            <a:r>
              <a:rPr lang="en-GB" altLang="en-US" dirty="0" err="1">
                <a:solidFill>
                  <a:schemeClr val="tx2"/>
                </a:solidFill>
              </a:rPr>
              <a:t>wervelschijven</a:t>
            </a:r>
            <a:r>
              <a:rPr lang="en-GB" altLang="en-US" dirty="0">
                <a:solidFill>
                  <a:schemeClr val="tx2"/>
                </a:solidFill>
              </a:rPr>
              <a:t>, osteochondritis dissecans </a:t>
            </a:r>
          </a:p>
          <a:p>
            <a:pPr marL="342900" indent="-342900">
              <a:buFont typeface="Arial" panose="020B0604020202020204" pitchFamily="34" charset="0"/>
              <a:buChar char="•"/>
            </a:pPr>
            <a:r>
              <a:rPr lang="en-GB" altLang="en-US" dirty="0">
                <a:solidFill>
                  <a:schemeClr val="tx2"/>
                </a:solidFill>
              </a:rPr>
              <a:t>response op GH </a:t>
            </a:r>
            <a:r>
              <a:rPr lang="en-GB" altLang="en-US" dirty="0" err="1">
                <a:solidFill>
                  <a:schemeClr val="tx2"/>
                </a:solidFill>
              </a:rPr>
              <a:t>behandeling</a:t>
            </a:r>
            <a:r>
              <a:rPr lang="en-GB" altLang="en-US" dirty="0">
                <a:solidFill>
                  <a:schemeClr val="tx2"/>
                </a:solidFill>
              </a:rPr>
              <a:t> </a:t>
            </a:r>
            <a:r>
              <a:rPr lang="en-GB" altLang="en-US" dirty="0" err="1">
                <a:solidFill>
                  <a:schemeClr val="tx2"/>
                </a:solidFill>
              </a:rPr>
              <a:t>waarschijnlijk</a:t>
            </a:r>
            <a:r>
              <a:rPr lang="en-GB" altLang="en-US" dirty="0">
                <a:solidFill>
                  <a:schemeClr val="tx2"/>
                </a:solidFill>
              </a:rPr>
              <a:t> suboptimal (+0,4 SDS </a:t>
            </a:r>
            <a:r>
              <a:rPr lang="en-GB" altLang="en-US" dirty="0" err="1">
                <a:solidFill>
                  <a:schemeClr val="tx2"/>
                </a:solidFill>
              </a:rPr>
              <a:t>na</a:t>
            </a:r>
            <a:r>
              <a:rPr lang="en-GB" altLang="en-US" dirty="0">
                <a:solidFill>
                  <a:schemeClr val="tx2"/>
                </a:solidFill>
              </a:rPr>
              <a:t> 1 </a:t>
            </a:r>
            <a:r>
              <a:rPr lang="en-GB" altLang="en-US" dirty="0" err="1">
                <a:solidFill>
                  <a:schemeClr val="tx2"/>
                </a:solidFill>
              </a:rPr>
              <a:t>jr</a:t>
            </a:r>
            <a:r>
              <a:rPr lang="en-GB" altLang="en-US" dirty="0">
                <a:solidFill>
                  <a:schemeClr val="tx2"/>
                </a:solidFill>
              </a:rPr>
              <a:t>)</a:t>
            </a:r>
          </a:p>
        </p:txBody>
      </p:sp>
      <p:sp>
        <p:nvSpPr>
          <p:cNvPr id="7" name="Text Box 58">
            <a:extLst>
              <a:ext uri="{FF2B5EF4-FFF2-40B4-BE49-F238E27FC236}">
                <a16:creationId xmlns:a16="http://schemas.microsoft.com/office/drawing/2014/main" id="{22A62090-3E5A-4D27-917D-06CE59B3E2AA}"/>
              </a:ext>
            </a:extLst>
          </p:cNvPr>
          <p:cNvSpPr txBox="1">
            <a:spLocks noChangeArrowheads="1"/>
          </p:cNvSpPr>
          <p:nvPr/>
        </p:nvSpPr>
        <p:spPr bwMode="auto">
          <a:xfrm>
            <a:off x="103031" y="6519863"/>
            <a:ext cx="7980218" cy="338104"/>
          </a:xfrm>
          <a:prstGeom prst="rect">
            <a:avLst/>
          </a:prstGeom>
          <a:noFill/>
          <a:ln>
            <a:noFill/>
          </a:ln>
          <a:extLst/>
        </p:spPr>
        <p:txBody>
          <a:bodyPr wrap="square" lIns="90988" tIns="45497" rIns="90988" bIns="45497">
            <a:spAutoFit/>
          </a:bodyPr>
          <a:lstStyle>
            <a:lvl1pPr eaLnBrk="0" hangingPunct="0">
              <a:defRPr sz="1200" b="1">
                <a:solidFill>
                  <a:schemeClr val="tx1"/>
                </a:solidFill>
                <a:latin typeface="Arial" pitchFamily="34" charset="0"/>
                <a:ea typeface="ＭＳ Ｐゴシック" pitchFamily="34" charset="-128"/>
              </a:defRPr>
            </a:lvl1pPr>
            <a:lvl2pPr marL="742950" indent="-285750" eaLnBrk="0" hangingPunct="0">
              <a:defRPr sz="1200" b="1">
                <a:solidFill>
                  <a:schemeClr val="tx1"/>
                </a:solidFill>
                <a:latin typeface="Arial" pitchFamily="34" charset="0"/>
                <a:ea typeface="ＭＳ Ｐゴシック" pitchFamily="34" charset="-128"/>
              </a:defRPr>
            </a:lvl2pPr>
            <a:lvl3pPr marL="1143000" indent="-228600" eaLnBrk="0" hangingPunct="0">
              <a:defRPr sz="1200" b="1">
                <a:solidFill>
                  <a:schemeClr val="tx1"/>
                </a:solidFill>
                <a:latin typeface="Arial" pitchFamily="34" charset="0"/>
                <a:ea typeface="ＭＳ Ｐゴシック" pitchFamily="34" charset="-128"/>
              </a:defRPr>
            </a:lvl3pPr>
            <a:lvl4pPr marL="1600200" indent="-228600" eaLnBrk="0" hangingPunct="0">
              <a:defRPr sz="1200" b="1">
                <a:solidFill>
                  <a:schemeClr val="tx1"/>
                </a:solidFill>
                <a:latin typeface="Arial" pitchFamily="34" charset="0"/>
                <a:ea typeface="ＭＳ Ｐゴシック" pitchFamily="34" charset="-128"/>
              </a:defRPr>
            </a:lvl4pPr>
            <a:lvl5pPr marL="2057400" indent="-228600" eaLnBrk="0" hangingPunct="0">
              <a:defRPr sz="12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pitchFamily="34" charset="0"/>
                <a:ea typeface="ＭＳ Ｐゴシック" pitchFamily="34" charset="-128"/>
              </a:defRPr>
            </a:lvl9pPr>
          </a:lstStyle>
          <a:p>
            <a:pPr eaLnBrk="1" hangingPunct="1">
              <a:spcBef>
                <a:spcPct val="50000"/>
              </a:spcBef>
              <a:defRPr/>
            </a:pPr>
            <a:r>
              <a:rPr lang="en-US" sz="1600" b="0" i="1" dirty="0" err="1">
                <a:solidFill>
                  <a:schemeClr val="bg2"/>
                </a:solidFill>
                <a:latin typeface="+mn-lt"/>
              </a:rPr>
              <a:t>Gkourogianni</a:t>
            </a:r>
            <a:r>
              <a:rPr lang="en-US" sz="1600" b="0" i="1" dirty="0">
                <a:solidFill>
                  <a:schemeClr val="bg2"/>
                </a:solidFill>
                <a:latin typeface="+mn-lt"/>
              </a:rPr>
              <a:t> et al, JCEM 2017;102:460 </a:t>
            </a:r>
          </a:p>
        </p:txBody>
      </p:sp>
    </p:spTree>
    <p:extLst>
      <p:ext uri="{BB962C8B-B14F-4D97-AF65-F5344CB8AC3E}">
        <p14:creationId xmlns:p14="http://schemas.microsoft.com/office/powerpoint/2010/main" val="305436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a:t>
            </a:r>
            <a:r>
              <a:rPr lang="en-GB" dirty="0" err="1"/>
              <a:t>Introductie</a:t>
            </a:r>
            <a:endParaRPr lang="en-GB" dirty="0"/>
          </a:p>
        </p:txBody>
      </p:sp>
      <p:sp>
        <p:nvSpPr>
          <p:cNvPr id="3" name="Tijdelijke aanduiding voor inhoud 2">
            <a:extLst>
              <a:ext uri="{FF2B5EF4-FFF2-40B4-BE49-F238E27FC236}">
                <a16:creationId xmlns:a16="http://schemas.microsoft.com/office/drawing/2014/main" id="{D2B60710-8E87-42E0-BE55-45A8F9D7E35D}"/>
              </a:ext>
            </a:extLst>
          </p:cNvPr>
          <p:cNvSpPr>
            <a:spLocks noGrp="1"/>
          </p:cNvSpPr>
          <p:nvPr>
            <p:ph idx="1"/>
          </p:nvPr>
        </p:nvSpPr>
        <p:spPr>
          <a:xfrm>
            <a:off x="566738" y="1144587"/>
            <a:ext cx="8291512" cy="5373687"/>
          </a:xfrm>
        </p:spPr>
        <p:txBody>
          <a:bodyPr/>
          <a:lstStyle/>
          <a:p>
            <a:pPr marL="457200" indent="-457200">
              <a:buFont typeface="Arial" panose="020B0604020202020204" pitchFamily="34" charset="0"/>
              <a:buChar char="•"/>
            </a:pPr>
            <a:r>
              <a:rPr lang="nl-NL" dirty="0"/>
              <a:t>Hoe kwam de nieuwe  richtlijn tot stand?</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a:t>Wat is nieuw t.o.v. 2008?</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a:t>Even opfrissen: begrippen van groei</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a:t>Uitdagingen</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a:t>De stapsgewijze aanpak van een kind verwezen i.v.m. met grote lengte en/of groeiversnelling (met de differentiaal diagnose in het achterhoofd)</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a:t>Nadruk op detecteren van signalen voor primaire en secondaire groeistoornissen</a:t>
            </a:r>
          </a:p>
        </p:txBody>
      </p:sp>
    </p:spTree>
    <p:extLst>
      <p:ext uri="{BB962C8B-B14F-4D97-AF65-F5344CB8AC3E}">
        <p14:creationId xmlns:p14="http://schemas.microsoft.com/office/powerpoint/2010/main" val="423109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p:txBody>
          <a:bodyPr/>
          <a:lstStyle/>
          <a:p>
            <a:r>
              <a:rPr lang="en-US" dirty="0" err="1"/>
              <a:t>Lengte</a:t>
            </a:r>
            <a:r>
              <a:rPr lang="en-US" dirty="0"/>
              <a:t> en </a:t>
            </a:r>
            <a:r>
              <a:rPr lang="en-US" dirty="0" err="1"/>
              <a:t>lichaamsverhoudingen</a:t>
            </a:r>
            <a:r>
              <a:rPr lang="en-US" dirty="0"/>
              <a:t> </a:t>
            </a:r>
            <a:r>
              <a:rPr lang="en-US" dirty="0" err="1"/>
              <a:t>bij</a:t>
            </a:r>
            <a:r>
              <a:rPr lang="en-US" dirty="0"/>
              <a:t> </a:t>
            </a:r>
            <a:r>
              <a:rPr lang="en-US" i="1" dirty="0"/>
              <a:t>ACAN</a:t>
            </a:r>
            <a:r>
              <a:rPr lang="en-US" dirty="0"/>
              <a:t> </a:t>
            </a:r>
            <a:r>
              <a:rPr lang="en-US" dirty="0" err="1"/>
              <a:t>mutaties</a:t>
            </a:r>
            <a:endParaRPr lang="nl-NL" dirty="0"/>
          </a:p>
        </p:txBody>
      </p:sp>
      <p:sp>
        <p:nvSpPr>
          <p:cNvPr id="8" name="TextBox 7">
            <a:extLst>
              <a:ext uri="{FF2B5EF4-FFF2-40B4-BE49-F238E27FC236}">
                <a16:creationId xmlns:a16="http://schemas.microsoft.com/office/drawing/2014/main" id="{127FEA95-8D44-43CF-8EC9-BFE8D8070029}"/>
              </a:ext>
            </a:extLst>
          </p:cNvPr>
          <p:cNvSpPr txBox="1"/>
          <p:nvPr/>
        </p:nvSpPr>
        <p:spPr>
          <a:xfrm>
            <a:off x="39457" y="6519446"/>
            <a:ext cx="8818793" cy="338554"/>
          </a:xfrm>
          <a:prstGeom prst="rect">
            <a:avLst/>
          </a:prstGeom>
          <a:noFill/>
        </p:spPr>
        <p:txBody>
          <a:bodyPr wrap="square" rtlCol="0">
            <a:spAutoFit/>
          </a:bodyPr>
          <a:lstStyle/>
          <a:p>
            <a:r>
              <a:rPr lang="it-IT" sz="1600" i="1" dirty="0">
                <a:solidFill>
                  <a:schemeClr val="bg2"/>
                </a:solidFill>
                <a:latin typeface="Calibri" panose="020F0502020204030204" pitchFamily="34" charset="0"/>
              </a:rPr>
              <a:t>Gkourogianni et al, JCEM 2017;102:460 </a:t>
            </a:r>
            <a:r>
              <a:rPr lang="en-US" sz="1600" i="1" dirty="0">
                <a:solidFill>
                  <a:srgbClr val="FFFFFF"/>
                </a:solidFill>
                <a:latin typeface="Calibri" panose="020F0502020204030204" pitchFamily="34" charset="0"/>
              </a:rPr>
              <a:t>t Med 2014;16:53</a:t>
            </a:r>
            <a:endParaRPr lang="en-GB" sz="1600" i="1" dirty="0">
              <a:solidFill>
                <a:srgbClr val="FFFFFF"/>
              </a:solidFill>
              <a:latin typeface="Calibri" panose="020F0502020204030204" pitchFamily="34" charset="0"/>
            </a:endParaRPr>
          </a:p>
        </p:txBody>
      </p:sp>
      <p:pic>
        <p:nvPicPr>
          <p:cNvPr id="4" name="Picture 8" descr="https://oup.silverchair-cdn.com/oup/backfile/Content_public/Journal/jcem/102/2/10.1210_jc.2016-3313/2/jc.2016-3313f3.png?Expires=1487703097&amp;Signature=M58uJSMnJITGetuW5MdjN2vG2oqd4SR8NzpAxwnnykKNUhtv4D96J34HUuKkYFUPf7zBkQ-RQFECdvwMjeruaWEl7~Fe-Gs~szA4mpErjJkmW3FGr1bpn6RM4~9HfUZerrRIjp-mxsWYBpg-lqTCaQaHr86hJoPUF~MUfQjyf951k67apSmND-uBQZRj3Hr~u~bYZ-JOcgVCKVMlub4AmXa~IXg2ULUsFXvnJKtLknAUwAb0Any-oM-77P1Iq5NH8VZClOZnkl8WoYgbFMtNun6aMp~g3Pbo8iuzpO2to-sTOIL3F2Q9AN2pe13VACatA3ZX80RHBPvJIgwLapWJ0A__&amp;Key-Pair-Id=APKAIUCZBIA4LVPAVW3Q">
            <a:extLst>
              <a:ext uri="{FF2B5EF4-FFF2-40B4-BE49-F238E27FC236}">
                <a16:creationId xmlns:a16="http://schemas.microsoft.com/office/drawing/2014/main" id="{68551824-51D1-4D23-8B24-7B2B221C0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50925"/>
            <a:ext cx="8235950"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217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p:txBody>
          <a:bodyPr/>
          <a:lstStyle/>
          <a:p>
            <a:r>
              <a:rPr lang="en-US" dirty="0">
                <a:solidFill>
                  <a:srgbClr val="FFFFFF"/>
                </a:solidFill>
              </a:rPr>
              <a:t>Wat is de </a:t>
            </a:r>
            <a:r>
              <a:rPr lang="en-US" dirty="0" err="1">
                <a:solidFill>
                  <a:srgbClr val="FFFFFF"/>
                </a:solidFill>
              </a:rPr>
              <a:t>kans</a:t>
            </a:r>
            <a:r>
              <a:rPr lang="en-US" dirty="0">
                <a:solidFill>
                  <a:srgbClr val="FFFFFF"/>
                </a:solidFill>
              </a:rPr>
              <a:t> om </a:t>
            </a:r>
            <a:r>
              <a:rPr lang="en-US" dirty="0" err="1">
                <a:solidFill>
                  <a:srgbClr val="FFFFFF"/>
                </a:solidFill>
              </a:rPr>
              <a:t>een</a:t>
            </a:r>
            <a:r>
              <a:rPr lang="en-US" dirty="0">
                <a:solidFill>
                  <a:srgbClr val="FFFFFF"/>
                </a:solidFill>
              </a:rPr>
              <a:t> </a:t>
            </a:r>
            <a:r>
              <a:rPr lang="en-US" i="1" dirty="0">
                <a:solidFill>
                  <a:srgbClr val="FFFFFF"/>
                </a:solidFill>
              </a:rPr>
              <a:t>ACAN</a:t>
            </a:r>
            <a:r>
              <a:rPr lang="en-US" dirty="0">
                <a:solidFill>
                  <a:srgbClr val="FFFFFF"/>
                </a:solidFill>
              </a:rPr>
              <a:t>  </a:t>
            </a:r>
            <a:r>
              <a:rPr lang="en-US" dirty="0" err="1">
                <a:solidFill>
                  <a:srgbClr val="FFFFFF"/>
                </a:solidFill>
              </a:rPr>
              <a:t>mutatie</a:t>
            </a:r>
            <a:r>
              <a:rPr lang="en-US" dirty="0">
                <a:solidFill>
                  <a:srgbClr val="FFFFFF"/>
                </a:solidFill>
              </a:rPr>
              <a:t> te </a:t>
            </a:r>
            <a:r>
              <a:rPr lang="en-US" dirty="0" err="1">
                <a:solidFill>
                  <a:srgbClr val="FFFFFF"/>
                </a:solidFill>
              </a:rPr>
              <a:t>vinden</a:t>
            </a:r>
            <a:r>
              <a:rPr lang="en-US" dirty="0">
                <a:solidFill>
                  <a:srgbClr val="FFFFFF"/>
                </a:solidFill>
              </a:rPr>
              <a:t>?</a:t>
            </a:r>
            <a:endParaRPr lang="nl-NL" dirty="0"/>
          </a:p>
        </p:txBody>
      </p:sp>
      <p:graphicFrame>
        <p:nvGraphicFramePr>
          <p:cNvPr id="4" name="Content Placeholder 1">
            <a:extLst>
              <a:ext uri="{FF2B5EF4-FFF2-40B4-BE49-F238E27FC236}">
                <a16:creationId xmlns:a16="http://schemas.microsoft.com/office/drawing/2014/main" id="{32E71417-B59F-4760-B717-61828E91270E}"/>
              </a:ext>
            </a:extLst>
          </p:cNvPr>
          <p:cNvGraphicFramePr>
            <a:graphicFrameLocks noGrp="1"/>
          </p:cNvGraphicFramePr>
          <p:nvPr>
            <p:ph idx="1"/>
            <p:extLst>
              <p:ext uri="{D42A27DB-BD31-4B8C-83A1-F6EECF244321}">
                <p14:modId xmlns:p14="http://schemas.microsoft.com/office/powerpoint/2010/main" val="3763763899"/>
              </p:ext>
            </p:extLst>
          </p:nvPr>
        </p:nvGraphicFramePr>
        <p:xfrm>
          <a:off x="170874" y="1097280"/>
          <a:ext cx="8802252" cy="4663440"/>
        </p:xfrm>
        <a:graphic>
          <a:graphicData uri="http://schemas.openxmlformats.org/drawingml/2006/table">
            <a:tbl>
              <a:tblPr firstRow="1" bandRow="1">
                <a:tableStyleId>{5C22544A-7EE6-4342-B048-85BDC9FD1C3A}</a:tableStyleId>
              </a:tblPr>
              <a:tblGrid>
                <a:gridCol w="1053937">
                  <a:extLst>
                    <a:ext uri="{9D8B030D-6E8A-4147-A177-3AD203B41FA5}">
                      <a16:colId xmlns:a16="http://schemas.microsoft.com/office/drawing/2014/main" val="20000"/>
                    </a:ext>
                  </a:extLst>
                </a:gridCol>
                <a:gridCol w="1535642">
                  <a:extLst>
                    <a:ext uri="{9D8B030D-6E8A-4147-A177-3AD203B41FA5}">
                      <a16:colId xmlns:a16="http://schemas.microsoft.com/office/drawing/2014/main" val="20001"/>
                    </a:ext>
                  </a:extLst>
                </a:gridCol>
                <a:gridCol w="1225206">
                  <a:extLst>
                    <a:ext uri="{9D8B030D-6E8A-4147-A177-3AD203B41FA5}">
                      <a16:colId xmlns:a16="http://schemas.microsoft.com/office/drawing/2014/main" val="20002"/>
                    </a:ext>
                  </a:extLst>
                </a:gridCol>
                <a:gridCol w="919431">
                  <a:extLst>
                    <a:ext uri="{9D8B030D-6E8A-4147-A177-3AD203B41FA5}">
                      <a16:colId xmlns:a16="http://schemas.microsoft.com/office/drawing/2014/main" val="20003"/>
                    </a:ext>
                  </a:extLst>
                </a:gridCol>
                <a:gridCol w="4068036">
                  <a:extLst>
                    <a:ext uri="{9D8B030D-6E8A-4147-A177-3AD203B41FA5}">
                      <a16:colId xmlns:a16="http://schemas.microsoft.com/office/drawing/2014/main" val="20004"/>
                    </a:ext>
                  </a:extLst>
                </a:gridCol>
              </a:tblGrid>
              <a:tr h="370840">
                <a:tc>
                  <a:txBody>
                    <a:bodyPr/>
                    <a:lstStyle/>
                    <a:p>
                      <a:r>
                        <a:rPr lang="en-US" dirty="0"/>
                        <a:t>Auteur</a:t>
                      </a:r>
                      <a:endParaRPr lang="en-GB" dirty="0"/>
                    </a:p>
                  </a:txBody>
                  <a:tcPr/>
                </a:tc>
                <a:tc>
                  <a:txBody>
                    <a:bodyPr/>
                    <a:lstStyle/>
                    <a:p>
                      <a:r>
                        <a:rPr lang="en-US" dirty="0"/>
                        <a:t>Diagnose</a:t>
                      </a:r>
                      <a:endParaRPr lang="en-GB" dirty="0"/>
                    </a:p>
                  </a:txBody>
                  <a:tcPr/>
                </a:tc>
                <a:tc>
                  <a:txBody>
                    <a:bodyPr/>
                    <a:lstStyle/>
                    <a:p>
                      <a:r>
                        <a:rPr lang="en-US" dirty="0" err="1"/>
                        <a:t>Frequentie</a:t>
                      </a:r>
                      <a:endParaRPr lang="en-GB" dirty="0"/>
                    </a:p>
                  </a:txBody>
                  <a:tcPr/>
                </a:tc>
                <a:tc>
                  <a:txBody>
                    <a:bodyPr/>
                    <a:lstStyle/>
                    <a:p>
                      <a:r>
                        <a:rPr lang="en-US" dirty="0" err="1"/>
                        <a:t>LengteSDS</a:t>
                      </a:r>
                      <a:endParaRPr lang="en-GB" dirty="0"/>
                    </a:p>
                  </a:txBody>
                  <a:tcPr/>
                </a:tc>
                <a:tc>
                  <a:txBody>
                    <a:bodyPr/>
                    <a:lstStyle/>
                    <a:p>
                      <a:r>
                        <a:rPr lang="en-US" dirty="0" err="1"/>
                        <a:t>Klinische</a:t>
                      </a:r>
                      <a:r>
                        <a:rPr lang="en-US" dirty="0"/>
                        <a:t> </a:t>
                      </a:r>
                      <a:r>
                        <a:rPr lang="en-US" dirty="0" err="1"/>
                        <a:t>kenmerken</a:t>
                      </a:r>
                      <a:endParaRPr lang="en-GB" dirty="0"/>
                    </a:p>
                  </a:txBody>
                  <a:tcPr/>
                </a:tc>
                <a:extLst>
                  <a:ext uri="{0D108BD9-81ED-4DB2-BD59-A6C34878D82A}">
                    <a16:rowId xmlns:a16="http://schemas.microsoft.com/office/drawing/2014/main" val="10000"/>
                  </a:ext>
                </a:extLst>
              </a:tr>
              <a:tr h="370840">
                <a:tc>
                  <a:txBody>
                    <a:bodyPr/>
                    <a:lstStyle/>
                    <a:p>
                      <a:r>
                        <a:rPr lang="en-US" dirty="0" err="1"/>
                        <a:t>Hauer</a:t>
                      </a:r>
                      <a:r>
                        <a:rPr lang="en-US" dirty="0"/>
                        <a:t> 2017</a:t>
                      </a:r>
                      <a:endParaRPr lang="en-GB" dirty="0"/>
                    </a:p>
                  </a:txBody>
                  <a:tcPr/>
                </a:tc>
                <a:tc>
                  <a:txBody>
                    <a:bodyPr/>
                    <a:lstStyle/>
                    <a:p>
                      <a:r>
                        <a:rPr lang="en-US" dirty="0"/>
                        <a:t>Klein (28% SGA)</a:t>
                      </a:r>
                      <a:endParaRPr lang="en-GB" dirty="0"/>
                    </a:p>
                  </a:txBody>
                  <a:tcPr/>
                </a:tc>
                <a:tc>
                  <a:txBody>
                    <a:bodyPr/>
                    <a:lstStyle/>
                    <a:p>
                      <a:r>
                        <a:rPr lang="en-US" dirty="0"/>
                        <a:t>6/428 fam = </a:t>
                      </a:r>
                      <a:r>
                        <a:rPr lang="en-US" b="1" dirty="0"/>
                        <a:t>1,4%</a:t>
                      </a:r>
                      <a:endParaRPr lang="en-GB" b="1" dirty="0"/>
                    </a:p>
                  </a:txBody>
                  <a:tcPr/>
                </a:tc>
                <a:tc>
                  <a:txBody>
                    <a:bodyPr/>
                    <a:lstStyle/>
                    <a:p>
                      <a:r>
                        <a:rPr lang="en-US" dirty="0"/>
                        <a:t>-3,9 tot -2,0</a:t>
                      </a:r>
                      <a:endParaRPr lang="en-GB" dirty="0"/>
                    </a:p>
                  </a:txBody>
                  <a:tcPr/>
                </a:tc>
                <a:tc>
                  <a:txBody>
                    <a:bodyPr/>
                    <a:lstStyle/>
                    <a:p>
                      <a:r>
                        <a:rPr lang="en-US" dirty="0"/>
                        <a:t>60% BA </a:t>
                      </a:r>
                      <a:r>
                        <a:rPr lang="en-US" dirty="0" err="1"/>
                        <a:t>achterstand</a:t>
                      </a:r>
                      <a:r>
                        <a:rPr lang="en-US" dirty="0"/>
                        <a:t>, 40% </a:t>
                      </a:r>
                      <a:r>
                        <a:rPr lang="en-US" dirty="0" err="1"/>
                        <a:t>voorlopende</a:t>
                      </a:r>
                      <a:r>
                        <a:rPr lang="en-US" dirty="0"/>
                        <a:t> BA, 50% </a:t>
                      </a:r>
                      <a:r>
                        <a:rPr lang="en-US" dirty="0" err="1"/>
                        <a:t>brachydactylie</a:t>
                      </a:r>
                      <a:endParaRPr lang="en-GB" dirty="0"/>
                    </a:p>
                  </a:txBody>
                  <a:tcPr/>
                </a:tc>
                <a:extLst>
                  <a:ext uri="{0D108BD9-81ED-4DB2-BD59-A6C34878D82A}">
                    <a16:rowId xmlns:a16="http://schemas.microsoft.com/office/drawing/2014/main" val="10001"/>
                  </a:ext>
                </a:extLst>
              </a:tr>
              <a:tr h="370840">
                <a:tc>
                  <a:txBody>
                    <a:bodyPr/>
                    <a:lstStyle/>
                    <a:p>
                      <a:r>
                        <a:rPr lang="en-US" dirty="0"/>
                        <a:t>Hu 2017</a:t>
                      </a:r>
                      <a:endParaRPr lang="en-GB" dirty="0"/>
                    </a:p>
                  </a:txBody>
                  <a:tcPr/>
                </a:tc>
                <a:tc>
                  <a:txBody>
                    <a:bodyPr/>
                    <a:lstStyle/>
                    <a:p>
                      <a:r>
                        <a:rPr lang="en-US" dirty="0"/>
                        <a:t>ISS</a:t>
                      </a:r>
                      <a:endParaRPr lang="en-GB" dirty="0"/>
                    </a:p>
                  </a:txBody>
                  <a:tcPr/>
                </a:tc>
                <a:tc>
                  <a:txBody>
                    <a:bodyPr/>
                    <a:lstStyle/>
                    <a:p>
                      <a:r>
                        <a:rPr lang="en-US" dirty="0"/>
                        <a:t>3/218</a:t>
                      </a:r>
                    </a:p>
                    <a:p>
                      <a:r>
                        <a:rPr lang="en-US" dirty="0"/>
                        <a:t>= </a:t>
                      </a:r>
                      <a:r>
                        <a:rPr lang="en-US" b="1" dirty="0"/>
                        <a:t>1,4%</a:t>
                      </a:r>
                      <a:endParaRPr lang="en-GB" b="1" dirty="0"/>
                    </a:p>
                  </a:txBody>
                  <a:tcPr/>
                </a:tc>
                <a:tc>
                  <a:txBody>
                    <a:bodyPr/>
                    <a:lstStyle/>
                    <a:p>
                      <a:r>
                        <a:rPr lang="en-US" dirty="0"/>
                        <a:t>-4,3 tot -2,9</a:t>
                      </a:r>
                      <a:endParaRPr lang="en-GB" dirty="0"/>
                    </a:p>
                  </a:txBody>
                  <a:tcPr/>
                </a:tc>
                <a:tc>
                  <a:txBody>
                    <a:bodyPr/>
                    <a:lstStyle/>
                    <a:p>
                      <a:r>
                        <a:rPr lang="en-US" dirty="0" err="1"/>
                        <a:t>Spanwijdte</a:t>
                      </a:r>
                      <a:r>
                        <a:rPr lang="en-US" dirty="0"/>
                        <a:t>/</a:t>
                      </a:r>
                      <a:r>
                        <a:rPr lang="en-US" dirty="0" err="1"/>
                        <a:t>lengte</a:t>
                      </a:r>
                      <a:r>
                        <a:rPr lang="en-US" dirty="0"/>
                        <a:t> 0,97-1,0</a:t>
                      </a:r>
                      <a:endParaRPr lang="en-GB" dirty="0"/>
                    </a:p>
                  </a:txBody>
                  <a:tcPr/>
                </a:tc>
                <a:extLst>
                  <a:ext uri="{0D108BD9-81ED-4DB2-BD59-A6C34878D82A}">
                    <a16:rowId xmlns:a16="http://schemas.microsoft.com/office/drawing/2014/main" val="10002"/>
                  </a:ext>
                </a:extLst>
              </a:tr>
              <a:tr h="370840">
                <a:tc>
                  <a:txBody>
                    <a:bodyPr/>
                    <a:lstStyle/>
                    <a:p>
                      <a:r>
                        <a:rPr lang="en-US" dirty="0"/>
                        <a:t>Van der Steen</a:t>
                      </a:r>
                    </a:p>
                    <a:p>
                      <a:r>
                        <a:rPr lang="en-US" dirty="0"/>
                        <a:t>2017</a:t>
                      </a:r>
                      <a:endParaRPr lang="en-GB" dirty="0"/>
                    </a:p>
                  </a:txBody>
                  <a:tcPr/>
                </a:tc>
                <a:tc>
                  <a:txBody>
                    <a:bodyPr/>
                    <a:lstStyle/>
                    <a:p>
                      <a:r>
                        <a:rPr lang="en-US" dirty="0"/>
                        <a:t>SGA, &gt;0,5 </a:t>
                      </a:r>
                      <a:r>
                        <a:rPr lang="en-US" dirty="0" err="1"/>
                        <a:t>voorlopende</a:t>
                      </a:r>
                      <a:r>
                        <a:rPr lang="en-US" dirty="0"/>
                        <a:t> BA</a:t>
                      </a:r>
                      <a:endParaRPr lang="en-GB" dirty="0"/>
                    </a:p>
                  </a:txBody>
                  <a:tcPr/>
                </a:tc>
                <a:tc>
                  <a:txBody>
                    <a:bodyPr/>
                    <a:lstStyle/>
                    <a:p>
                      <a:r>
                        <a:rPr lang="en-US" dirty="0"/>
                        <a:t>4/29=14%</a:t>
                      </a:r>
                    </a:p>
                    <a:p>
                      <a:r>
                        <a:rPr lang="en-US" dirty="0"/>
                        <a:t>3/28</a:t>
                      </a:r>
                      <a:r>
                        <a:rPr lang="en-US" baseline="0" dirty="0"/>
                        <a:t>fam=</a:t>
                      </a:r>
                    </a:p>
                    <a:p>
                      <a:r>
                        <a:rPr lang="en-US" b="0" baseline="0" dirty="0"/>
                        <a:t>11</a:t>
                      </a:r>
                      <a:r>
                        <a:rPr lang="en-US" b="1" baseline="0" dirty="0"/>
                        <a:t>%</a:t>
                      </a:r>
                      <a:r>
                        <a:rPr lang="en-US" b="1" dirty="0"/>
                        <a:t> </a:t>
                      </a:r>
                      <a:r>
                        <a:rPr lang="en-US" dirty="0"/>
                        <a:t>(van 290 SGA, &gt;</a:t>
                      </a:r>
                      <a:r>
                        <a:rPr lang="en-US" b="1" dirty="0"/>
                        <a:t>1.0%</a:t>
                      </a:r>
                      <a:r>
                        <a:rPr lang="en-US" b="0" dirty="0"/>
                        <a:t>)</a:t>
                      </a:r>
                      <a:endParaRPr lang="en-GB" b="0" dirty="0"/>
                    </a:p>
                  </a:txBody>
                  <a:tcPr/>
                </a:tc>
                <a:tc>
                  <a:txBody>
                    <a:bodyPr/>
                    <a:lstStyle/>
                    <a:p>
                      <a:r>
                        <a:rPr lang="en-US" dirty="0"/>
                        <a:t>-5,4</a:t>
                      </a:r>
                      <a:r>
                        <a:rPr lang="en-US" baseline="0" dirty="0"/>
                        <a:t> tot -1,7</a:t>
                      </a:r>
                      <a:endParaRPr lang="en-GB" dirty="0"/>
                    </a:p>
                  </a:txBody>
                  <a:tcPr/>
                </a:tc>
                <a:tc>
                  <a:txBody>
                    <a:bodyPr/>
                    <a:lstStyle/>
                    <a:p>
                      <a:r>
                        <a:rPr lang="en-US" dirty="0"/>
                        <a:t>“Mid-face hypoplasia”, </a:t>
                      </a:r>
                      <a:r>
                        <a:rPr lang="en-US" dirty="0" err="1"/>
                        <a:t>gewrichtsproblemen</a:t>
                      </a:r>
                      <a:r>
                        <a:rPr lang="en-US" dirty="0"/>
                        <a:t>, </a:t>
                      </a:r>
                      <a:r>
                        <a:rPr lang="en-US" dirty="0" err="1"/>
                        <a:t>grote</a:t>
                      </a:r>
                      <a:r>
                        <a:rPr lang="en-US" dirty="0"/>
                        <a:t> halluces. </a:t>
                      </a:r>
                      <a:r>
                        <a:rPr lang="en-US" dirty="0" err="1"/>
                        <a:t>Mogelijk</a:t>
                      </a:r>
                      <a:r>
                        <a:rPr lang="en-US" dirty="0"/>
                        <a:t> </a:t>
                      </a:r>
                      <a:r>
                        <a:rPr lang="en-US" dirty="0" err="1"/>
                        <a:t>positief</a:t>
                      </a:r>
                      <a:r>
                        <a:rPr lang="en-US" dirty="0"/>
                        <a:t> effect van </a:t>
                      </a:r>
                      <a:r>
                        <a:rPr lang="en-US" dirty="0" err="1"/>
                        <a:t>GH+GnRHa</a:t>
                      </a:r>
                      <a:r>
                        <a:rPr lang="en-US" dirty="0"/>
                        <a:t> </a:t>
                      </a:r>
                      <a:r>
                        <a:rPr lang="en-US" dirty="0" err="1"/>
                        <a:t>behandeling</a:t>
                      </a:r>
                      <a:endParaRPr lang="en-GB" dirty="0"/>
                    </a:p>
                  </a:txBody>
                  <a:tcPr/>
                </a:tc>
                <a:extLst>
                  <a:ext uri="{0D108BD9-81ED-4DB2-BD59-A6C34878D82A}">
                    <a16:rowId xmlns:a16="http://schemas.microsoft.com/office/drawing/2014/main" val="10003"/>
                  </a:ext>
                </a:extLst>
              </a:tr>
              <a:tr h="370840">
                <a:tc>
                  <a:txBody>
                    <a:bodyPr/>
                    <a:lstStyle/>
                    <a:p>
                      <a:r>
                        <a:rPr lang="en-US" dirty="0" err="1"/>
                        <a:t>Hauer</a:t>
                      </a:r>
                      <a:r>
                        <a:rPr lang="en-US" dirty="0"/>
                        <a:t> 2018</a:t>
                      </a:r>
                      <a:endParaRPr lang="en-GB" dirty="0"/>
                    </a:p>
                  </a:txBody>
                  <a:tcPr/>
                </a:tc>
                <a:tc>
                  <a:txBody>
                    <a:bodyPr/>
                    <a:lstStyle/>
                    <a:p>
                      <a:r>
                        <a:rPr lang="en-US" dirty="0"/>
                        <a:t>Klein (30% SGA)</a:t>
                      </a:r>
                      <a:endParaRPr lang="en-GB" dirty="0"/>
                    </a:p>
                  </a:txBody>
                  <a:tcPr/>
                </a:tc>
                <a:tc>
                  <a:txBody>
                    <a:bodyPr/>
                    <a:lstStyle/>
                    <a:p>
                      <a:r>
                        <a:rPr lang="en-US" dirty="0"/>
                        <a:t>5/200= </a:t>
                      </a:r>
                      <a:r>
                        <a:rPr lang="en-US" b="1" dirty="0"/>
                        <a:t>2,5%</a:t>
                      </a:r>
                      <a:endParaRPr lang="en-GB" b="1" dirty="0"/>
                    </a:p>
                  </a:txBody>
                  <a:tcPr/>
                </a:tc>
                <a:tc>
                  <a:txBody>
                    <a:bodyPr/>
                    <a:lstStyle/>
                    <a:p>
                      <a:r>
                        <a:rPr lang="en-US" dirty="0"/>
                        <a:t>-3,8 tot -2,0</a:t>
                      </a:r>
                      <a:endParaRPr lang="en-GB" dirty="0"/>
                    </a:p>
                  </a:txBody>
                  <a:tcPr/>
                </a:tc>
                <a:tc>
                  <a:txBody>
                    <a:bodyPr/>
                    <a:lstStyle/>
                    <a:p>
                      <a:r>
                        <a:rPr lang="en-US" dirty="0"/>
                        <a:t>50% BA </a:t>
                      </a:r>
                      <a:r>
                        <a:rPr lang="en-US" dirty="0" err="1"/>
                        <a:t>vertraagd</a:t>
                      </a:r>
                      <a:r>
                        <a:rPr lang="en-US" dirty="0"/>
                        <a:t>, 50% </a:t>
                      </a:r>
                      <a:r>
                        <a:rPr lang="en-US" dirty="0" err="1"/>
                        <a:t>voorlopende</a:t>
                      </a:r>
                      <a:r>
                        <a:rPr lang="en-US" dirty="0"/>
                        <a:t> BA</a:t>
                      </a:r>
                      <a:endParaRPr lang="en-GB" dirty="0"/>
                    </a:p>
                  </a:txBody>
                  <a:tcPr/>
                </a:tc>
                <a:extLst>
                  <a:ext uri="{0D108BD9-81ED-4DB2-BD59-A6C34878D82A}">
                    <a16:rowId xmlns:a16="http://schemas.microsoft.com/office/drawing/2014/main" val="10004"/>
                  </a:ext>
                </a:extLst>
              </a:tr>
              <a:tr h="370840">
                <a:tc>
                  <a:txBody>
                    <a:bodyPr/>
                    <a:lstStyle/>
                    <a:p>
                      <a:r>
                        <a:rPr lang="en-US" b="1" dirty="0"/>
                        <a:t>Over-all</a:t>
                      </a:r>
                      <a:endParaRPr lang="en-GB" b="1" dirty="0"/>
                    </a:p>
                  </a:txBody>
                  <a:tcPr/>
                </a:tc>
                <a:tc>
                  <a:txBody>
                    <a:bodyPr/>
                    <a:lstStyle/>
                    <a:p>
                      <a:r>
                        <a:rPr lang="en-US" b="1" dirty="0"/>
                        <a:t>Klein</a:t>
                      </a:r>
                      <a:endParaRPr lang="en-GB" b="1" dirty="0"/>
                    </a:p>
                  </a:txBody>
                  <a:tcPr/>
                </a:tc>
                <a:tc>
                  <a:txBody>
                    <a:bodyPr/>
                    <a:lstStyle/>
                    <a:p>
                      <a:r>
                        <a:rPr lang="en-US" b="1" dirty="0"/>
                        <a:t>&gt;17/1136 = &gt;1,5%</a:t>
                      </a:r>
                      <a:endParaRPr lang="en-GB" b="1"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5"/>
                  </a:ext>
                </a:extLst>
              </a:tr>
            </a:tbl>
          </a:graphicData>
        </a:graphic>
      </p:graphicFrame>
      <p:sp>
        <p:nvSpPr>
          <p:cNvPr id="5" name="Oval 4">
            <a:extLst>
              <a:ext uri="{FF2B5EF4-FFF2-40B4-BE49-F238E27FC236}">
                <a16:creationId xmlns:a16="http://schemas.microsoft.com/office/drawing/2014/main" id="{44B5E5EB-9BA6-4F04-B5A8-A99C1F28D97E}"/>
              </a:ext>
            </a:extLst>
          </p:cNvPr>
          <p:cNvSpPr/>
          <p:nvPr/>
        </p:nvSpPr>
        <p:spPr bwMode="auto">
          <a:xfrm>
            <a:off x="2776627" y="5407353"/>
            <a:ext cx="914400" cy="415635"/>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Times" charset="0"/>
              <a:ea typeface="ＭＳ Ｐゴシック" charset="0"/>
              <a:cs typeface="+mn-cs"/>
            </a:endParaRPr>
          </a:p>
        </p:txBody>
      </p:sp>
      <p:sp>
        <p:nvSpPr>
          <p:cNvPr id="6" name="TextBox 5">
            <a:extLst>
              <a:ext uri="{FF2B5EF4-FFF2-40B4-BE49-F238E27FC236}">
                <a16:creationId xmlns:a16="http://schemas.microsoft.com/office/drawing/2014/main" id="{4202F26A-9973-46DB-A98D-3A9AB741655B}"/>
              </a:ext>
            </a:extLst>
          </p:cNvPr>
          <p:cNvSpPr txBox="1"/>
          <p:nvPr/>
        </p:nvSpPr>
        <p:spPr>
          <a:xfrm>
            <a:off x="0" y="6278245"/>
            <a:ext cx="9043791"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err="1">
                <a:ln>
                  <a:noFill/>
                </a:ln>
                <a:solidFill>
                  <a:srgbClr val="003C66"/>
                </a:solidFill>
                <a:effectLst/>
                <a:uLnTx/>
                <a:uFillTx/>
                <a:latin typeface="Calibri" panose="020F0502020204030204" pitchFamily="34" charset="0"/>
                <a:ea typeface="ＭＳ Ｐゴシック" charset="0"/>
                <a:cs typeface="+mn-cs"/>
              </a:rPr>
              <a:t>Hauer</a:t>
            </a:r>
            <a:r>
              <a:rPr kumimoji="0" lang="en-US"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a:t>
            </a:r>
            <a:r>
              <a:rPr kumimoji="0" lang="en-US" sz="1600" b="0" i="1" u="none" strike="noStrike" kern="1200" cap="none" spc="0" normalizeH="0" baseline="0" noProof="0" dirty="0" err="1">
                <a:ln>
                  <a:noFill/>
                </a:ln>
                <a:solidFill>
                  <a:srgbClr val="003C66"/>
                </a:solidFill>
                <a:effectLst/>
                <a:uLnTx/>
                <a:uFillTx/>
                <a:latin typeface="Calibri" panose="020F0502020204030204" pitchFamily="34" charset="0"/>
                <a:ea typeface="ＭＳ Ｐゴシック" charset="0"/>
                <a:cs typeface="+mn-cs"/>
              </a:rPr>
              <a:t>Sci</a:t>
            </a:r>
            <a:r>
              <a:rPr kumimoji="0" lang="en-US"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Rep 2017;7:12225. Hu, </a:t>
            </a:r>
            <a:r>
              <a:rPr kumimoji="0" lang="en-US" sz="1600" b="0" i="1" u="none" strike="noStrike" kern="1200" cap="none" spc="0" normalizeH="0" baseline="0" noProof="0" dirty="0" err="1">
                <a:ln>
                  <a:noFill/>
                </a:ln>
                <a:solidFill>
                  <a:srgbClr val="003C66"/>
                </a:solidFill>
                <a:effectLst/>
                <a:uLnTx/>
                <a:uFillTx/>
                <a:latin typeface="Calibri" panose="020F0502020204030204" pitchFamily="34" charset="0"/>
                <a:ea typeface="ＭＳ Ｐゴシック" charset="0"/>
                <a:cs typeface="+mn-cs"/>
              </a:rPr>
              <a:t>Clin</a:t>
            </a:r>
            <a:r>
              <a:rPr kumimoji="0" lang="en-US"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a:t>
            </a:r>
            <a:r>
              <a:rPr kumimoji="0" lang="en-US" sz="1600" b="0" i="1" u="none" strike="noStrike" kern="1200" cap="none" spc="0" normalizeH="0" baseline="0" noProof="0" dirty="0" err="1">
                <a:ln>
                  <a:noFill/>
                </a:ln>
                <a:solidFill>
                  <a:srgbClr val="003C66"/>
                </a:solidFill>
                <a:effectLst/>
                <a:uLnTx/>
                <a:uFillTx/>
                <a:latin typeface="Calibri" panose="020F0502020204030204" pitchFamily="34" charset="0"/>
                <a:ea typeface="ＭＳ Ｐゴシック" charset="0"/>
                <a:cs typeface="+mn-cs"/>
              </a:rPr>
              <a:t>Chim</a:t>
            </a:r>
            <a:r>
              <a:rPr kumimoji="0" lang="en-US"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a:t>
            </a:r>
            <a:r>
              <a:rPr kumimoji="0" lang="en-US" sz="1600" b="0" i="1" u="none" strike="noStrike" kern="1200" cap="none" spc="0" normalizeH="0" baseline="0" noProof="0" dirty="0" err="1">
                <a:ln>
                  <a:noFill/>
                </a:ln>
                <a:solidFill>
                  <a:srgbClr val="003C66"/>
                </a:solidFill>
                <a:effectLst/>
                <a:uLnTx/>
                <a:uFillTx/>
                <a:latin typeface="Calibri" panose="020F0502020204030204" pitchFamily="34" charset="0"/>
                <a:ea typeface="ＭＳ Ｐゴシック" charset="0"/>
                <a:cs typeface="+mn-cs"/>
              </a:rPr>
              <a:t>Acta</a:t>
            </a:r>
            <a:r>
              <a:rPr kumimoji="0" lang="en-US"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2017;469:126. Van der Steen, JCEM2017;102:1458</a:t>
            </a:r>
          </a:p>
          <a:p>
            <a:pPr lvl="0">
              <a:defRPr/>
            </a:pPr>
            <a:r>
              <a:rPr lang="en-US" sz="1600" i="1" dirty="0">
                <a:solidFill>
                  <a:srgbClr val="003C66"/>
                </a:solidFill>
                <a:latin typeface="Calibri" panose="020F0502020204030204" pitchFamily="34" charset="0"/>
              </a:rPr>
              <a:t>Hauer et al,</a:t>
            </a:r>
            <a:r>
              <a:rPr lang="de-DE" sz="1600" i="1" dirty="0">
                <a:solidFill>
                  <a:srgbClr val="003C66"/>
                </a:solidFill>
                <a:latin typeface="Calibri" panose="020F0502020204030204" pitchFamily="34" charset="0"/>
              </a:rPr>
              <a:t> </a:t>
            </a:r>
            <a:r>
              <a:rPr lang="de-DE" sz="1600" i="1" dirty="0" err="1">
                <a:solidFill>
                  <a:srgbClr val="003C66"/>
                </a:solidFill>
                <a:latin typeface="Calibri" panose="020F0502020204030204" pitchFamily="34" charset="0"/>
              </a:rPr>
              <a:t>Genetics</a:t>
            </a:r>
            <a:r>
              <a:rPr lang="de-DE" sz="1600" i="1" dirty="0">
                <a:solidFill>
                  <a:srgbClr val="003C66"/>
                </a:solidFill>
                <a:latin typeface="Calibri" panose="020F0502020204030204" pitchFamily="34" charset="0"/>
              </a:rPr>
              <a:t> in Medicine 2018;20:630 </a:t>
            </a:r>
            <a:r>
              <a:rPr lang="en-US" sz="1600" i="1" dirty="0">
                <a:solidFill>
                  <a:srgbClr val="003C66"/>
                </a:solidFill>
                <a:latin typeface="Calibri" panose="020F0502020204030204" pitchFamily="34" charset="0"/>
              </a:rPr>
              <a:t> </a:t>
            </a:r>
            <a:r>
              <a:rPr kumimoji="0" lang="en-US"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a:t>
            </a:r>
            <a:endParaRPr kumimoji="0" lang="en-GB"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endParaRPr>
          </a:p>
        </p:txBody>
      </p:sp>
    </p:spTree>
    <p:extLst>
      <p:ext uri="{BB962C8B-B14F-4D97-AF65-F5344CB8AC3E}">
        <p14:creationId xmlns:p14="http://schemas.microsoft.com/office/powerpoint/2010/main" val="1229981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p:txBody>
          <a:bodyPr/>
          <a:lstStyle/>
          <a:p>
            <a:r>
              <a:rPr lang="nl-NL" dirty="0"/>
              <a:t>Wat is de waarde van SNP arrays bij kleine lengte?</a:t>
            </a:r>
          </a:p>
        </p:txBody>
      </p:sp>
      <p:graphicFrame>
        <p:nvGraphicFramePr>
          <p:cNvPr id="4" name="Content Placeholder 1">
            <a:extLst>
              <a:ext uri="{FF2B5EF4-FFF2-40B4-BE49-F238E27FC236}">
                <a16:creationId xmlns:a16="http://schemas.microsoft.com/office/drawing/2014/main" id="{200FE2D8-9BB9-4F57-AB15-CEB780628A0F}"/>
              </a:ext>
            </a:extLst>
          </p:cNvPr>
          <p:cNvGraphicFramePr>
            <a:graphicFrameLocks noGrp="1"/>
          </p:cNvGraphicFramePr>
          <p:nvPr>
            <p:ph idx="1"/>
            <p:extLst>
              <p:ext uri="{D42A27DB-BD31-4B8C-83A1-F6EECF244321}">
                <p14:modId xmlns:p14="http://schemas.microsoft.com/office/powerpoint/2010/main" val="4214129342"/>
              </p:ext>
            </p:extLst>
          </p:nvPr>
        </p:nvGraphicFramePr>
        <p:xfrm>
          <a:off x="111463" y="948020"/>
          <a:ext cx="8921074" cy="4871056"/>
        </p:xfrm>
        <a:graphic>
          <a:graphicData uri="http://schemas.openxmlformats.org/drawingml/2006/table">
            <a:tbl>
              <a:tblPr firstRow="1" bandRow="1">
                <a:tableStyleId>{5C22544A-7EE6-4342-B048-85BDC9FD1C3A}</a:tableStyleId>
              </a:tblPr>
              <a:tblGrid>
                <a:gridCol w="1612534">
                  <a:extLst>
                    <a:ext uri="{9D8B030D-6E8A-4147-A177-3AD203B41FA5}">
                      <a16:colId xmlns:a16="http://schemas.microsoft.com/office/drawing/2014/main" val="20000"/>
                    </a:ext>
                  </a:extLst>
                </a:gridCol>
                <a:gridCol w="1133454">
                  <a:extLst>
                    <a:ext uri="{9D8B030D-6E8A-4147-A177-3AD203B41FA5}">
                      <a16:colId xmlns:a16="http://schemas.microsoft.com/office/drawing/2014/main" val="20001"/>
                    </a:ext>
                  </a:extLst>
                </a:gridCol>
                <a:gridCol w="1255894">
                  <a:extLst>
                    <a:ext uri="{9D8B030D-6E8A-4147-A177-3AD203B41FA5}">
                      <a16:colId xmlns:a16="http://schemas.microsoft.com/office/drawing/2014/main" val="20002"/>
                    </a:ext>
                  </a:extLst>
                </a:gridCol>
                <a:gridCol w="980599">
                  <a:extLst>
                    <a:ext uri="{9D8B030D-6E8A-4147-A177-3AD203B41FA5}">
                      <a16:colId xmlns:a16="http://schemas.microsoft.com/office/drawing/2014/main" val="20003"/>
                    </a:ext>
                  </a:extLst>
                </a:gridCol>
                <a:gridCol w="3938593">
                  <a:extLst>
                    <a:ext uri="{9D8B030D-6E8A-4147-A177-3AD203B41FA5}">
                      <a16:colId xmlns:a16="http://schemas.microsoft.com/office/drawing/2014/main" val="20004"/>
                    </a:ext>
                  </a:extLst>
                </a:gridCol>
              </a:tblGrid>
              <a:tr h="615400">
                <a:tc>
                  <a:txBody>
                    <a:bodyPr/>
                    <a:lstStyle/>
                    <a:p>
                      <a:r>
                        <a:rPr lang="en-US" dirty="0"/>
                        <a:t>Auteur</a:t>
                      </a:r>
                      <a:endParaRPr lang="en-GB" dirty="0"/>
                    </a:p>
                  </a:txBody>
                  <a:tcPr/>
                </a:tc>
                <a:tc>
                  <a:txBody>
                    <a:bodyPr/>
                    <a:lstStyle/>
                    <a:p>
                      <a:r>
                        <a:rPr lang="en-US" dirty="0"/>
                        <a:t>Diagnose</a:t>
                      </a:r>
                      <a:endParaRPr lang="en-GB" dirty="0"/>
                    </a:p>
                  </a:txBody>
                  <a:tcPr/>
                </a:tc>
                <a:tc>
                  <a:txBody>
                    <a:bodyPr/>
                    <a:lstStyle/>
                    <a:p>
                      <a:r>
                        <a:rPr lang="en-US" dirty="0" err="1"/>
                        <a:t>Frequentie</a:t>
                      </a:r>
                      <a:endParaRPr lang="en-GB" dirty="0"/>
                    </a:p>
                  </a:txBody>
                  <a:tcPr/>
                </a:tc>
                <a:tc>
                  <a:txBody>
                    <a:bodyPr/>
                    <a:lstStyle/>
                    <a:p>
                      <a:r>
                        <a:rPr lang="en-US" dirty="0" err="1"/>
                        <a:t>Lengte</a:t>
                      </a:r>
                      <a:r>
                        <a:rPr lang="en-US" dirty="0"/>
                        <a:t> SDS</a:t>
                      </a:r>
                      <a:endParaRPr lang="en-GB" dirty="0"/>
                    </a:p>
                  </a:txBody>
                  <a:tcPr/>
                </a:tc>
                <a:tc>
                  <a:txBody>
                    <a:bodyPr/>
                    <a:lstStyle/>
                    <a:p>
                      <a:r>
                        <a:rPr lang="en-US" dirty="0" err="1"/>
                        <a:t>Klinische</a:t>
                      </a:r>
                      <a:r>
                        <a:rPr lang="en-US" dirty="0"/>
                        <a:t> </a:t>
                      </a:r>
                      <a:r>
                        <a:rPr lang="en-US" dirty="0" err="1"/>
                        <a:t>kenmerken</a:t>
                      </a:r>
                      <a:endParaRPr lang="en-GB" dirty="0"/>
                    </a:p>
                  </a:txBody>
                  <a:tcPr/>
                </a:tc>
                <a:extLst>
                  <a:ext uri="{0D108BD9-81ED-4DB2-BD59-A6C34878D82A}">
                    <a16:rowId xmlns:a16="http://schemas.microsoft.com/office/drawing/2014/main" val="10000"/>
                  </a:ext>
                </a:extLst>
              </a:tr>
              <a:tr h="615400">
                <a:tc>
                  <a:txBody>
                    <a:bodyPr/>
                    <a:lstStyle/>
                    <a:p>
                      <a:r>
                        <a:rPr lang="en-US" dirty="0" err="1"/>
                        <a:t>Zahnleiter</a:t>
                      </a:r>
                      <a:r>
                        <a:rPr lang="en-US" baseline="0" dirty="0"/>
                        <a:t> 2013</a:t>
                      </a:r>
                      <a:endParaRPr lang="en-GB" dirty="0"/>
                    </a:p>
                  </a:txBody>
                  <a:tcPr/>
                </a:tc>
                <a:tc>
                  <a:txBody>
                    <a:bodyPr/>
                    <a:lstStyle/>
                    <a:p>
                      <a:r>
                        <a:rPr lang="en-US" dirty="0"/>
                        <a:t>Klein</a:t>
                      </a:r>
                      <a:endParaRPr lang="en-GB" dirty="0"/>
                    </a:p>
                  </a:txBody>
                  <a:tcPr/>
                </a:tc>
                <a:tc>
                  <a:txBody>
                    <a:bodyPr/>
                    <a:lstStyle/>
                    <a:p>
                      <a:r>
                        <a:rPr lang="en-US" b="0" dirty="0"/>
                        <a:t>20/200=</a:t>
                      </a:r>
                    </a:p>
                    <a:p>
                      <a:r>
                        <a:rPr lang="en-US" b="1" dirty="0"/>
                        <a:t>10%</a:t>
                      </a:r>
                      <a:endParaRPr lang="en-GB" b="1" dirty="0"/>
                    </a:p>
                  </a:txBody>
                  <a:tcPr/>
                </a:tc>
                <a:tc>
                  <a:txBody>
                    <a:bodyPr/>
                    <a:lstStyle/>
                    <a:p>
                      <a:r>
                        <a:rPr lang="en-US" dirty="0"/>
                        <a:t>-3,3</a:t>
                      </a:r>
                      <a:endParaRPr lang="en-GB" dirty="0"/>
                    </a:p>
                  </a:txBody>
                  <a:tcPr/>
                </a:tc>
                <a:tc>
                  <a:txBody>
                    <a:bodyPr/>
                    <a:lstStyle/>
                    <a:p>
                      <a:r>
                        <a:rPr lang="en-US" dirty="0"/>
                        <a:t>20% </a:t>
                      </a:r>
                      <a:r>
                        <a:rPr lang="en-US" dirty="0" err="1"/>
                        <a:t>gedisproportioneerd</a:t>
                      </a:r>
                      <a:r>
                        <a:rPr lang="en-US" dirty="0"/>
                        <a:t>, 60%</a:t>
                      </a:r>
                      <a:r>
                        <a:rPr lang="en-US" baseline="0" dirty="0"/>
                        <a:t> </a:t>
                      </a:r>
                      <a:r>
                        <a:rPr lang="en-US" baseline="0" dirty="0" err="1"/>
                        <a:t>syndromaal</a:t>
                      </a:r>
                      <a:r>
                        <a:rPr lang="en-US" baseline="0" dirty="0"/>
                        <a:t>, 45% </a:t>
                      </a:r>
                      <a:r>
                        <a:rPr lang="en-US" baseline="0" dirty="0" err="1"/>
                        <a:t>leerstoornis</a:t>
                      </a:r>
                      <a:r>
                        <a:rPr lang="en-US" dirty="0"/>
                        <a:t> </a:t>
                      </a:r>
                      <a:endParaRPr lang="en-GB" dirty="0"/>
                    </a:p>
                  </a:txBody>
                  <a:tcPr/>
                </a:tc>
                <a:extLst>
                  <a:ext uri="{0D108BD9-81ED-4DB2-BD59-A6C34878D82A}">
                    <a16:rowId xmlns:a16="http://schemas.microsoft.com/office/drawing/2014/main" val="10001"/>
                  </a:ext>
                </a:extLst>
              </a:tr>
              <a:tr h="615400">
                <a:tc>
                  <a:txBody>
                    <a:bodyPr/>
                    <a:lstStyle/>
                    <a:p>
                      <a:r>
                        <a:rPr lang="en-US" dirty="0"/>
                        <a:t>Van </a:t>
                      </a:r>
                      <a:r>
                        <a:rPr lang="en-US" dirty="0" err="1"/>
                        <a:t>Duyven-voorde</a:t>
                      </a:r>
                      <a:r>
                        <a:rPr lang="en-US" dirty="0"/>
                        <a:t> 2014</a:t>
                      </a:r>
                    </a:p>
                  </a:txBody>
                  <a:tcPr/>
                </a:tc>
                <a:tc>
                  <a:txBody>
                    <a:bodyPr/>
                    <a:lstStyle/>
                    <a:p>
                      <a:r>
                        <a:rPr lang="en-US" dirty="0"/>
                        <a:t>Klein</a:t>
                      </a:r>
                      <a:endParaRPr lang="en-GB" dirty="0"/>
                    </a:p>
                  </a:txBody>
                  <a:tcPr/>
                </a:tc>
                <a:tc>
                  <a:txBody>
                    <a:bodyPr/>
                    <a:lstStyle/>
                    <a:p>
                      <a:r>
                        <a:rPr lang="en-US" b="0" dirty="0"/>
                        <a:t>17/142=</a:t>
                      </a:r>
                    </a:p>
                    <a:p>
                      <a:r>
                        <a:rPr lang="en-US" b="1" dirty="0"/>
                        <a:t>12%</a:t>
                      </a:r>
                      <a:endParaRPr lang="en-GB" b="1"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r h="615400">
                <a:tc>
                  <a:txBody>
                    <a:bodyPr/>
                    <a:lstStyle/>
                    <a:p>
                      <a:r>
                        <a:rPr lang="en-GB" dirty="0"/>
                        <a:t>Canton 2014</a:t>
                      </a:r>
                    </a:p>
                  </a:txBody>
                  <a:tcPr/>
                </a:tc>
                <a:tc>
                  <a:txBody>
                    <a:bodyPr/>
                    <a:lstStyle/>
                    <a:p>
                      <a:r>
                        <a:rPr lang="en-US" dirty="0"/>
                        <a:t>Klein</a:t>
                      </a:r>
                      <a:endParaRPr lang="en-GB" dirty="0"/>
                    </a:p>
                  </a:txBody>
                  <a:tcPr/>
                </a:tc>
                <a:tc>
                  <a:txBody>
                    <a:bodyPr/>
                    <a:lstStyle/>
                    <a:p>
                      <a:r>
                        <a:rPr lang="en-US" b="0" dirty="0"/>
                        <a:t>8/51=</a:t>
                      </a:r>
                    </a:p>
                    <a:p>
                      <a:r>
                        <a:rPr lang="en-US" b="1" dirty="0"/>
                        <a:t>16%</a:t>
                      </a:r>
                      <a:endParaRPr lang="en-GB" b="1" dirty="0"/>
                    </a:p>
                  </a:txBody>
                  <a:tcPr/>
                </a:tc>
                <a:tc>
                  <a:txBody>
                    <a:bodyPr/>
                    <a:lstStyle/>
                    <a:p>
                      <a:r>
                        <a:rPr lang="en-US" dirty="0"/>
                        <a:t>-3,3 tot -2,5</a:t>
                      </a:r>
                      <a:endParaRPr lang="en-GB" dirty="0"/>
                    </a:p>
                  </a:txBody>
                  <a:tcPr/>
                </a:tc>
                <a:tc>
                  <a:txBody>
                    <a:bodyPr/>
                    <a:lstStyle/>
                    <a:p>
                      <a:r>
                        <a:rPr lang="en-US" dirty="0"/>
                        <a:t>7/8 </a:t>
                      </a:r>
                      <a:r>
                        <a:rPr lang="en-US" dirty="0" err="1"/>
                        <a:t>geboortelengte</a:t>
                      </a:r>
                      <a:r>
                        <a:rPr lang="en-US" dirty="0"/>
                        <a:t>&lt;-2,0. </a:t>
                      </a:r>
                      <a:endParaRPr lang="en-GB" dirty="0"/>
                    </a:p>
                  </a:txBody>
                  <a:tcPr/>
                </a:tc>
                <a:extLst>
                  <a:ext uri="{0D108BD9-81ED-4DB2-BD59-A6C34878D82A}">
                    <a16:rowId xmlns:a16="http://schemas.microsoft.com/office/drawing/2014/main" val="10003"/>
                  </a:ext>
                </a:extLst>
              </a:tr>
              <a:tr h="615400">
                <a:tc>
                  <a:txBody>
                    <a:bodyPr/>
                    <a:lstStyle/>
                    <a:p>
                      <a:r>
                        <a:rPr lang="en-US" dirty="0"/>
                        <a:t>Wit 2014</a:t>
                      </a:r>
                      <a:endParaRPr lang="en-GB" dirty="0"/>
                    </a:p>
                  </a:txBody>
                  <a:tcPr/>
                </a:tc>
                <a:tc>
                  <a:txBody>
                    <a:bodyPr/>
                    <a:lstStyle/>
                    <a:p>
                      <a:r>
                        <a:rPr lang="en-US" dirty="0"/>
                        <a:t>SGA</a:t>
                      </a:r>
                      <a:endParaRPr lang="en-GB" dirty="0"/>
                    </a:p>
                  </a:txBody>
                  <a:tcPr/>
                </a:tc>
                <a:tc>
                  <a:txBody>
                    <a:bodyPr/>
                    <a:lstStyle/>
                    <a:p>
                      <a:r>
                        <a:rPr lang="en-US" b="0" dirty="0"/>
                        <a:t>8/49=</a:t>
                      </a:r>
                    </a:p>
                    <a:p>
                      <a:r>
                        <a:rPr lang="en-US" b="1" dirty="0"/>
                        <a:t>16%</a:t>
                      </a:r>
                      <a:endParaRPr lang="en-GB" b="1"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4"/>
                  </a:ext>
                </a:extLst>
              </a:tr>
              <a:tr h="656503">
                <a:tc>
                  <a:txBody>
                    <a:bodyPr/>
                    <a:lstStyle/>
                    <a:p>
                      <a:r>
                        <a:rPr lang="en-US" dirty="0"/>
                        <a:t>Homma 2018</a:t>
                      </a:r>
                      <a:endParaRPr lang="en-GB" dirty="0"/>
                    </a:p>
                  </a:txBody>
                  <a:tcPr/>
                </a:tc>
                <a:tc>
                  <a:txBody>
                    <a:bodyPr/>
                    <a:lstStyle/>
                    <a:p>
                      <a:r>
                        <a:rPr lang="en-US" dirty="0"/>
                        <a:t>Klein</a:t>
                      </a:r>
                      <a:endParaRPr lang="en-GB" dirty="0"/>
                    </a:p>
                  </a:txBody>
                  <a:tcPr/>
                </a:tc>
                <a:tc>
                  <a:txBody>
                    <a:bodyPr/>
                    <a:lstStyle/>
                    <a:p>
                      <a:r>
                        <a:rPr lang="en-US" b="0" dirty="0"/>
                        <a:t>34/229=</a:t>
                      </a:r>
                    </a:p>
                    <a:p>
                      <a:r>
                        <a:rPr lang="en-US" b="1" dirty="0"/>
                        <a:t>15%</a:t>
                      </a:r>
                      <a:endParaRPr lang="en-GB" b="1" dirty="0"/>
                    </a:p>
                  </a:txBody>
                  <a:tcPr/>
                </a:tc>
                <a:tc>
                  <a:txBody>
                    <a:bodyPr/>
                    <a:lstStyle/>
                    <a:p>
                      <a:endParaRPr lang="en-GB" dirty="0"/>
                    </a:p>
                  </a:txBody>
                  <a:tcPr/>
                </a:tc>
                <a:tc>
                  <a:txBody>
                    <a:bodyPr/>
                    <a:lstStyle/>
                    <a:p>
                      <a:r>
                        <a:rPr lang="en-GB" dirty="0"/>
                        <a:t>Klein, </a:t>
                      </a:r>
                      <a:r>
                        <a:rPr lang="en-GB" dirty="0" err="1"/>
                        <a:t>dysmorfieëen</a:t>
                      </a:r>
                      <a:r>
                        <a:rPr lang="en-GB" dirty="0"/>
                        <a:t>, </a:t>
                      </a:r>
                      <a:r>
                        <a:rPr lang="en-GB" dirty="0" err="1"/>
                        <a:t>ontwikkelingsachterstand</a:t>
                      </a:r>
                      <a:endParaRPr lang="en-GB" dirty="0"/>
                    </a:p>
                  </a:txBody>
                  <a:tcPr/>
                </a:tc>
                <a:extLst>
                  <a:ext uri="{0D108BD9-81ED-4DB2-BD59-A6C34878D82A}">
                    <a16:rowId xmlns:a16="http://schemas.microsoft.com/office/drawing/2014/main" val="10005"/>
                  </a:ext>
                </a:extLst>
              </a:tr>
              <a:tr h="374073">
                <a:tc>
                  <a:txBody>
                    <a:bodyPr/>
                    <a:lstStyle/>
                    <a:p>
                      <a:r>
                        <a:rPr lang="en-US" b="1" dirty="0"/>
                        <a:t>Over-all</a:t>
                      </a:r>
                      <a:endParaRPr lang="en-GB" b="1" dirty="0"/>
                    </a:p>
                  </a:txBody>
                  <a:tcPr/>
                </a:tc>
                <a:tc>
                  <a:txBody>
                    <a:bodyPr/>
                    <a:lstStyle/>
                    <a:p>
                      <a:r>
                        <a:rPr lang="en-US" b="1" dirty="0"/>
                        <a:t>Klein</a:t>
                      </a:r>
                      <a:endParaRPr lang="en-GB" b="1" dirty="0"/>
                    </a:p>
                  </a:txBody>
                  <a:tcPr/>
                </a:tc>
                <a:tc>
                  <a:txBody>
                    <a:bodyPr/>
                    <a:lstStyle/>
                    <a:p>
                      <a:r>
                        <a:rPr lang="en-US" b="1" dirty="0"/>
                        <a:t>13%</a:t>
                      </a:r>
                      <a:endParaRPr lang="en-GB" b="1"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615400">
                <a:tc>
                  <a:txBody>
                    <a:bodyPr/>
                    <a:lstStyle/>
                    <a:p>
                      <a:r>
                        <a:rPr lang="en-US" dirty="0" err="1"/>
                        <a:t>Hauer</a:t>
                      </a:r>
                      <a:r>
                        <a:rPr lang="en-US" dirty="0"/>
                        <a:t> 2018</a:t>
                      </a:r>
                      <a:endParaRPr lang="en-GB" dirty="0"/>
                    </a:p>
                  </a:txBody>
                  <a:tcPr/>
                </a:tc>
                <a:tc>
                  <a:txBody>
                    <a:bodyPr/>
                    <a:lstStyle/>
                    <a:p>
                      <a:r>
                        <a:rPr lang="en-US" dirty="0"/>
                        <a:t>Klein</a:t>
                      </a:r>
                      <a:endParaRPr lang="en-GB" dirty="0"/>
                    </a:p>
                  </a:txBody>
                  <a:tcPr/>
                </a:tc>
                <a:tc>
                  <a:txBody>
                    <a:bodyPr/>
                    <a:lstStyle/>
                    <a:p>
                      <a:r>
                        <a:rPr lang="en-US" b="0" dirty="0"/>
                        <a:t>24/565=</a:t>
                      </a:r>
                    </a:p>
                    <a:p>
                      <a:r>
                        <a:rPr lang="en-US" b="1" dirty="0"/>
                        <a:t>4,2%</a:t>
                      </a:r>
                      <a:endParaRPr lang="en-GB" b="1"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7"/>
                  </a:ext>
                </a:extLst>
              </a:tr>
            </a:tbl>
          </a:graphicData>
        </a:graphic>
      </p:graphicFrame>
      <p:sp>
        <p:nvSpPr>
          <p:cNvPr id="5" name="Oval 4">
            <a:extLst>
              <a:ext uri="{FF2B5EF4-FFF2-40B4-BE49-F238E27FC236}">
                <a16:creationId xmlns:a16="http://schemas.microsoft.com/office/drawing/2014/main" id="{D7E7409C-3514-4A51-8EEB-499D2A1FEFE6}"/>
              </a:ext>
            </a:extLst>
          </p:cNvPr>
          <p:cNvSpPr/>
          <p:nvPr/>
        </p:nvSpPr>
        <p:spPr bwMode="auto">
          <a:xfrm>
            <a:off x="2812473" y="4765960"/>
            <a:ext cx="1094509" cy="457200"/>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Times" charset="0"/>
              <a:ea typeface="ＭＳ Ｐゴシック" charset="0"/>
              <a:cs typeface="+mn-cs"/>
            </a:endParaRPr>
          </a:p>
        </p:txBody>
      </p:sp>
      <p:sp>
        <p:nvSpPr>
          <p:cNvPr id="6" name="Rectangle 5">
            <a:extLst>
              <a:ext uri="{FF2B5EF4-FFF2-40B4-BE49-F238E27FC236}">
                <a16:creationId xmlns:a16="http://schemas.microsoft.com/office/drawing/2014/main" id="{78F0F76D-6E77-4FC5-98C7-75C2DE573CEA}"/>
              </a:ext>
            </a:extLst>
          </p:cNvPr>
          <p:cNvSpPr/>
          <p:nvPr/>
        </p:nvSpPr>
        <p:spPr>
          <a:xfrm>
            <a:off x="0" y="6029510"/>
            <a:ext cx="9105954" cy="83099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err="1">
                <a:ln>
                  <a:noFill/>
                </a:ln>
                <a:solidFill>
                  <a:srgbClr val="003C66"/>
                </a:solidFill>
                <a:effectLst/>
                <a:uLnTx/>
                <a:uFillTx/>
                <a:latin typeface="Calibri" panose="020F0502020204030204" pitchFamily="34" charset="0"/>
                <a:ea typeface="ＭＳ Ｐゴシック" charset="0"/>
                <a:cs typeface="+mn-cs"/>
              </a:rPr>
              <a:t>Zahnleiter</a:t>
            </a:r>
            <a:r>
              <a:rPr kumimoji="0" lang="en-US"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et al, </a:t>
            </a:r>
            <a:r>
              <a:rPr kumimoji="0" lang="en-US" sz="1600" b="0" i="1" u="none" strike="noStrike" kern="1200" cap="none" spc="0" normalizeH="0" baseline="0" noProof="0" dirty="0" err="1">
                <a:ln>
                  <a:noFill/>
                </a:ln>
                <a:solidFill>
                  <a:srgbClr val="003C66"/>
                </a:solidFill>
                <a:effectLst/>
                <a:uLnTx/>
                <a:uFillTx/>
                <a:latin typeface="Calibri" panose="020F0502020204030204" pitchFamily="34" charset="0"/>
                <a:ea typeface="ＭＳ Ｐゴシック" charset="0"/>
                <a:cs typeface="+mn-cs"/>
              </a:rPr>
              <a:t>PLoS</a:t>
            </a:r>
            <a:r>
              <a:rPr kumimoji="0" lang="en-US"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Genet 2013;9. Van Duyvenvoorde et al, </a:t>
            </a:r>
            <a:r>
              <a:rPr kumimoji="0" lang="en-US" sz="1600" b="0" i="1" u="none" strike="noStrike" kern="1200" cap="none" spc="0" normalizeH="0" baseline="0" noProof="0" dirty="0" err="1">
                <a:ln>
                  <a:noFill/>
                </a:ln>
                <a:solidFill>
                  <a:srgbClr val="003C66"/>
                </a:solidFill>
                <a:effectLst/>
                <a:uLnTx/>
                <a:uFillTx/>
                <a:latin typeface="Calibri" panose="020F0502020204030204" pitchFamily="34" charset="0"/>
                <a:ea typeface="ＭＳ Ｐゴシック" charset="0"/>
                <a:cs typeface="+mn-cs"/>
              </a:rPr>
              <a:t>Eur</a:t>
            </a:r>
            <a:r>
              <a:rPr kumimoji="0" lang="en-US"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J Hum Genet 2014;22:602. Canton et 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err="1">
                <a:ln>
                  <a:noFill/>
                </a:ln>
                <a:solidFill>
                  <a:srgbClr val="003C66"/>
                </a:solidFill>
                <a:effectLst/>
                <a:uLnTx/>
                <a:uFillTx/>
                <a:latin typeface="Calibri" panose="020F0502020204030204" pitchFamily="34" charset="0"/>
                <a:ea typeface="ＭＳ Ｐゴシック" charset="0"/>
                <a:cs typeface="+mn-cs"/>
              </a:rPr>
              <a:t>Eur</a:t>
            </a:r>
            <a:r>
              <a:rPr kumimoji="0" lang="en-US"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J Endocrinol 2014;171:253. Wit et al, </a:t>
            </a:r>
            <a:r>
              <a:rPr kumimoji="0" lang="en-US" sz="1600" b="0" i="1" u="none" strike="noStrike" kern="1200" cap="none" spc="0" normalizeH="0" baseline="0" noProof="0" dirty="0" err="1">
                <a:ln>
                  <a:noFill/>
                </a:ln>
                <a:solidFill>
                  <a:srgbClr val="003C66"/>
                </a:solidFill>
                <a:effectLst/>
                <a:uLnTx/>
                <a:uFillTx/>
                <a:latin typeface="Calibri" panose="020F0502020204030204" pitchFamily="34" charset="0"/>
                <a:ea typeface="ＭＳ Ｐゴシック" charset="0"/>
                <a:cs typeface="+mn-cs"/>
              </a:rPr>
              <a:t>Horm</a:t>
            </a:r>
            <a:r>
              <a:rPr kumimoji="0" lang="en-US"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Res </a:t>
            </a:r>
            <a:r>
              <a:rPr kumimoji="0" lang="en-US" sz="1600" b="0" i="1" u="none" strike="noStrike" kern="1200" cap="none" spc="0" normalizeH="0" baseline="0" noProof="0" dirty="0" err="1">
                <a:ln>
                  <a:noFill/>
                </a:ln>
                <a:solidFill>
                  <a:srgbClr val="003C66"/>
                </a:solidFill>
                <a:effectLst/>
                <a:uLnTx/>
                <a:uFillTx/>
                <a:latin typeface="Calibri" panose="020F0502020204030204" pitchFamily="34" charset="0"/>
                <a:ea typeface="ＭＳ Ｐゴシック" charset="0"/>
                <a:cs typeface="+mn-cs"/>
              </a:rPr>
              <a:t>Paediatr</a:t>
            </a:r>
            <a:r>
              <a:rPr kumimoji="0" lang="en-US"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2014;82:310. Homma et al, </a:t>
            </a:r>
            <a:r>
              <a:rPr kumimoji="0" lang="en-US" sz="1600" b="0" i="1" u="none" strike="noStrike" kern="1200" cap="none" spc="0" normalizeH="0" baseline="0" noProof="0" dirty="0" err="1">
                <a:ln>
                  <a:noFill/>
                </a:ln>
                <a:solidFill>
                  <a:srgbClr val="003C66"/>
                </a:solidFill>
                <a:effectLst/>
                <a:uLnTx/>
                <a:uFillTx/>
                <a:latin typeface="Calibri" panose="020F0502020204030204" pitchFamily="34" charset="0"/>
                <a:ea typeface="ＭＳ Ｐゴシック" charset="0"/>
                <a:cs typeface="+mn-cs"/>
              </a:rPr>
              <a:t>Horm</a:t>
            </a:r>
            <a:r>
              <a:rPr kumimoji="0" lang="en-US"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Res </a:t>
            </a:r>
            <a:r>
              <a:rPr kumimoji="0" lang="en-US" sz="1600" b="0" i="1" u="none" strike="noStrike" kern="1200" cap="none" spc="0" normalizeH="0" baseline="0" noProof="0" dirty="0" err="1">
                <a:ln>
                  <a:noFill/>
                </a:ln>
                <a:solidFill>
                  <a:srgbClr val="003C66"/>
                </a:solidFill>
                <a:effectLst/>
                <a:uLnTx/>
                <a:uFillTx/>
                <a:latin typeface="Calibri" panose="020F0502020204030204" pitchFamily="34" charset="0"/>
                <a:ea typeface="ＭＳ Ｐゴシック" charset="0"/>
                <a:cs typeface="+mn-cs"/>
              </a:rPr>
              <a:t>Paediatr</a:t>
            </a:r>
            <a:r>
              <a:rPr kumimoji="0" lang="en-US"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2018;89:13.</a:t>
            </a:r>
            <a:r>
              <a:rPr kumimoji="0" lang="de-DE"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Hauer et al, </a:t>
            </a:r>
            <a:r>
              <a:rPr kumimoji="0" lang="de-DE" sz="1600" b="0" i="1" u="none" strike="noStrike" kern="1200" cap="none" spc="0" normalizeH="0" baseline="0" noProof="0" dirty="0" err="1">
                <a:ln>
                  <a:noFill/>
                </a:ln>
                <a:solidFill>
                  <a:srgbClr val="003C66"/>
                </a:solidFill>
                <a:effectLst/>
                <a:uLnTx/>
                <a:uFillTx/>
                <a:latin typeface="Calibri" panose="020F0502020204030204" pitchFamily="34" charset="0"/>
                <a:ea typeface="ＭＳ Ｐゴシック" charset="0"/>
                <a:cs typeface="+mn-cs"/>
              </a:rPr>
              <a:t>Genetics</a:t>
            </a:r>
            <a:r>
              <a:rPr kumimoji="0" lang="de-DE"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in Medicine 2018;20:630</a:t>
            </a:r>
            <a:r>
              <a:rPr kumimoji="0" lang="en-US"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rPr>
              <a:t> </a:t>
            </a:r>
            <a:endParaRPr kumimoji="0" lang="en-GB" sz="1600" b="0" i="1" u="none" strike="noStrike" kern="1200" cap="none" spc="0" normalizeH="0" baseline="0" noProof="0" dirty="0">
              <a:ln>
                <a:noFill/>
              </a:ln>
              <a:solidFill>
                <a:srgbClr val="003C66"/>
              </a:solidFill>
              <a:effectLst/>
              <a:uLnTx/>
              <a:uFillTx/>
              <a:latin typeface="Calibri" panose="020F0502020204030204" pitchFamily="34" charset="0"/>
              <a:ea typeface="ＭＳ Ｐゴシック" charset="0"/>
              <a:cs typeface="+mn-cs"/>
            </a:endParaRPr>
          </a:p>
        </p:txBody>
      </p:sp>
    </p:spTree>
    <p:extLst>
      <p:ext uri="{BB962C8B-B14F-4D97-AF65-F5344CB8AC3E}">
        <p14:creationId xmlns:p14="http://schemas.microsoft.com/office/powerpoint/2010/main" val="4021381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83CFC-940D-49AA-B9B2-32C780CB90BF}"/>
              </a:ext>
            </a:extLst>
          </p:cNvPr>
          <p:cNvSpPr>
            <a:spLocks noGrp="1"/>
          </p:cNvSpPr>
          <p:nvPr>
            <p:ph type="title"/>
          </p:nvPr>
        </p:nvSpPr>
        <p:spPr>
          <a:xfrm>
            <a:off x="0" y="0"/>
            <a:ext cx="8482343" cy="854075"/>
          </a:xfrm>
        </p:spPr>
        <p:txBody>
          <a:bodyPr/>
          <a:lstStyle/>
          <a:p>
            <a:r>
              <a:rPr lang="en-US" dirty="0" err="1"/>
              <a:t>Meest</a:t>
            </a:r>
            <a:r>
              <a:rPr lang="en-US" dirty="0"/>
              <a:t> </a:t>
            </a:r>
            <a:r>
              <a:rPr lang="en-US" dirty="0" err="1"/>
              <a:t>frequente</a:t>
            </a:r>
            <a:r>
              <a:rPr lang="en-US" dirty="0"/>
              <a:t>/</a:t>
            </a:r>
            <a:r>
              <a:rPr lang="en-US" dirty="0" err="1"/>
              <a:t>relevante</a:t>
            </a:r>
            <a:r>
              <a:rPr lang="en-US" dirty="0"/>
              <a:t> </a:t>
            </a:r>
            <a:r>
              <a:rPr lang="en-US" dirty="0" err="1"/>
              <a:t>primaire</a:t>
            </a:r>
            <a:r>
              <a:rPr lang="en-US" dirty="0"/>
              <a:t> en </a:t>
            </a:r>
            <a:r>
              <a:rPr lang="en-US" dirty="0" err="1"/>
              <a:t>secundaire</a:t>
            </a:r>
            <a:r>
              <a:rPr lang="en-US" dirty="0"/>
              <a:t> </a:t>
            </a:r>
            <a:r>
              <a:rPr lang="en-US" dirty="0" err="1"/>
              <a:t>groeistoornissen</a:t>
            </a:r>
            <a:endParaRPr lang="nl-NL" dirty="0"/>
          </a:p>
        </p:txBody>
      </p:sp>
      <p:sp>
        <p:nvSpPr>
          <p:cNvPr id="5" name="Tijdelijke aanduiding voor inhoud 4">
            <a:extLst>
              <a:ext uri="{FF2B5EF4-FFF2-40B4-BE49-F238E27FC236}">
                <a16:creationId xmlns:a16="http://schemas.microsoft.com/office/drawing/2014/main" id="{3525839D-D62D-4BF1-816E-EED6415B4A8A}"/>
              </a:ext>
            </a:extLst>
          </p:cNvPr>
          <p:cNvSpPr>
            <a:spLocks noGrp="1"/>
          </p:cNvSpPr>
          <p:nvPr>
            <p:ph idx="1"/>
          </p:nvPr>
        </p:nvSpPr>
        <p:spPr>
          <a:xfrm>
            <a:off x="566738" y="926618"/>
            <a:ext cx="4003675" cy="5666248"/>
          </a:xfrm>
        </p:spPr>
        <p:txBody>
          <a:bodyPr/>
          <a:lstStyle/>
          <a:p>
            <a:r>
              <a:rPr lang="en-US" sz="1900" b="1" dirty="0" err="1"/>
              <a:t>Primaire</a:t>
            </a:r>
            <a:r>
              <a:rPr lang="en-US" sz="1900" b="1" dirty="0"/>
              <a:t> </a:t>
            </a:r>
            <a:r>
              <a:rPr lang="en-US" sz="1900" b="1" dirty="0" err="1"/>
              <a:t>groeistoornissen</a:t>
            </a:r>
            <a:endParaRPr lang="en-US" sz="1900" b="1" dirty="0"/>
          </a:p>
          <a:p>
            <a:pPr marL="457200" indent="-457200">
              <a:buFont typeface="+mj-lt"/>
              <a:buAutoNum type="arabicPeriod"/>
            </a:pPr>
            <a:r>
              <a:rPr lang="en-US" sz="1900" dirty="0"/>
              <a:t>Turner-</a:t>
            </a:r>
            <a:r>
              <a:rPr lang="en-US" sz="1900" dirty="0" err="1"/>
              <a:t>syndroom</a:t>
            </a:r>
            <a:endParaRPr lang="en-US" sz="1900" dirty="0"/>
          </a:p>
          <a:p>
            <a:pPr marL="457200" indent="-457200">
              <a:buFont typeface="+mj-lt"/>
              <a:buAutoNum type="arabicPeriod"/>
            </a:pPr>
            <a:r>
              <a:rPr lang="en-US" sz="1900" dirty="0"/>
              <a:t>45,X/46,XY </a:t>
            </a:r>
            <a:r>
              <a:rPr lang="en-US" sz="1900" dirty="0" err="1"/>
              <a:t>mosaicisme</a:t>
            </a:r>
            <a:endParaRPr lang="en-US" sz="1900" dirty="0"/>
          </a:p>
          <a:p>
            <a:pPr marL="457200" indent="-457200">
              <a:buFont typeface="+mj-lt"/>
              <a:buAutoNum type="arabicPeriod"/>
            </a:pPr>
            <a:r>
              <a:rPr lang="en-US" sz="1900" dirty="0"/>
              <a:t>Noonan-</a:t>
            </a:r>
            <a:r>
              <a:rPr lang="en-US" sz="1900" dirty="0" err="1"/>
              <a:t>syndroom</a:t>
            </a:r>
            <a:endParaRPr lang="en-US" sz="1900" dirty="0"/>
          </a:p>
          <a:p>
            <a:pPr marL="457200" indent="-457200">
              <a:buFont typeface="+mj-lt"/>
              <a:buAutoNum type="arabicPeriod"/>
            </a:pPr>
            <a:r>
              <a:rPr lang="en-US" sz="1900" dirty="0"/>
              <a:t>Neurofibromatosis</a:t>
            </a:r>
          </a:p>
          <a:p>
            <a:pPr marL="457200" indent="-457200">
              <a:buFont typeface="+mj-lt"/>
              <a:buAutoNum type="arabicPeriod"/>
            </a:pPr>
            <a:r>
              <a:rPr lang="en-US" sz="1900" dirty="0"/>
              <a:t>Silver-Russell-</a:t>
            </a:r>
            <a:r>
              <a:rPr lang="en-US" sz="1900" dirty="0" err="1"/>
              <a:t>syndroom</a:t>
            </a:r>
            <a:endParaRPr lang="en-US" sz="1900" dirty="0"/>
          </a:p>
          <a:p>
            <a:pPr marL="457200" indent="-457200">
              <a:buFont typeface="+mj-lt"/>
              <a:buAutoNum type="arabicPeriod"/>
            </a:pPr>
            <a:r>
              <a:rPr lang="en-US" sz="1900" dirty="0" err="1"/>
              <a:t>Prader</a:t>
            </a:r>
            <a:r>
              <a:rPr lang="en-US" sz="1900" dirty="0"/>
              <a:t>-Willi-</a:t>
            </a:r>
            <a:r>
              <a:rPr lang="en-US" sz="1900" dirty="0" err="1"/>
              <a:t>syndroom</a:t>
            </a:r>
            <a:endParaRPr lang="en-US" sz="1900" dirty="0"/>
          </a:p>
          <a:p>
            <a:pPr marL="457200" indent="-457200">
              <a:buFont typeface="+mj-lt"/>
              <a:buAutoNum type="arabicPeriod"/>
            </a:pPr>
            <a:r>
              <a:rPr lang="en-US" sz="1900" dirty="0" err="1"/>
              <a:t>Skeletdysplasieën</a:t>
            </a:r>
            <a:r>
              <a:rPr lang="en-US" sz="1900" dirty="0"/>
              <a:t> (</a:t>
            </a:r>
            <a:r>
              <a:rPr lang="en-US" sz="1900" dirty="0" err="1"/>
              <a:t>o.a</a:t>
            </a:r>
            <a:r>
              <a:rPr lang="en-US" sz="1900" dirty="0"/>
              <a:t>. </a:t>
            </a:r>
            <a:r>
              <a:rPr lang="en-US" sz="1900" i="1" dirty="0"/>
              <a:t>FGFR3</a:t>
            </a:r>
            <a:r>
              <a:rPr lang="en-US" sz="1900" dirty="0"/>
              <a:t>)</a:t>
            </a:r>
          </a:p>
          <a:p>
            <a:pPr marL="457200" indent="-457200">
              <a:buFont typeface="+mj-lt"/>
              <a:buAutoNum type="arabicPeriod"/>
            </a:pPr>
            <a:r>
              <a:rPr lang="en-US" sz="1900" i="1" dirty="0"/>
              <a:t>SHOX</a:t>
            </a:r>
            <a:r>
              <a:rPr lang="en-US" sz="1900" dirty="0"/>
              <a:t> </a:t>
            </a:r>
            <a:r>
              <a:rPr lang="en-US" sz="1900" dirty="0" err="1"/>
              <a:t>haploïnsufficiëntie</a:t>
            </a:r>
            <a:endParaRPr lang="en-US" sz="1900" dirty="0"/>
          </a:p>
          <a:p>
            <a:pPr marL="457200" indent="-457200">
              <a:buFont typeface="+mj-lt"/>
              <a:buAutoNum type="arabicPeriod"/>
            </a:pPr>
            <a:r>
              <a:rPr lang="en-US" sz="1900" i="1" dirty="0"/>
              <a:t>NPR2</a:t>
            </a:r>
            <a:r>
              <a:rPr lang="en-US" sz="1900" dirty="0"/>
              <a:t> </a:t>
            </a:r>
            <a:r>
              <a:rPr lang="en-US" sz="1900" dirty="0" err="1"/>
              <a:t>haploïnsufficiëntie</a:t>
            </a:r>
            <a:endParaRPr lang="en-US" sz="1900" dirty="0"/>
          </a:p>
          <a:p>
            <a:pPr marL="457200" indent="-457200">
              <a:buFont typeface="+mj-lt"/>
              <a:buAutoNum type="arabicPeriod"/>
            </a:pPr>
            <a:r>
              <a:rPr lang="en-US" sz="1900" i="1" dirty="0"/>
              <a:t>ACAN</a:t>
            </a:r>
            <a:r>
              <a:rPr lang="en-US" sz="1900" dirty="0"/>
              <a:t> </a:t>
            </a:r>
            <a:r>
              <a:rPr lang="en-US" sz="1900" dirty="0" err="1"/>
              <a:t>haploïnsufficiëntie</a:t>
            </a:r>
            <a:endParaRPr lang="en-US" sz="1900" dirty="0"/>
          </a:p>
          <a:p>
            <a:pPr marL="457200" indent="-457200">
              <a:buFont typeface="+mj-lt"/>
              <a:buAutoNum type="arabicPeriod"/>
            </a:pPr>
            <a:r>
              <a:rPr lang="en-US" sz="1900" i="1" dirty="0"/>
              <a:t>IHH</a:t>
            </a:r>
            <a:r>
              <a:rPr lang="en-US" sz="1900" dirty="0"/>
              <a:t> </a:t>
            </a:r>
            <a:r>
              <a:rPr lang="en-US" sz="1900" dirty="0" err="1"/>
              <a:t>haploïnsufficiëntie</a:t>
            </a:r>
            <a:endParaRPr lang="en-US" sz="1900" dirty="0"/>
          </a:p>
          <a:p>
            <a:pPr marL="457200" indent="-457200">
              <a:buFont typeface="+mj-lt"/>
              <a:buAutoNum type="arabicPeriod"/>
            </a:pPr>
            <a:r>
              <a:rPr lang="en-US" sz="1900" dirty="0"/>
              <a:t>Copy number variants, UPD</a:t>
            </a:r>
          </a:p>
          <a:p>
            <a:pPr marL="457200" indent="-457200">
              <a:buFont typeface="+mj-lt"/>
              <a:buAutoNum type="arabicPeriod"/>
            </a:pPr>
            <a:r>
              <a:rPr lang="en-US" sz="1900" dirty="0" err="1"/>
              <a:t>Idiopatische</a:t>
            </a:r>
            <a:r>
              <a:rPr lang="en-US" sz="1900" dirty="0"/>
              <a:t> SGA</a:t>
            </a:r>
          </a:p>
          <a:p>
            <a:pPr marL="457200" indent="-457200">
              <a:buFont typeface="+mj-lt"/>
              <a:buAutoNum type="arabicPeriod"/>
            </a:pPr>
            <a:r>
              <a:rPr lang="en-US" sz="1900" dirty="0" err="1"/>
              <a:t>Andere</a:t>
            </a:r>
            <a:r>
              <a:rPr lang="en-US" sz="1900" dirty="0"/>
              <a:t> (</a:t>
            </a:r>
            <a:r>
              <a:rPr lang="en-US" sz="1900" dirty="0" err="1"/>
              <a:t>foetaal</a:t>
            </a:r>
            <a:r>
              <a:rPr lang="en-US" sz="1900" dirty="0"/>
              <a:t> alcohol S, </a:t>
            </a:r>
            <a:r>
              <a:rPr lang="en-US" sz="1900" dirty="0" err="1"/>
              <a:t>mitochondriaal</a:t>
            </a:r>
            <a:r>
              <a:rPr lang="en-US" sz="1900" dirty="0"/>
              <a:t>, </a:t>
            </a:r>
            <a:r>
              <a:rPr lang="en-US" sz="1900" dirty="0" err="1"/>
              <a:t>metabool</a:t>
            </a:r>
            <a:r>
              <a:rPr lang="en-US" sz="1900" dirty="0"/>
              <a:t>)</a:t>
            </a:r>
            <a:endParaRPr lang="en-GB" sz="1900" dirty="0"/>
          </a:p>
          <a:p>
            <a:endParaRPr lang="nl-NL" dirty="0"/>
          </a:p>
        </p:txBody>
      </p:sp>
      <p:sp>
        <p:nvSpPr>
          <p:cNvPr id="6" name="Tijdelijke aanduiding voor inhoud 5">
            <a:extLst>
              <a:ext uri="{FF2B5EF4-FFF2-40B4-BE49-F238E27FC236}">
                <a16:creationId xmlns:a16="http://schemas.microsoft.com/office/drawing/2014/main" id="{D3C0B12E-6F39-4A8C-824B-97ABF4D69F5E}"/>
              </a:ext>
            </a:extLst>
          </p:cNvPr>
          <p:cNvSpPr txBox="1">
            <a:spLocks/>
          </p:cNvSpPr>
          <p:nvPr/>
        </p:nvSpPr>
        <p:spPr>
          <a:xfrm>
            <a:off x="4570414" y="962108"/>
            <a:ext cx="4293294" cy="5507703"/>
          </a:xfrm>
          <a:prstGeom prst="rect">
            <a:avLst/>
          </a:prstGeom>
        </p:spPr>
        <p:txBody>
          <a:bodyPr/>
          <a:lst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r>
              <a:rPr lang="en-US" b="1" kern="0" dirty="0" err="1"/>
              <a:t>Secundaire</a:t>
            </a:r>
            <a:r>
              <a:rPr lang="en-US" b="1" kern="0" dirty="0"/>
              <a:t> </a:t>
            </a:r>
            <a:r>
              <a:rPr lang="en-US" b="1" kern="0" dirty="0" err="1"/>
              <a:t>groeistoornissen</a:t>
            </a:r>
            <a:r>
              <a:rPr lang="en-US" b="1" kern="0" dirty="0"/>
              <a:t> </a:t>
            </a:r>
          </a:p>
          <a:p>
            <a:pPr marL="457200" indent="-457200">
              <a:buFont typeface="+mj-lt"/>
              <a:buAutoNum type="arabicPeriod"/>
            </a:pPr>
            <a:r>
              <a:rPr lang="nl-NL" kern="0" dirty="0">
                <a:solidFill>
                  <a:srgbClr val="FF0000"/>
                </a:solidFill>
              </a:rPr>
              <a:t>GH-deficiëntie (GHD) (1:5000) en andere stoornissen in GH-IGF as</a:t>
            </a:r>
          </a:p>
          <a:p>
            <a:pPr marL="457200" indent="-457200">
              <a:buFont typeface="+mj-lt"/>
              <a:buAutoNum type="arabicPeriod"/>
            </a:pPr>
            <a:r>
              <a:rPr lang="en-US" kern="0" dirty="0" err="1"/>
              <a:t>Hypothyreoïdie</a:t>
            </a:r>
            <a:endParaRPr lang="en-US" kern="0" dirty="0"/>
          </a:p>
          <a:p>
            <a:pPr marL="457200" indent="-457200">
              <a:buFont typeface="+mj-lt"/>
              <a:buAutoNum type="arabicPeriod"/>
            </a:pPr>
            <a:r>
              <a:rPr lang="en-US" kern="0" dirty="0"/>
              <a:t>Cushing </a:t>
            </a:r>
            <a:r>
              <a:rPr lang="en-US" kern="0" dirty="0" err="1"/>
              <a:t>syndroom</a:t>
            </a:r>
            <a:endParaRPr lang="en-US" kern="0" dirty="0"/>
          </a:p>
          <a:p>
            <a:pPr marL="457200" indent="-457200">
              <a:buFont typeface="+mj-lt"/>
              <a:buAutoNum type="arabicPeriod"/>
            </a:pPr>
            <a:r>
              <a:rPr lang="en-US" kern="0" dirty="0" err="1"/>
              <a:t>Coeliakie</a:t>
            </a:r>
            <a:endParaRPr lang="en-US" kern="0" dirty="0"/>
          </a:p>
          <a:p>
            <a:pPr marL="457200" indent="-457200">
              <a:buFont typeface="+mj-lt"/>
              <a:buAutoNum type="arabicPeriod"/>
            </a:pPr>
            <a:r>
              <a:rPr lang="en-US" kern="0" dirty="0"/>
              <a:t>Inflammatory bowel disease (IBD)</a:t>
            </a:r>
          </a:p>
          <a:p>
            <a:pPr marL="457200" indent="-457200">
              <a:buFont typeface="+mj-lt"/>
              <a:buAutoNum type="arabicPeriod"/>
            </a:pPr>
            <a:r>
              <a:rPr lang="en-US" kern="0" dirty="0" err="1"/>
              <a:t>Hemoglobinopathie</a:t>
            </a:r>
            <a:endParaRPr lang="en-US" kern="0" dirty="0"/>
          </a:p>
          <a:p>
            <a:pPr marL="457200" indent="-457200">
              <a:buFont typeface="+mj-lt"/>
              <a:buAutoNum type="arabicPeriod"/>
            </a:pPr>
            <a:r>
              <a:rPr lang="en-US" kern="0" dirty="0" err="1"/>
              <a:t>Chronisch</a:t>
            </a:r>
            <a:r>
              <a:rPr lang="en-US" kern="0" dirty="0"/>
              <a:t> </a:t>
            </a:r>
            <a:r>
              <a:rPr lang="en-US" kern="0" dirty="0" err="1"/>
              <a:t>nierfalen</a:t>
            </a:r>
            <a:endParaRPr lang="en-US" kern="0" dirty="0"/>
          </a:p>
          <a:p>
            <a:pPr marL="457200" indent="-457200">
              <a:buFont typeface="+mj-lt"/>
              <a:buAutoNum type="arabicPeriod"/>
            </a:pPr>
            <a:r>
              <a:rPr lang="en-US" kern="0" dirty="0" err="1"/>
              <a:t>Metabole</a:t>
            </a:r>
            <a:r>
              <a:rPr lang="en-US" kern="0" dirty="0"/>
              <a:t> </a:t>
            </a:r>
            <a:r>
              <a:rPr lang="en-US" kern="0" dirty="0" err="1"/>
              <a:t>botstoornissen</a:t>
            </a:r>
            <a:endParaRPr lang="en-US" kern="0" dirty="0"/>
          </a:p>
          <a:p>
            <a:pPr marL="457200" indent="-457200">
              <a:buFont typeface="+mj-lt"/>
              <a:buAutoNum type="arabicPeriod"/>
            </a:pPr>
            <a:r>
              <a:rPr lang="en-US" kern="0" dirty="0" err="1"/>
              <a:t>Psychosociale</a:t>
            </a:r>
            <a:r>
              <a:rPr lang="en-US" kern="0" dirty="0"/>
              <a:t> </a:t>
            </a:r>
            <a:r>
              <a:rPr lang="en-US" kern="0" dirty="0" err="1"/>
              <a:t>oorzaken</a:t>
            </a:r>
            <a:endParaRPr lang="en-US" kern="0" dirty="0"/>
          </a:p>
          <a:p>
            <a:pPr marL="457200" indent="-457200">
              <a:buFont typeface="+mj-lt"/>
              <a:buAutoNum type="arabicPeriod"/>
            </a:pPr>
            <a:r>
              <a:rPr lang="en-US" kern="0" dirty="0" err="1"/>
              <a:t>Iatrogene</a:t>
            </a:r>
            <a:r>
              <a:rPr lang="en-US" kern="0" dirty="0"/>
              <a:t> </a:t>
            </a:r>
            <a:r>
              <a:rPr lang="en-US" kern="0" dirty="0" err="1"/>
              <a:t>oorzaken</a:t>
            </a:r>
            <a:r>
              <a:rPr lang="en-US" kern="0" dirty="0"/>
              <a:t> (</a:t>
            </a:r>
            <a:r>
              <a:rPr lang="en-US" kern="0" dirty="0" err="1"/>
              <a:t>medicatie</a:t>
            </a:r>
            <a:r>
              <a:rPr lang="en-US" kern="0" dirty="0"/>
              <a:t>)</a:t>
            </a:r>
          </a:p>
          <a:p>
            <a:pPr marL="457200" indent="-457200">
              <a:buFont typeface="+mj-lt"/>
              <a:buAutoNum type="arabicPeriod"/>
            </a:pPr>
            <a:r>
              <a:rPr lang="en-US" kern="0" dirty="0" err="1"/>
              <a:t>Andere</a:t>
            </a:r>
            <a:r>
              <a:rPr lang="en-US" kern="0" dirty="0"/>
              <a:t> </a:t>
            </a:r>
            <a:endParaRPr lang="en-GB" kern="0" dirty="0"/>
          </a:p>
          <a:p>
            <a:endParaRPr lang="nl-NL" kern="0" dirty="0"/>
          </a:p>
        </p:txBody>
      </p:sp>
    </p:spTree>
    <p:extLst>
      <p:ext uri="{BB962C8B-B14F-4D97-AF65-F5344CB8AC3E}">
        <p14:creationId xmlns:p14="http://schemas.microsoft.com/office/powerpoint/2010/main" val="3576952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p:txBody>
          <a:bodyPr/>
          <a:lstStyle/>
          <a:p>
            <a:r>
              <a:rPr lang="en-US" dirty="0" err="1"/>
              <a:t>Stoornissen</a:t>
            </a:r>
            <a:r>
              <a:rPr lang="en-US" dirty="0"/>
              <a:t> in de </a:t>
            </a:r>
            <a:r>
              <a:rPr lang="en-US" dirty="0" err="1"/>
              <a:t>groeihormoon</a:t>
            </a:r>
            <a:r>
              <a:rPr lang="en-US" dirty="0"/>
              <a:t>-IGF-I as</a:t>
            </a:r>
            <a:endParaRPr lang="nl-NL" dirty="0"/>
          </a:p>
        </p:txBody>
      </p:sp>
      <p:sp>
        <p:nvSpPr>
          <p:cNvPr id="8" name="TextBox 7">
            <a:extLst>
              <a:ext uri="{FF2B5EF4-FFF2-40B4-BE49-F238E27FC236}">
                <a16:creationId xmlns:a16="http://schemas.microsoft.com/office/drawing/2014/main" id="{127FEA95-8D44-43CF-8EC9-BFE8D8070029}"/>
              </a:ext>
            </a:extLst>
          </p:cNvPr>
          <p:cNvSpPr txBox="1"/>
          <p:nvPr/>
        </p:nvSpPr>
        <p:spPr>
          <a:xfrm>
            <a:off x="39457" y="6519446"/>
            <a:ext cx="8818793" cy="338554"/>
          </a:xfrm>
          <a:prstGeom prst="rect">
            <a:avLst/>
          </a:prstGeom>
          <a:noFill/>
        </p:spPr>
        <p:txBody>
          <a:bodyPr wrap="square" rtlCol="0">
            <a:spAutoFit/>
          </a:bodyPr>
          <a:lstStyle/>
          <a:p>
            <a:r>
              <a:rPr lang="en-US" sz="1600" i="1" dirty="0">
                <a:solidFill>
                  <a:schemeClr val="bg2"/>
                </a:solidFill>
                <a:latin typeface="Calibri" panose="020F0502020204030204" pitchFamily="34" charset="0"/>
              </a:rPr>
              <a:t>Ranke &amp; Wit, Nat Rev Endocrinol 2018;14:285-300</a:t>
            </a:r>
            <a:r>
              <a:rPr lang="en-US" sz="1600" i="1" dirty="0">
                <a:solidFill>
                  <a:srgbClr val="FFFFFF"/>
                </a:solidFill>
                <a:latin typeface="Calibri" panose="020F0502020204030204" pitchFamily="34" charset="0"/>
              </a:rPr>
              <a:t> Genet Med 2014;16:53</a:t>
            </a:r>
            <a:endParaRPr lang="en-GB" sz="1600" i="1" dirty="0">
              <a:solidFill>
                <a:srgbClr val="FFFFFF"/>
              </a:solidFill>
              <a:latin typeface="Calibri" panose="020F0502020204030204" pitchFamily="34" charset="0"/>
            </a:endParaRPr>
          </a:p>
        </p:txBody>
      </p:sp>
      <p:pic>
        <p:nvPicPr>
          <p:cNvPr id="4" name="Picture 2">
            <a:extLst>
              <a:ext uri="{FF2B5EF4-FFF2-40B4-BE49-F238E27FC236}">
                <a16:creationId xmlns:a16="http://schemas.microsoft.com/office/drawing/2014/main" id="{3B718DE8-9246-4053-91D4-283F1B087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959435"/>
            <a:ext cx="77628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al 1">
            <a:extLst>
              <a:ext uri="{FF2B5EF4-FFF2-40B4-BE49-F238E27FC236}">
                <a16:creationId xmlns:a16="http://schemas.microsoft.com/office/drawing/2014/main" id="{0FD3F38C-EBED-45AD-8203-02B10FEA8D40}"/>
              </a:ext>
            </a:extLst>
          </p:cNvPr>
          <p:cNvSpPr/>
          <p:nvPr/>
        </p:nvSpPr>
        <p:spPr bwMode="auto">
          <a:xfrm>
            <a:off x="2454100" y="2355273"/>
            <a:ext cx="510773" cy="484909"/>
          </a:xfrm>
          <a:prstGeom prst="ellipse">
            <a:avLst/>
          </a:prstGeom>
          <a:noFill/>
          <a:ln w="28575"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2400" b="0" i="0" u="none" strike="noStrike" kern="1200" cap="none" spc="0" normalizeH="0" baseline="0" noProof="0">
              <a:ln>
                <a:noFill/>
              </a:ln>
              <a:solidFill>
                <a:srgbClr val="FFFFFF"/>
              </a:solidFill>
              <a:effectLst/>
              <a:uLnTx/>
              <a:uFillTx/>
              <a:latin typeface="Times" charset="0"/>
              <a:ea typeface="ＭＳ Ｐゴシック" charset="0"/>
              <a:cs typeface="+mn-cs"/>
            </a:endParaRPr>
          </a:p>
        </p:txBody>
      </p:sp>
      <p:sp>
        <p:nvSpPr>
          <p:cNvPr id="6" name="Ovaal 7">
            <a:extLst>
              <a:ext uri="{FF2B5EF4-FFF2-40B4-BE49-F238E27FC236}">
                <a16:creationId xmlns:a16="http://schemas.microsoft.com/office/drawing/2014/main" id="{D6C652E6-EB0E-4043-B3DD-ED58301ABA10}"/>
              </a:ext>
            </a:extLst>
          </p:cNvPr>
          <p:cNvSpPr/>
          <p:nvPr/>
        </p:nvSpPr>
        <p:spPr bwMode="auto">
          <a:xfrm>
            <a:off x="5737628" y="1149927"/>
            <a:ext cx="510773" cy="484909"/>
          </a:xfrm>
          <a:prstGeom prst="ellipse">
            <a:avLst/>
          </a:prstGeom>
          <a:noFill/>
          <a:ln w="28575"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2400" b="0" i="0" u="none" strike="noStrike" kern="1200" cap="none" spc="0" normalizeH="0" baseline="0" noProof="0">
              <a:ln>
                <a:noFill/>
              </a:ln>
              <a:solidFill>
                <a:srgbClr val="FFFFFF"/>
              </a:solidFill>
              <a:effectLst/>
              <a:uLnTx/>
              <a:uFillTx/>
              <a:latin typeface="Times" charset="0"/>
              <a:ea typeface="ＭＳ Ｐゴシック" charset="0"/>
              <a:cs typeface="+mn-cs"/>
            </a:endParaRPr>
          </a:p>
        </p:txBody>
      </p:sp>
      <p:sp>
        <p:nvSpPr>
          <p:cNvPr id="7" name="Ovaal 8">
            <a:extLst>
              <a:ext uri="{FF2B5EF4-FFF2-40B4-BE49-F238E27FC236}">
                <a16:creationId xmlns:a16="http://schemas.microsoft.com/office/drawing/2014/main" id="{D7616F24-315B-4399-929B-0EB25A85FA4C}"/>
              </a:ext>
            </a:extLst>
          </p:cNvPr>
          <p:cNvSpPr/>
          <p:nvPr/>
        </p:nvSpPr>
        <p:spPr bwMode="auto">
          <a:xfrm>
            <a:off x="5496096" y="2486891"/>
            <a:ext cx="510773" cy="484909"/>
          </a:xfrm>
          <a:prstGeom prst="ellipse">
            <a:avLst/>
          </a:prstGeom>
          <a:noFill/>
          <a:ln w="28575"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2400" b="0" i="0" u="none" strike="noStrike" kern="1200" cap="none" spc="0" normalizeH="0" baseline="0" noProof="0">
              <a:ln>
                <a:noFill/>
              </a:ln>
              <a:solidFill>
                <a:srgbClr val="FFFFFF"/>
              </a:solidFill>
              <a:effectLst/>
              <a:uLnTx/>
              <a:uFillTx/>
              <a:latin typeface="Times" charset="0"/>
              <a:ea typeface="ＭＳ Ｐゴシック" charset="0"/>
              <a:cs typeface="+mn-cs"/>
            </a:endParaRPr>
          </a:p>
        </p:txBody>
      </p:sp>
      <p:sp>
        <p:nvSpPr>
          <p:cNvPr id="9" name="Ovaal 9">
            <a:extLst>
              <a:ext uri="{FF2B5EF4-FFF2-40B4-BE49-F238E27FC236}">
                <a16:creationId xmlns:a16="http://schemas.microsoft.com/office/drawing/2014/main" id="{051E153D-1FF1-4D00-9C48-39871CA5CA51}"/>
              </a:ext>
            </a:extLst>
          </p:cNvPr>
          <p:cNvSpPr/>
          <p:nvPr/>
        </p:nvSpPr>
        <p:spPr bwMode="auto">
          <a:xfrm>
            <a:off x="5903883" y="3948549"/>
            <a:ext cx="510773" cy="484909"/>
          </a:xfrm>
          <a:prstGeom prst="ellipse">
            <a:avLst/>
          </a:prstGeom>
          <a:noFill/>
          <a:ln w="28575"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2400" b="0" i="0" u="none" strike="noStrike" kern="1200" cap="none" spc="0" normalizeH="0" baseline="0" noProof="0">
              <a:ln>
                <a:noFill/>
              </a:ln>
              <a:solidFill>
                <a:srgbClr val="FFFFFF"/>
              </a:solidFill>
              <a:effectLst/>
              <a:uLnTx/>
              <a:uFillTx/>
              <a:latin typeface="Times" charset="0"/>
              <a:ea typeface="ＭＳ Ｐゴシック" charset="0"/>
              <a:cs typeface="+mn-cs"/>
            </a:endParaRPr>
          </a:p>
        </p:txBody>
      </p:sp>
      <p:sp>
        <p:nvSpPr>
          <p:cNvPr id="10" name="Ovaal 10">
            <a:extLst>
              <a:ext uri="{FF2B5EF4-FFF2-40B4-BE49-F238E27FC236}">
                <a16:creationId xmlns:a16="http://schemas.microsoft.com/office/drawing/2014/main" id="{6794A5EC-4454-45CB-A275-856907E6B6C2}"/>
              </a:ext>
            </a:extLst>
          </p:cNvPr>
          <p:cNvSpPr/>
          <p:nvPr/>
        </p:nvSpPr>
        <p:spPr bwMode="auto">
          <a:xfrm>
            <a:off x="4890656" y="3976257"/>
            <a:ext cx="701622" cy="522999"/>
          </a:xfrm>
          <a:prstGeom prst="ellipse">
            <a:avLst/>
          </a:prstGeom>
          <a:noFill/>
          <a:ln w="28575"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2400" b="0" i="0" u="none" strike="noStrike" kern="1200" cap="none" spc="0" normalizeH="0" baseline="0" noProof="0">
              <a:ln>
                <a:noFill/>
              </a:ln>
              <a:solidFill>
                <a:srgbClr val="FFFFFF"/>
              </a:solidFill>
              <a:effectLst/>
              <a:uLnTx/>
              <a:uFillTx/>
              <a:latin typeface="Times" charset="0"/>
              <a:ea typeface="ＭＳ Ｐゴシック" charset="0"/>
              <a:cs typeface="+mn-cs"/>
            </a:endParaRPr>
          </a:p>
        </p:txBody>
      </p:sp>
      <p:sp>
        <p:nvSpPr>
          <p:cNvPr id="11" name="Ovaal 11">
            <a:extLst>
              <a:ext uri="{FF2B5EF4-FFF2-40B4-BE49-F238E27FC236}">
                <a16:creationId xmlns:a16="http://schemas.microsoft.com/office/drawing/2014/main" id="{759607C8-B1DE-4CBA-A925-3D0FDF26709B}"/>
              </a:ext>
            </a:extLst>
          </p:cNvPr>
          <p:cNvSpPr/>
          <p:nvPr/>
        </p:nvSpPr>
        <p:spPr bwMode="auto">
          <a:xfrm>
            <a:off x="6776719" y="4987637"/>
            <a:ext cx="510773" cy="484909"/>
          </a:xfrm>
          <a:prstGeom prst="ellipse">
            <a:avLst/>
          </a:prstGeom>
          <a:noFill/>
          <a:ln w="28575"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2400" b="0" i="0" u="none" strike="noStrike" kern="1200" cap="none" spc="0" normalizeH="0" baseline="0" noProof="0">
              <a:ln>
                <a:noFill/>
              </a:ln>
              <a:solidFill>
                <a:srgbClr val="FFFFFF"/>
              </a:solidFill>
              <a:effectLst/>
              <a:uLnTx/>
              <a:uFillTx/>
              <a:latin typeface="Times" charset="0"/>
              <a:ea typeface="ＭＳ Ｐゴシック" charset="0"/>
              <a:cs typeface="+mn-cs"/>
            </a:endParaRPr>
          </a:p>
        </p:txBody>
      </p:sp>
      <p:sp>
        <p:nvSpPr>
          <p:cNvPr id="12" name="Ovaal 12">
            <a:extLst>
              <a:ext uri="{FF2B5EF4-FFF2-40B4-BE49-F238E27FC236}">
                <a16:creationId xmlns:a16="http://schemas.microsoft.com/office/drawing/2014/main" id="{447933AF-4B89-4AA8-A54F-6841AD00E371}"/>
              </a:ext>
            </a:extLst>
          </p:cNvPr>
          <p:cNvSpPr/>
          <p:nvPr/>
        </p:nvSpPr>
        <p:spPr bwMode="auto">
          <a:xfrm>
            <a:off x="2808313" y="4682836"/>
            <a:ext cx="510773" cy="484909"/>
          </a:xfrm>
          <a:prstGeom prst="ellipse">
            <a:avLst/>
          </a:prstGeom>
          <a:noFill/>
          <a:ln w="28575"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2400" b="0" i="0" u="none" strike="noStrike" kern="1200" cap="none" spc="0" normalizeH="0" baseline="0" noProof="0">
              <a:ln>
                <a:noFill/>
              </a:ln>
              <a:solidFill>
                <a:srgbClr val="FFFFFF"/>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9478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p:txBody>
          <a:bodyPr/>
          <a:lstStyle/>
          <a:p>
            <a:r>
              <a:rPr lang="nl-NL" kern="1200" dirty="0">
                <a:solidFill>
                  <a:srgbClr val="FFFFFF"/>
                </a:solidFill>
                <a:ea typeface="ＭＳ Ｐゴシック" pitchFamily="34" charset="-128"/>
              </a:rPr>
              <a:t>Heterozygote </a:t>
            </a:r>
            <a:r>
              <a:rPr lang="nl-NL" i="1" kern="1200" dirty="0">
                <a:solidFill>
                  <a:srgbClr val="FFFFFF"/>
                </a:solidFill>
                <a:ea typeface="ＭＳ Ｐゴシック" pitchFamily="34" charset="-128"/>
              </a:rPr>
              <a:t>IGF1R</a:t>
            </a:r>
            <a:r>
              <a:rPr lang="nl-NL" kern="1200" dirty="0">
                <a:solidFill>
                  <a:srgbClr val="FFFFFF"/>
                </a:solidFill>
                <a:ea typeface="ＭＳ Ｐゴシック" pitchFamily="34" charset="-128"/>
              </a:rPr>
              <a:t> defecten (</a:t>
            </a:r>
            <a:r>
              <a:rPr lang="nl-NL" kern="1200" dirty="0" err="1">
                <a:solidFill>
                  <a:srgbClr val="FFFFFF"/>
                </a:solidFill>
                <a:ea typeface="ＭＳ Ｐゴシック" pitchFamily="34" charset="-128"/>
              </a:rPr>
              <a:t>mut</a:t>
            </a:r>
            <a:r>
              <a:rPr lang="nl-NL" kern="1200" dirty="0">
                <a:solidFill>
                  <a:srgbClr val="FFFFFF"/>
                </a:solidFill>
                <a:ea typeface="ＭＳ Ｐゴシック" pitchFamily="34" charset="-128"/>
              </a:rPr>
              <a:t> 18, del 7)</a:t>
            </a:r>
            <a:endParaRPr lang="nl-NL" dirty="0"/>
          </a:p>
        </p:txBody>
      </p:sp>
      <p:sp>
        <p:nvSpPr>
          <p:cNvPr id="8" name="TextBox 7">
            <a:extLst>
              <a:ext uri="{FF2B5EF4-FFF2-40B4-BE49-F238E27FC236}">
                <a16:creationId xmlns:a16="http://schemas.microsoft.com/office/drawing/2014/main" id="{127FEA95-8D44-43CF-8EC9-BFE8D8070029}"/>
              </a:ext>
            </a:extLst>
          </p:cNvPr>
          <p:cNvSpPr txBox="1"/>
          <p:nvPr/>
        </p:nvSpPr>
        <p:spPr>
          <a:xfrm>
            <a:off x="39457" y="6519446"/>
            <a:ext cx="8818793" cy="338554"/>
          </a:xfrm>
          <a:prstGeom prst="rect">
            <a:avLst/>
          </a:prstGeom>
          <a:noFill/>
        </p:spPr>
        <p:txBody>
          <a:bodyPr wrap="square" rtlCol="0">
            <a:spAutoFit/>
          </a:bodyPr>
          <a:lstStyle/>
          <a:p>
            <a:r>
              <a:rPr lang="en-US" sz="1600" i="1" dirty="0">
                <a:solidFill>
                  <a:schemeClr val="bg2"/>
                </a:solidFill>
                <a:latin typeface="Calibri" panose="020F0502020204030204" pitchFamily="34" charset="0"/>
              </a:rPr>
              <a:t>Walenkamp et al, in </a:t>
            </a:r>
            <a:r>
              <a:rPr lang="en-US" sz="1600" i="1" dirty="0" err="1">
                <a:solidFill>
                  <a:schemeClr val="bg2"/>
                </a:solidFill>
                <a:latin typeface="Calibri" panose="020F0502020204030204" pitchFamily="34" charset="0"/>
              </a:rPr>
              <a:t>revisie</a:t>
            </a:r>
            <a:r>
              <a:rPr lang="en-US" sz="1600" i="1" dirty="0">
                <a:solidFill>
                  <a:srgbClr val="FFFFFF"/>
                </a:solidFill>
                <a:latin typeface="Calibri" panose="020F0502020204030204" pitchFamily="34" charset="0"/>
              </a:rPr>
              <a:t>, Genet Med 2014;16:53</a:t>
            </a:r>
            <a:endParaRPr lang="en-GB" sz="1600" i="1" dirty="0">
              <a:solidFill>
                <a:srgbClr val="FFFFFF"/>
              </a:solidFill>
              <a:latin typeface="Calibri" panose="020F0502020204030204" pitchFamily="34" charset="0"/>
            </a:endParaRPr>
          </a:p>
        </p:txBody>
      </p:sp>
      <p:graphicFrame>
        <p:nvGraphicFramePr>
          <p:cNvPr id="4" name="Group 138">
            <a:extLst>
              <a:ext uri="{FF2B5EF4-FFF2-40B4-BE49-F238E27FC236}">
                <a16:creationId xmlns:a16="http://schemas.microsoft.com/office/drawing/2014/main" id="{B9055BD2-07AC-4BFC-AD1F-887B152865FC}"/>
              </a:ext>
            </a:extLst>
          </p:cNvPr>
          <p:cNvGraphicFramePr>
            <a:graphicFrameLocks noGrp="1"/>
          </p:cNvGraphicFramePr>
          <p:nvPr>
            <p:extLst>
              <p:ext uri="{D42A27DB-BD31-4B8C-83A1-F6EECF244321}">
                <p14:modId xmlns:p14="http://schemas.microsoft.com/office/powerpoint/2010/main" val="84881426"/>
              </p:ext>
            </p:extLst>
          </p:nvPr>
        </p:nvGraphicFramePr>
        <p:xfrm>
          <a:off x="463550" y="1096963"/>
          <a:ext cx="8135938" cy="5434400"/>
        </p:xfrm>
        <a:graphic>
          <a:graphicData uri="http://schemas.openxmlformats.org/drawingml/2006/table">
            <a:tbl>
              <a:tblPr/>
              <a:tblGrid>
                <a:gridCol w="3041650">
                  <a:extLst>
                    <a:ext uri="{9D8B030D-6E8A-4147-A177-3AD203B41FA5}">
                      <a16:colId xmlns:a16="http://schemas.microsoft.com/office/drawing/2014/main" val="20000"/>
                    </a:ext>
                  </a:extLst>
                </a:gridCol>
                <a:gridCol w="5094288">
                  <a:extLst>
                    <a:ext uri="{9D8B030D-6E8A-4147-A177-3AD203B41FA5}">
                      <a16:colId xmlns:a16="http://schemas.microsoft.com/office/drawing/2014/main" val="20001"/>
                    </a:ext>
                  </a:extLst>
                </a:gridCol>
              </a:tblGrid>
              <a:tr h="549442">
                <a:tc>
                  <a:txBody>
                    <a:bodyPr/>
                    <a:lstStyle/>
                    <a:p>
                      <a:r>
                        <a:rPr lang="nl-NL" dirty="0">
                          <a:solidFill>
                            <a:schemeClr val="bg2"/>
                          </a:solidFill>
                        </a:rPr>
                        <a:t>Geboortegewicht SDS</a:t>
                      </a:r>
                      <a:endParaRPr lang="en-GB" dirty="0">
                        <a:solidFill>
                          <a:schemeClr val="bg2"/>
                        </a:solidFill>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EF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2000" b="1" i="0" u="none" strike="noStrike" cap="none" normalizeH="0" baseline="0" dirty="0">
                          <a:ln>
                            <a:noFill/>
                          </a:ln>
                          <a:solidFill>
                            <a:schemeClr val="accent6"/>
                          </a:solidFill>
                          <a:effectLst/>
                          <a:latin typeface="+mn-lt"/>
                        </a:rPr>
                        <a:t>-2,1 </a:t>
                      </a:r>
                      <a:r>
                        <a:rPr kumimoji="0" lang="en-US" sz="2000" b="0" i="0" u="none" strike="noStrike" cap="none" normalizeH="0" baseline="0" dirty="0">
                          <a:ln>
                            <a:noFill/>
                          </a:ln>
                          <a:solidFill>
                            <a:schemeClr val="bg2"/>
                          </a:solidFill>
                          <a:effectLst/>
                          <a:latin typeface="+mn-lt"/>
                        </a:rPr>
                        <a:t>(0,9). Range -3,7; -0,4</a:t>
                      </a:r>
                      <a:endParaRPr kumimoji="0" lang="nl-NL" sz="2000" b="0" i="0" u="none" strike="noStrike" cap="none" normalizeH="0" baseline="0" dirty="0">
                        <a:ln>
                          <a:noFill/>
                        </a:ln>
                        <a:solidFill>
                          <a:schemeClr val="bg2"/>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EF5"/>
                    </a:solidFill>
                  </a:tcPr>
                </a:tc>
                <a:extLst>
                  <a:ext uri="{0D108BD9-81ED-4DB2-BD59-A6C34878D82A}">
                    <a16:rowId xmlns:a16="http://schemas.microsoft.com/office/drawing/2014/main" val="10000"/>
                  </a:ext>
                </a:extLst>
              </a:tr>
              <a:tr h="565285">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nl-NL" sz="2000" b="0" i="0" u="none" strike="noStrike" cap="none" normalizeH="0" baseline="0" dirty="0">
                          <a:ln>
                            <a:noFill/>
                          </a:ln>
                          <a:solidFill>
                            <a:schemeClr val="bg2"/>
                          </a:solidFill>
                          <a:effectLst/>
                          <a:latin typeface="+mn-lt"/>
                        </a:rPr>
                        <a:t>Geboortelengte SDS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EF5"/>
                    </a:solid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nl-NL" sz="2000" b="1" i="0" u="none" strike="noStrike" cap="none" normalizeH="0" baseline="0" dirty="0">
                          <a:ln>
                            <a:noFill/>
                          </a:ln>
                          <a:solidFill>
                            <a:schemeClr val="accent6"/>
                          </a:solidFill>
                          <a:effectLst/>
                          <a:latin typeface="+mn-lt"/>
                        </a:rPr>
                        <a:t>-2,7</a:t>
                      </a:r>
                      <a:r>
                        <a:rPr kumimoji="0" lang="nl-NL" sz="2000" b="0" i="0" u="none" strike="noStrike" cap="none" normalizeH="0" baseline="0" dirty="0">
                          <a:ln>
                            <a:noFill/>
                          </a:ln>
                          <a:solidFill>
                            <a:schemeClr val="bg2"/>
                          </a:solidFill>
                          <a:effectLst/>
                          <a:latin typeface="+mn-lt"/>
                        </a:rPr>
                        <a:t> (1,2). Range -5,0; -1,0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EF5"/>
                    </a:solidFill>
                  </a:tcPr>
                </a:tc>
                <a:extLst>
                  <a:ext uri="{0D108BD9-81ED-4DB2-BD59-A6C34878D82A}">
                    <a16:rowId xmlns:a16="http://schemas.microsoft.com/office/drawing/2014/main" val="10001"/>
                  </a:ext>
                </a:extLst>
              </a:tr>
              <a:tr h="524908">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nl-NL" sz="2000" b="0" i="0" u="none" strike="noStrike" cap="none" normalizeH="0" baseline="0" dirty="0">
                          <a:ln>
                            <a:noFill/>
                          </a:ln>
                          <a:solidFill>
                            <a:schemeClr val="bg2"/>
                          </a:solidFill>
                          <a:effectLst/>
                          <a:latin typeface="+mn-lt"/>
                        </a:rPr>
                        <a:t>Hoofdomtrek bij geboorte SDS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EF5"/>
                    </a:solid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nl-NL" sz="2000" b="1" i="0" u="none" strike="noStrike" cap="none" normalizeH="0" baseline="0" dirty="0">
                          <a:ln>
                            <a:noFill/>
                          </a:ln>
                          <a:solidFill>
                            <a:schemeClr val="accent6"/>
                          </a:solidFill>
                          <a:effectLst/>
                          <a:latin typeface="+mn-lt"/>
                        </a:rPr>
                        <a:t>-1,6 </a:t>
                      </a:r>
                      <a:r>
                        <a:rPr kumimoji="0" lang="nl-NL" sz="2000" b="0" i="0" u="none" strike="noStrike" cap="none" normalizeH="0" baseline="0" dirty="0">
                          <a:ln>
                            <a:noFill/>
                          </a:ln>
                          <a:solidFill>
                            <a:schemeClr val="bg2"/>
                          </a:solidFill>
                          <a:effectLst/>
                          <a:latin typeface="+mn-lt"/>
                        </a:rPr>
                        <a:t>(0,9). Range -2,9; 0,0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EF5"/>
                    </a:solidFill>
                  </a:tcPr>
                </a:tc>
                <a:extLst>
                  <a:ext uri="{0D108BD9-81ED-4DB2-BD59-A6C34878D82A}">
                    <a16:rowId xmlns:a16="http://schemas.microsoft.com/office/drawing/2014/main" val="10002"/>
                  </a:ext>
                </a:extLst>
              </a:tr>
              <a:tr h="524907">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2000" b="0" i="0" u="none" strike="noStrike" cap="none" normalizeH="0" baseline="0" dirty="0" err="1">
                          <a:ln>
                            <a:noFill/>
                          </a:ln>
                          <a:solidFill>
                            <a:schemeClr val="bg2"/>
                          </a:solidFill>
                          <a:effectLst/>
                          <a:latin typeface="+mn-lt"/>
                        </a:rPr>
                        <a:t>Lengte</a:t>
                      </a:r>
                      <a:r>
                        <a:rPr kumimoji="0" lang="en-US" sz="2000" b="0" i="0" u="none" strike="noStrike" cap="none" normalizeH="0" baseline="0" dirty="0">
                          <a:ln>
                            <a:noFill/>
                          </a:ln>
                          <a:solidFill>
                            <a:schemeClr val="bg2"/>
                          </a:solidFill>
                          <a:effectLst/>
                          <a:latin typeface="+mn-lt"/>
                        </a:rPr>
                        <a:t> SDS </a:t>
                      </a:r>
                      <a:endParaRPr kumimoji="0" lang="nl-NL" sz="2000" b="0" i="0" u="none" strike="noStrike" cap="none" normalizeH="0" baseline="0" dirty="0">
                        <a:ln>
                          <a:noFill/>
                        </a:ln>
                        <a:solidFill>
                          <a:schemeClr val="bg2"/>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EF5"/>
                    </a:solid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2000" b="1" i="0" u="none" strike="noStrike" cap="none" normalizeH="0" baseline="0" dirty="0">
                          <a:ln>
                            <a:noFill/>
                          </a:ln>
                          <a:solidFill>
                            <a:schemeClr val="accent6"/>
                          </a:solidFill>
                          <a:effectLst/>
                          <a:latin typeface="+mn-lt"/>
                        </a:rPr>
                        <a:t>-3,0 </a:t>
                      </a:r>
                      <a:r>
                        <a:rPr kumimoji="0" lang="en-US" sz="2000" b="0" i="0" u="none" strike="noStrike" cap="none" normalizeH="0" baseline="0" dirty="0">
                          <a:ln>
                            <a:noFill/>
                          </a:ln>
                          <a:solidFill>
                            <a:schemeClr val="bg2"/>
                          </a:solidFill>
                          <a:effectLst/>
                          <a:latin typeface="+mn-lt"/>
                        </a:rPr>
                        <a:t>(0,8). Range -5,5; -1,7</a:t>
                      </a:r>
                      <a:endParaRPr kumimoji="0" lang="nl-NL" sz="2000" b="0" i="0" u="none" strike="noStrike" cap="none" normalizeH="0" baseline="0" dirty="0">
                        <a:ln>
                          <a:noFill/>
                        </a:ln>
                        <a:solidFill>
                          <a:schemeClr val="bg2"/>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EF5"/>
                    </a:solidFill>
                  </a:tcPr>
                </a:tc>
                <a:extLst>
                  <a:ext uri="{0D108BD9-81ED-4DB2-BD59-A6C34878D82A}">
                    <a16:rowId xmlns:a16="http://schemas.microsoft.com/office/drawing/2014/main" val="10003"/>
                  </a:ext>
                </a:extLst>
              </a:tr>
              <a:tr h="592203">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2000" b="0" i="0" u="none" strike="noStrike" cap="none" normalizeH="0" baseline="0" dirty="0" err="1">
                          <a:ln>
                            <a:noFill/>
                          </a:ln>
                          <a:solidFill>
                            <a:schemeClr val="bg2"/>
                          </a:solidFill>
                          <a:effectLst/>
                          <a:latin typeface="+mn-lt"/>
                        </a:rPr>
                        <a:t>Hoofdomtrek</a:t>
                      </a:r>
                      <a:r>
                        <a:rPr kumimoji="0" lang="en-US" sz="2000" b="0" i="0" u="none" strike="noStrike" cap="none" normalizeH="0" baseline="0" dirty="0">
                          <a:ln>
                            <a:noFill/>
                          </a:ln>
                          <a:solidFill>
                            <a:schemeClr val="bg2"/>
                          </a:solidFill>
                          <a:effectLst/>
                          <a:latin typeface="+mn-lt"/>
                        </a:rPr>
                        <a:t> SDS</a:t>
                      </a:r>
                      <a:endParaRPr kumimoji="0" lang="nl-NL" sz="2000" b="0" i="0" u="none" strike="noStrike" cap="none" normalizeH="0" baseline="0" dirty="0">
                        <a:ln>
                          <a:noFill/>
                        </a:ln>
                        <a:solidFill>
                          <a:schemeClr val="bg2"/>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EF5"/>
                    </a:solid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defRPr/>
                      </a:pPr>
                      <a:r>
                        <a:rPr kumimoji="0" lang="en-US" sz="2000" b="1" i="0" u="none" strike="noStrike" cap="none" normalizeH="0" baseline="0" dirty="0">
                          <a:ln>
                            <a:noFill/>
                          </a:ln>
                          <a:solidFill>
                            <a:schemeClr val="accent6"/>
                          </a:solidFill>
                          <a:effectLst/>
                          <a:latin typeface="+mn-lt"/>
                        </a:rPr>
                        <a:t>-2,5 </a:t>
                      </a:r>
                      <a:r>
                        <a:rPr kumimoji="0" lang="en-US" sz="2000" b="0" i="0" u="none" strike="noStrike" cap="none" normalizeH="0" baseline="0" dirty="0">
                          <a:ln>
                            <a:noFill/>
                          </a:ln>
                          <a:solidFill>
                            <a:schemeClr val="bg2"/>
                          </a:solidFill>
                          <a:effectLst/>
                          <a:latin typeface="+mn-lt"/>
                        </a:rPr>
                        <a:t>(1,2). Range -4,2; -0,5</a:t>
                      </a:r>
                      <a:endParaRPr kumimoji="0" lang="nl-NL" sz="2000" b="0" i="0" u="none" strike="noStrike" cap="none" normalizeH="0" baseline="0" dirty="0">
                        <a:ln>
                          <a:noFill/>
                        </a:ln>
                        <a:solidFill>
                          <a:schemeClr val="bg2"/>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EF5"/>
                    </a:solidFill>
                  </a:tcPr>
                </a:tc>
                <a:extLst>
                  <a:ext uri="{0D108BD9-81ED-4DB2-BD59-A6C34878D82A}">
                    <a16:rowId xmlns:a16="http://schemas.microsoft.com/office/drawing/2014/main" val="10004"/>
                  </a:ext>
                </a:extLst>
              </a:tr>
              <a:tr h="565285">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2000" b="0" i="0" u="none" strike="noStrike" cap="none" normalizeH="0" baseline="0" dirty="0" err="1">
                          <a:ln>
                            <a:noFill/>
                          </a:ln>
                          <a:solidFill>
                            <a:schemeClr val="bg2"/>
                          </a:solidFill>
                          <a:effectLst/>
                          <a:latin typeface="+mn-lt"/>
                        </a:rPr>
                        <a:t>Ontwikkeling</a:t>
                      </a:r>
                      <a:r>
                        <a:rPr kumimoji="0" lang="en-US" sz="2000" b="0" i="0" u="none" strike="noStrike" cap="none" normalizeH="0" baseline="0" dirty="0">
                          <a:ln>
                            <a:noFill/>
                          </a:ln>
                          <a:solidFill>
                            <a:schemeClr val="bg2"/>
                          </a:solidFill>
                          <a:effectLst/>
                          <a:latin typeface="+mn-lt"/>
                        </a:rPr>
                        <a:t>, </a:t>
                      </a:r>
                      <a:r>
                        <a:rPr kumimoji="0" lang="en-US" sz="2000" b="0" i="0" u="none" strike="noStrike" cap="none" normalizeH="0" baseline="0" dirty="0" err="1">
                          <a:ln>
                            <a:noFill/>
                          </a:ln>
                          <a:solidFill>
                            <a:schemeClr val="bg2"/>
                          </a:solidFill>
                          <a:effectLst/>
                          <a:latin typeface="+mn-lt"/>
                        </a:rPr>
                        <a:t>voeding</a:t>
                      </a:r>
                      <a:endParaRPr kumimoji="0" lang="nl-NL" sz="2000" b="0" i="0" u="none" strike="noStrike" cap="none" normalizeH="0" baseline="0" dirty="0">
                        <a:ln>
                          <a:noFill/>
                        </a:ln>
                        <a:solidFill>
                          <a:schemeClr val="bg2"/>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EF5"/>
                    </a:solid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nl-NL" sz="2000" b="0" i="0" u="none" strike="noStrike" cap="none" normalizeH="0" baseline="0" dirty="0">
                          <a:ln>
                            <a:noFill/>
                          </a:ln>
                          <a:solidFill>
                            <a:schemeClr val="bg2"/>
                          </a:solidFill>
                          <a:effectLst/>
                          <a:latin typeface="+mn-lt"/>
                          <a:ea typeface="ＭＳ Ｐゴシック" pitchFamily="34" charset="-128"/>
                        </a:rPr>
                        <a:t>12/20 </a:t>
                      </a:r>
                      <a:r>
                        <a:rPr kumimoji="0" lang="nl-NL" sz="2000" b="1" i="0" u="none" strike="noStrike" cap="none" normalizeH="0" baseline="0" dirty="0">
                          <a:ln>
                            <a:noFill/>
                          </a:ln>
                          <a:solidFill>
                            <a:schemeClr val="accent6"/>
                          </a:solidFill>
                          <a:effectLst/>
                          <a:latin typeface="+mn-lt"/>
                          <a:ea typeface="ＭＳ Ｐゴシック" pitchFamily="34" charset="-128"/>
                        </a:rPr>
                        <a:t>traag</a:t>
                      </a:r>
                      <a:r>
                        <a:rPr kumimoji="0" lang="nl-NL" sz="2000" b="0" i="0" u="none" strike="noStrike" cap="none" normalizeH="0" baseline="0" dirty="0">
                          <a:ln>
                            <a:noFill/>
                          </a:ln>
                          <a:solidFill>
                            <a:schemeClr val="bg2"/>
                          </a:solidFill>
                          <a:effectLst/>
                          <a:latin typeface="+mn-lt"/>
                          <a:ea typeface="ＭＳ Ｐゴシック" pitchFamily="34" charset="-128"/>
                        </a:rPr>
                        <a:t>; 15/19 </a:t>
                      </a:r>
                      <a:r>
                        <a:rPr kumimoji="0" lang="nl-NL" sz="2000" b="1" i="0" u="none" strike="noStrike" cap="none" normalizeH="0" baseline="0" dirty="0">
                          <a:ln>
                            <a:noFill/>
                          </a:ln>
                          <a:solidFill>
                            <a:schemeClr val="accent6"/>
                          </a:solidFill>
                          <a:effectLst/>
                          <a:latin typeface="+mn-lt"/>
                          <a:ea typeface="ＭＳ Ｐゴシック" pitchFamily="34" charset="-128"/>
                        </a:rPr>
                        <a:t>voedingsproblemen</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EF5"/>
                    </a:solidFill>
                  </a:tcPr>
                </a:tc>
                <a:extLst>
                  <a:ext uri="{0D108BD9-81ED-4DB2-BD59-A6C34878D82A}">
                    <a16:rowId xmlns:a16="http://schemas.microsoft.com/office/drawing/2014/main" val="10005"/>
                  </a:ext>
                </a:extLst>
              </a:tr>
              <a:tr h="554789">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2000" b="0" i="0" u="none" strike="noStrike" cap="none" normalizeH="0" baseline="0" dirty="0" err="1">
                          <a:ln>
                            <a:noFill/>
                          </a:ln>
                          <a:solidFill>
                            <a:schemeClr val="bg2"/>
                          </a:solidFill>
                          <a:effectLst/>
                          <a:latin typeface="+mn-lt"/>
                        </a:rPr>
                        <a:t>Lengte</a:t>
                      </a:r>
                      <a:r>
                        <a:rPr kumimoji="0" lang="en-US" sz="2000" b="0" i="0" u="none" strike="noStrike" cap="none" normalizeH="0" baseline="0" dirty="0">
                          <a:ln>
                            <a:noFill/>
                          </a:ln>
                          <a:solidFill>
                            <a:schemeClr val="bg2"/>
                          </a:solidFill>
                          <a:effectLst/>
                          <a:latin typeface="+mn-lt"/>
                        </a:rPr>
                        <a:t> van </a:t>
                      </a:r>
                      <a:r>
                        <a:rPr kumimoji="0" lang="en-US" sz="2000" b="0" i="0" u="none" strike="noStrike" cap="none" normalizeH="0" baseline="0" dirty="0" err="1">
                          <a:ln>
                            <a:noFill/>
                          </a:ln>
                          <a:solidFill>
                            <a:schemeClr val="bg2"/>
                          </a:solidFill>
                          <a:effectLst/>
                          <a:latin typeface="+mn-lt"/>
                        </a:rPr>
                        <a:t>aangedane</a:t>
                      </a:r>
                      <a:r>
                        <a:rPr kumimoji="0" lang="en-US" sz="2000" b="0" i="0" u="none" strike="noStrike" cap="none" normalizeH="0" baseline="0" dirty="0">
                          <a:ln>
                            <a:noFill/>
                          </a:ln>
                          <a:solidFill>
                            <a:schemeClr val="bg2"/>
                          </a:solidFill>
                          <a:effectLst/>
                          <a:latin typeface="+mn-lt"/>
                        </a:rPr>
                        <a:t> </a:t>
                      </a:r>
                      <a:r>
                        <a:rPr kumimoji="0" lang="en-US" sz="2000" b="0" i="0" u="none" strike="noStrike" cap="none" normalizeH="0" baseline="0" dirty="0" err="1">
                          <a:ln>
                            <a:noFill/>
                          </a:ln>
                          <a:solidFill>
                            <a:schemeClr val="bg2"/>
                          </a:solidFill>
                          <a:effectLst/>
                          <a:latin typeface="+mn-lt"/>
                        </a:rPr>
                        <a:t>ouder</a:t>
                      </a:r>
                      <a:r>
                        <a:rPr kumimoji="0" lang="en-US" sz="2000" b="0" i="0" u="none" strike="noStrike" cap="none" normalizeH="0" baseline="0" dirty="0">
                          <a:ln>
                            <a:noFill/>
                          </a:ln>
                          <a:solidFill>
                            <a:schemeClr val="bg2"/>
                          </a:solidFill>
                          <a:effectLst/>
                          <a:latin typeface="+mn-lt"/>
                        </a:rPr>
                        <a:t> SDS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EF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nl-NL" sz="2000" b="1" i="0" u="none" strike="noStrike" cap="none" normalizeH="0" baseline="0" dirty="0">
                          <a:ln>
                            <a:noFill/>
                          </a:ln>
                          <a:solidFill>
                            <a:schemeClr val="accent6"/>
                          </a:solidFill>
                          <a:effectLst/>
                          <a:latin typeface="+mn-lt"/>
                        </a:rPr>
                        <a:t>-2,5 </a:t>
                      </a:r>
                      <a:r>
                        <a:rPr kumimoji="0" lang="nl-NL" sz="2000" b="0" i="0" u="none" strike="noStrike" cap="none" normalizeH="0" baseline="0" dirty="0">
                          <a:ln>
                            <a:noFill/>
                          </a:ln>
                          <a:solidFill>
                            <a:schemeClr val="bg2"/>
                          </a:solidFill>
                          <a:effectLst/>
                          <a:latin typeface="+mn-lt"/>
                        </a:rPr>
                        <a:t>(0,9) Range: -3,2; -0,6</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EF5"/>
                    </a:solidFill>
                  </a:tcPr>
                </a:tc>
                <a:extLst>
                  <a:ext uri="{0D108BD9-81ED-4DB2-BD59-A6C34878D82A}">
                    <a16:rowId xmlns:a16="http://schemas.microsoft.com/office/drawing/2014/main" val="10006"/>
                  </a:ext>
                </a:extLst>
              </a:tr>
              <a:tr h="554182">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nl-NL" sz="2000" b="0" i="0" u="none" strike="noStrike" cap="none" normalizeH="0" baseline="0" dirty="0">
                          <a:ln>
                            <a:noFill/>
                          </a:ln>
                          <a:solidFill>
                            <a:schemeClr val="bg2"/>
                          </a:solidFill>
                          <a:effectLst/>
                          <a:latin typeface="+mn-lt"/>
                        </a:rPr>
                        <a:t>IGF-I SDS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EF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nl-NL" sz="2000" b="1" i="0" u="none" strike="noStrike" cap="none" normalizeH="0" baseline="0" dirty="0">
                          <a:ln>
                            <a:noFill/>
                          </a:ln>
                          <a:solidFill>
                            <a:schemeClr val="accent6"/>
                          </a:solidFill>
                          <a:effectLst/>
                          <a:latin typeface="+mn-lt"/>
                        </a:rPr>
                        <a:t>1,2</a:t>
                      </a:r>
                      <a:r>
                        <a:rPr kumimoji="0" lang="nl-NL" sz="2000" b="0" i="0" u="none" strike="noStrike" cap="none" normalizeH="0" baseline="0" dirty="0">
                          <a:ln>
                            <a:noFill/>
                          </a:ln>
                          <a:solidFill>
                            <a:schemeClr val="bg2"/>
                          </a:solidFill>
                          <a:effectLst/>
                          <a:latin typeface="+mn-lt"/>
                        </a:rPr>
                        <a:t> (1,2). Range: -1,3; 3,2</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EF5"/>
                    </a:solidFill>
                  </a:tcPr>
                </a:tc>
                <a:extLst>
                  <a:ext uri="{0D108BD9-81ED-4DB2-BD59-A6C34878D82A}">
                    <a16:rowId xmlns:a16="http://schemas.microsoft.com/office/drawing/2014/main" val="10007"/>
                  </a:ext>
                </a:extLst>
              </a:tr>
              <a:tr h="681028">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2000" b="0" i="0" u="none" strike="noStrike" cap="none" normalizeH="0" baseline="0" dirty="0">
                          <a:ln>
                            <a:noFill/>
                          </a:ln>
                          <a:solidFill>
                            <a:schemeClr val="bg2"/>
                          </a:solidFill>
                          <a:effectLst/>
                          <a:latin typeface="+mn-lt"/>
                        </a:rPr>
                        <a:t>IGFBP-3 SDS</a:t>
                      </a:r>
                      <a:endParaRPr kumimoji="0" lang="nl-NL" sz="2000" b="0" i="0" u="none" strike="noStrike" cap="none" normalizeH="0" baseline="0" dirty="0">
                        <a:ln>
                          <a:noFill/>
                        </a:ln>
                        <a:solidFill>
                          <a:schemeClr val="bg2"/>
                        </a:solidFill>
                        <a:effectLst/>
                        <a:latin typeface="+mn-lt"/>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EF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nl-NL" sz="2000" b="0" i="0" u="none" strike="noStrike" cap="none" normalizeH="0" baseline="0" dirty="0">
                          <a:ln>
                            <a:noFill/>
                          </a:ln>
                          <a:solidFill>
                            <a:schemeClr val="bg2"/>
                          </a:solidFill>
                          <a:effectLst/>
                          <a:latin typeface="+mn-lt"/>
                        </a:rPr>
                        <a:t>0,6 (2,4). Range: -3,6; 5,8</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DEF5"/>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9528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p:txBody>
          <a:bodyPr/>
          <a:lstStyle/>
          <a:p>
            <a:r>
              <a:rPr lang="en-US" dirty="0"/>
              <a:t>3. </a:t>
            </a:r>
            <a:r>
              <a:rPr lang="en-US" dirty="0" err="1"/>
              <a:t>Stapsgewijze</a:t>
            </a:r>
            <a:r>
              <a:rPr lang="en-US" dirty="0"/>
              <a:t> </a:t>
            </a:r>
            <a:r>
              <a:rPr lang="en-US" dirty="0" err="1"/>
              <a:t>aanpak</a:t>
            </a:r>
            <a:r>
              <a:rPr lang="en-US" dirty="0"/>
              <a:t> (</a:t>
            </a:r>
            <a:r>
              <a:rPr lang="en-US" dirty="0" err="1"/>
              <a:t>beslis</a:t>
            </a:r>
            <a:r>
              <a:rPr lang="en-US" dirty="0"/>
              <a:t>-schema)</a:t>
            </a:r>
            <a:endParaRPr lang="nl-NL" dirty="0"/>
          </a:p>
        </p:txBody>
      </p:sp>
    </p:spTree>
    <p:extLst>
      <p:ext uri="{BB962C8B-B14F-4D97-AF65-F5344CB8AC3E}">
        <p14:creationId xmlns:p14="http://schemas.microsoft.com/office/powerpoint/2010/main" val="2384348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0" name="Rechthoek 249">
            <a:extLst>
              <a:ext uri="{FF2B5EF4-FFF2-40B4-BE49-F238E27FC236}">
                <a16:creationId xmlns:a16="http://schemas.microsoft.com/office/drawing/2014/main" id="{E6C2D87F-FEF7-49C7-A194-156DBB1B7EC4}"/>
              </a:ext>
            </a:extLst>
          </p:cNvPr>
          <p:cNvSpPr/>
          <p:nvPr/>
        </p:nvSpPr>
        <p:spPr>
          <a:xfrm>
            <a:off x="1" y="-5047"/>
            <a:ext cx="9141570" cy="6871738"/>
          </a:xfrm>
          <a:prstGeom prst="rect">
            <a:avLst/>
          </a:prstGeom>
          <a:solidFill>
            <a:srgbClr val="DA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nl-NL" sz="1800">
              <a:solidFill>
                <a:prstClr val="white"/>
              </a:solidFill>
            </a:endParaRPr>
          </a:p>
        </p:txBody>
      </p:sp>
      <p:sp>
        <p:nvSpPr>
          <p:cNvPr id="4" name="Rechthoek: afgeronde hoeken 3"/>
          <p:cNvSpPr/>
          <p:nvPr/>
        </p:nvSpPr>
        <p:spPr>
          <a:xfrm>
            <a:off x="3140684" y="2911"/>
            <a:ext cx="3087500" cy="318590"/>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b="1" dirty="0">
                <a:solidFill>
                  <a:prstClr val="white"/>
                </a:solidFill>
              </a:rPr>
              <a:t>Verwijzing i.v.m. kleine lengte of groeiafbuiging</a:t>
            </a:r>
          </a:p>
        </p:txBody>
      </p:sp>
      <p:sp>
        <p:nvSpPr>
          <p:cNvPr id="5" name="Rechthoek 4"/>
          <p:cNvSpPr/>
          <p:nvPr/>
        </p:nvSpPr>
        <p:spPr>
          <a:xfrm>
            <a:off x="2919907" y="463943"/>
            <a:ext cx="3524823" cy="568349"/>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b="1" dirty="0">
                <a:solidFill>
                  <a:schemeClr val="bg1"/>
                </a:solidFill>
              </a:rPr>
              <a:t>Let op signalen voor primaire of secundaire groeistoornis</a:t>
            </a:r>
          </a:p>
          <a:p>
            <a:pPr algn="ctr" eaLnBrk="1" fontAlgn="auto" hangingPunct="1">
              <a:spcBef>
                <a:spcPts val="0"/>
              </a:spcBef>
              <a:spcAft>
                <a:spcPts val="0"/>
              </a:spcAft>
            </a:pPr>
            <a:r>
              <a:rPr lang="nl-NL" sz="1100" dirty="0">
                <a:solidFill>
                  <a:schemeClr val="bg1"/>
                </a:solidFill>
              </a:rPr>
              <a:t>A/ </a:t>
            </a:r>
            <a:r>
              <a:rPr lang="nl-NL" sz="1100" dirty="0" err="1">
                <a:solidFill>
                  <a:schemeClr val="bg1"/>
                </a:solidFill>
              </a:rPr>
              <a:t>Fam</a:t>
            </a:r>
            <a:r>
              <a:rPr lang="nl-NL" sz="1100" dirty="0">
                <a:solidFill>
                  <a:schemeClr val="bg1"/>
                </a:solidFill>
              </a:rPr>
              <a:t>/ LO/ Groei</a:t>
            </a:r>
          </a:p>
          <a:p>
            <a:pPr algn="ctr" eaLnBrk="1" fontAlgn="auto" hangingPunct="1">
              <a:spcBef>
                <a:spcPts val="0"/>
              </a:spcBef>
              <a:spcAft>
                <a:spcPts val="0"/>
              </a:spcAft>
            </a:pPr>
            <a:r>
              <a:rPr lang="nl-NL" sz="1100" dirty="0">
                <a:solidFill>
                  <a:schemeClr val="bg1"/>
                </a:solidFill>
              </a:rPr>
              <a:t>(</a:t>
            </a:r>
            <a:r>
              <a:rPr lang="nl-NL" sz="1100" i="1" dirty="0">
                <a:solidFill>
                  <a:schemeClr val="bg1"/>
                </a:solidFill>
              </a:rPr>
              <a:t>Bijlagen 1F, 1G, 1H</a:t>
            </a:r>
            <a:r>
              <a:rPr lang="nl-NL" sz="1100" dirty="0">
                <a:solidFill>
                  <a:schemeClr val="bg1"/>
                </a:solidFill>
              </a:rPr>
              <a:t>)</a:t>
            </a:r>
          </a:p>
        </p:txBody>
      </p:sp>
      <p:sp>
        <p:nvSpPr>
          <p:cNvPr id="6" name="Rechthoek 5"/>
          <p:cNvSpPr/>
          <p:nvPr/>
        </p:nvSpPr>
        <p:spPr>
          <a:xfrm>
            <a:off x="2810111" y="1173837"/>
            <a:ext cx="3744416" cy="1507889"/>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100" b="1" dirty="0">
                <a:solidFill>
                  <a:schemeClr val="bg1"/>
                </a:solidFill>
              </a:rPr>
              <a:t>Screenend onderzoek: </a:t>
            </a:r>
          </a:p>
          <a:p>
            <a:pPr marL="171450" indent="-171450" eaLnBrk="1" fontAlgn="auto" hangingPunct="1">
              <a:spcBef>
                <a:spcPts val="0"/>
              </a:spcBef>
              <a:spcAft>
                <a:spcPts val="0"/>
              </a:spcAft>
              <a:buFont typeface="Arial" panose="020B0604020202020204" pitchFamily="34" charset="0"/>
              <a:buChar char="•"/>
            </a:pPr>
            <a:r>
              <a:rPr lang="nl-NL" sz="1100" u="sng" dirty="0">
                <a:solidFill>
                  <a:schemeClr val="bg1"/>
                </a:solidFill>
              </a:rPr>
              <a:t>Alle verwezen kinderen</a:t>
            </a:r>
            <a:r>
              <a:rPr lang="nl-NL" sz="1100" dirty="0">
                <a:solidFill>
                  <a:schemeClr val="bg1"/>
                </a:solidFill>
              </a:rPr>
              <a:t>: </a:t>
            </a:r>
            <a:r>
              <a:rPr lang="nl-NL" sz="1100" dirty="0" err="1">
                <a:solidFill>
                  <a:schemeClr val="bg1"/>
                </a:solidFill>
              </a:rPr>
              <a:t>Hb</a:t>
            </a:r>
            <a:r>
              <a:rPr lang="nl-NL" sz="1100" dirty="0">
                <a:solidFill>
                  <a:schemeClr val="bg1"/>
                </a:solidFill>
              </a:rPr>
              <a:t>, </a:t>
            </a:r>
            <a:r>
              <a:rPr lang="nl-NL" sz="1100" dirty="0" err="1">
                <a:solidFill>
                  <a:schemeClr val="bg1"/>
                </a:solidFill>
              </a:rPr>
              <a:t>Ht</a:t>
            </a:r>
            <a:r>
              <a:rPr lang="nl-NL" sz="1100" dirty="0">
                <a:solidFill>
                  <a:schemeClr val="bg1"/>
                </a:solidFill>
              </a:rPr>
              <a:t>, </a:t>
            </a:r>
            <a:r>
              <a:rPr lang="nl-NL" sz="1100" dirty="0" err="1">
                <a:solidFill>
                  <a:schemeClr val="bg1"/>
                </a:solidFill>
              </a:rPr>
              <a:t>Ery’s</a:t>
            </a:r>
            <a:r>
              <a:rPr lang="nl-NL" sz="1100" dirty="0">
                <a:solidFill>
                  <a:schemeClr val="bg1"/>
                </a:solidFill>
              </a:rPr>
              <a:t>, indices, IGF-1, FT4, TSH, Anti-TTG </a:t>
            </a:r>
            <a:r>
              <a:rPr lang="nl-NL" sz="1100" dirty="0" err="1">
                <a:solidFill>
                  <a:schemeClr val="bg1"/>
                </a:solidFill>
              </a:rPr>
              <a:t>IgA</a:t>
            </a:r>
            <a:r>
              <a:rPr lang="nl-NL" sz="1100" dirty="0">
                <a:solidFill>
                  <a:schemeClr val="bg1"/>
                </a:solidFill>
              </a:rPr>
              <a:t>, </a:t>
            </a:r>
            <a:r>
              <a:rPr lang="nl-NL" sz="1100" dirty="0" err="1">
                <a:solidFill>
                  <a:schemeClr val="bg1"/>
                </a:solidFill>
              </a:rPr>
              <a:t>IgA</a:t>
            </a:r>
            <a:r>
              <a:rPr lang="nl-NL" sz="1100" dirty="0">
                <a:solidFill>
                  <a:schemeClr val="bg1"/>
                </a:solidFill>
              </a:rPr>
              <a:t>, Na, K, </a:t>
            </a:r>
            <a:r>
              <a:rPr lang="nl-NL" sz="1100" dirty="0" err="1">
                <a:solidFill>
                  <a:schemeClr val="bg1"/>
                </a:solidFill>
              </a:rPr>
              <a:t>kreatinine</a:t>
            </a:r>
            <a:r>
              <a:rPr lang="nl-NL" sz="1100" dirty="0">
                <a:solidFill>
                  <a:schemeClr val="bg1"/>
                </a:solidFill>
              </a:rPr>
              <a:t>, Ca, P, alkalische fosfatase, X-hand </a:t>
            </a:r>
          </a:p>
          <a:p>
            <a:pPr marL="171450" indent="-171450" eaLnBrk="1" fontAlgn="auto" hangingPunct="1">
              <a:spcBef>
                <a:spcPts val="0"/>
              </a:spcBef>
              <a:spcAft>
                <a:spcPts val="0"/>
              </a:spcAft>
              <a:buFont typeface="Arial" panose="020B0604020202020204" pitchFamily="34" charset="0"/>
              <a:buChar char="•"/>
            </a:pPr>
            <a:r>
              <a:rPr lang="nl-NL" sz="1100" u="sng" dirty="0">
                <a:solidFill>
                  <a:schemeClr val="bg1"/>
                </a:solidFill>
              </a:rPr>
              <a:t>&lt;3 jaar</a:t>
            </a:r>
            <a:r>
              <a:rPr lang="nl-NL" sz="1100" dirty="0">
                <a:solidFill>
                  <a:schemeClr val="bg1"/>
                </a:solidFill>
              </a:rPr>
              <a:t>: ook bloedgas  </a:t>
            </a:r>
          </a:p>
          <a:p>
            <a:pPr marL="171450" indent="-171450" eaLnBrk="1" fontAlgn="auto" hangingPunct="1">
              <a:spcBef>
                <a:spcPts val="0"/>
              </a:spcBef>
              <a:spcAft>
                <a:spcPts val="0"/>
              </a:spcAft>
              <a:buFont typeface="Arial" panose="020B0604020202020204" pitchFamily="34" charset="0"/>
              <a:buChar char="•"/>
            </a:pPr>
            <a:r>
              <a:rPr lang="nl-NL" sz="1100" u="sng" dirty="0">
                <a:solidFill>
                  <a:schemeClr val="bg1"/>
                </a:solidFill>
              </a:rPr>
              <a:t>&gt; 10 jaar, lengteafbuiging+[BMI-afbuiging of BMI-SDS&lt;-1]:</a:t>
            </a:r>
            <a:r>
              <a:rPr lang="nl-NL" sz="1100" dirty="0">
                <a:solidFill>
                  <a:schemeClr val="bg1"/>
                </a:solidFill>
              </a:rPr>
              <a:t> ook </a:t>
            </a:r>
            <a:r>
              <a:rPr lang="nl-NL" sz="1100" dirty="0" err="1">
                <a:solidFill>
                  <a:schemeClr val="bg1"/>
                </a:solidFill>
              </a:rPr>
              <a:t>leuko</a:t>
            </a:r>
            <a:r>
              <a:rPr lang="nl-NL" sz="1100" dirty="0">
                <a:solidFill>
                  <a:schemeClr val="bg1"/>
                </a:solidFill>
              </a:rPr>
              <a:t> </a:t>
            </a:r>
            <a:r>
              <a:rPr lang="nl-NL" sz="1100" dirty="0" err="1">
                <a:solidFill>
                  <a:schemeClr val="bg1"/>
                </a:solidFill>
              </a:rPr>
              <a:t>diff</a:t>
            </a:r>
            <a:r>
              <a:rPr lang="nl-NL" sz="1100" dirty="0">
                <a:solidFill>
                  <a:schemeClr val="bg1"/>
                </a:solidFill>
              </a:rPr>
              <a:t>, CRP/BSE, feces  </a:t>
            </a:r>
            <a:r>
              <a:rPr lang="nl-NL" sz="1100" dirty="0" err="1">
                <a:solidFill>
                  <a:schemeClr val="bg1"/>
                </a:solidFill>
              </a:rPr>
              <a:t>calprotectine</a:t>
            </a:r>
            <a:r>
              <a:rPr lang="nl-NL" sz="1100" dirty="0">
                <a:solidFill>
                  <a:schemeClr val="bg1"/>
                </a:solidFill>
              </a:rPr>
              <a:t> </a:t>
            </a:r>
          </a:p>
          <a:p>
            <a:pPr marL="171450" indent="-171450" eaLnBrk="1" fontAlgn="auto" hangingPunct="1">
              <a:spcBef>
                <a:spcPts val="0"/>
              </a:spcBef>
              <a:spcAft>
                <a:spcPts val="0"/>
              </a:spcAft>
              <a:buFont typeface="Arial" panose="020B0604020202020204" pitchFamily="34" charset="0"/>
              <a:buChar char="•"/>
            </a:pPr>
            <a:r>
              <a:rPr lang="nl-NL" sz="1100" u="sng" dirty="0">
                <a:solidFill>
                  <a:schemeClr val="bg1"/>
                </a:solidFill>
              </a:rPr>
              <a:t>Meisjes  met lengte -SDS&lt;-2 of lengte-SDS&gt;1,6 SD kleiner dan TH-SDS</a:t>
            </a:r>
            <a:r>
              <a:rPr lang="nl-NL" sz="1100" dirty="0">
                <a:solidFill>
                  <a:schemeClr val="bg1"/>
                </a:solidFill>
              </a:rPr>
              <a:t>: array (of </a:t>
            </a:r>
            <a:r>
              <a:rPr lang="nl-NL" sz="1100" dirty="0" err="1">
                <a:solidFill>
                  <a:schemeClr val="bg1"/>
                </a:solidFill>
              </a:rPr>
              <a:t>karyogram</a:t>
            </a:r>
            <a:r>
              <a:rPr lang="nl-NL" sz="1100" dirty="0">
                <a:solidFill>
                  <a:schemeClr val="bg1"/>
                </a:solidFill>
              </a:rPr>
              <a:t>)  </a:t>
            </a:r>
          </a:p>
        </p:txBody>
      </p:sp>
      <p:sp>
        <p:nvSpPr>
          <p:cNvPr id="9" name="Rechthoek: afgeronde hoeken 8"/>
          <p:cNvSpPr/>
          <p:nvPr/>
        </p:nvSpPr>
        <p:spPr>
          <a:xfrm>
            <a:off x="-275" y="2725471"/>
            <a:ext cx="1308544" cy="468312"/>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b="1" dirty="0">
                <a:solidFill>
                  <a:prstClr val="white"/>
                </a:solidFill>
              </a:rPr>
              <a:t>Turner syndroom, CNV of UPD</a:t>
            </a:r>
          </a:p>
        </p:txBody>
      </p:sp>
      <p:sp>
        <p:nvSpPr>
          <p:cNvPr id="10" name="Rechthoek 9"/>
          <p:cNvSpPr/>
          <p:nvPr/>
        </p:nvSpPr>
        <p:spPr>
          <a:xfrm>
            <a:off x="5402" y="3762721"/>
            <a:ext cx="1810087" cy="1656184"/>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100" dirty="0">
                <a:solidFill>
                  <a:schemeClr val="bg1"/>
                </a:solidFill>
              </a:rPr>
              <a:t>Op basis van signalen  en lengte-SDS  i.o.m. klinisch geneticus of </a:t>
            </a:r>
            <a:r>
              <a:rPr lang="nl-NL" sz="1100" dirty="0" err="1">
                <a:solidFill>
                  <a:schemeClr val="bg1"/>
                </a:solidFill>
              </a:rPr>
              <a:t>kinderendo-crinoloog</a:t>
            </a:r>
            <a:r>
              <a:rPr lang="nl-NL" sz="1100" dirty="0">
                <a:solidFill>
                  <a:schemeClr val="bg1"/>
                </a:solidFill>
              </a:rPr>
              <a:t>  </a:t>
            </a:r>
            <a:r>
              <a:rPr lang="nl-NL" sz="1100" dirty="0" err="1">
                <a:solidFill>
                  <a:schemeClr val="bg1"/>
                </a:solidFill>
              </a:rPr>
              <a:t>kandidaatgen</a:t>
            </a:r>
            <a:r>
              <a:rPr lang="nl-NL" sz="1100" dirty="0">
                <a:solidFill>
                  <a:schemeClr val="bg1"/>
                </a:solidFill>
              </a:rPr>
              <a:t> onderzoek (bv </a:t>
            </a:r>
            <a:r>
              <a:rPr lang="nl-NL" sz="1100" i="1" dirty="0">
                <a:solidFill>
                  <a:schemeClr val="bg1"/>
                </a:solidFill>
              </a:rPr>
              <a:t>SHOX</a:t>
            </a:r>
            <a:r>
              <a:rPr lang="nl-NL" sz="1100" dirty="0">
                <a:solidFill>
                  <a:schemeClr val="bg1"/>
                </a:solidFill>
              </a:rPr>
              <a:t>, </a:t>
            </a:r>
            <a:r>
              <a:rPr lang="nl-NL" sz="1100" i="1" dirty="0">
                <a:solidFill>
                  <a:schemeClr val="bg1"/>
                </a:solidFill>
              </a:rPr>
              <a:t>NPR2</a:t>
            </a:r>
            <a:r>
              <a:rPr lang="nl-NL" sz="1100" dirty="0">
                <a:solidFill>
                  <a:schemeClr val="bg1"/>
                </a:solidFill>
              </a:rPr>
              <a:t>, </a:t>
            </a:r>
            <a:r>
              <a:rPr lang="nl-NL" sz="1100" i="1" dirty="0">
                <a:solidFill>
                  <a:schemeClr val="bg1"/>
                </a:solidFill>
              </a:rPr>
              <a:t>ACAN</a:t>
            </a:r>
            <a:r>
              <a:rPr lang="nl-NL" sz="1100" b="1" i="1">
                <a:solidFill>
                  <a:schemeClr val="bg1"/>
                </a:solidFill>
              </a:rPr>
              <a:t>,</a:t>
            </a:r>
            <a:r>
              <a:rPr lang="nl-NL" sz="1100" i="1">
                <a:solidFill>
                  <a:schemeClr val="bg1"/>
                </a:solidFill>
              </a:rPr>
              <a:t> FGFR3, IGF1R</a:t>
            </a:r>
            <a:r>
              <a:rPr lang="nl-NL" sz="1100">
                <a:solidFill>
                  <a:schemeClr val="bg1"/>
                </a:solidFill>
              </a:rPr>
              <a:t>, Silver-Russell</a:t>
            </a:r>
            <a:r>
              <a:rPr lang="nl-NL" sz="1100" dirty="0">
                <a:solidFill>
                  <a:schemeClr val="bg1"/>
                </a:solidFill>
              </a:rPr>
              <a:t>,</a:t>
            </a:r>
            <a:r>
              <a:rPr lang="nl-NL" sz="1100" i="1" dirty="0">
                <a:solidFill>
                  <a:schemeClr val="bg1"/>
                </a:solidFill>
              </a:rPr>
              <a:t> </a:t>
            </a:r>
            <a:r>
              <a:rPr lang="nl-NL" sz="1100" dirty="0">
                <a:solidFill>
                  <a:schemeClr val="bg1"/>
                </a:solidFill>
              </a:rPr>
              <a:t>neurofibromatose, </a:t>
            </a:r>
            <a:r>
              <a:rPr lang="nl-NL" sz="1100" dirty="0" err="1">
                <a:solidFill>
                  <a:schemeClr val="bg1"/>
                </a:solidFill>
              </a:rPr>
              <a:t>Noonan</a:t>
            </a:r>
            <a:r>
              <a:rPr lang="nl-NL" sz="1100" dirty="0">
                <a:solidFill>
                  <a:schemeClr val="bg1"/>
                </a:solidFill>
              </a:rPr>
              <a:t>, </a:t>
            </a:r>
            <a:r>
              <a:rPr lang="nl-NL" sz="1100" dirty="0" err="1">
                <a:solidFill>
                  <a:schemeClr val="bg1"/>
                </a:solidFill>
              </a:rPr>
              <a:t>Prader-Willi</a:t>
            </a:r>
            <a:r>
              <a:rPr lang="nl-NL" sz="1100" dirty="0">
                <a:solidFill>
                  <a:schemeClr val="bg1"/>
                </a:solidFill>
              </a:rPr>
              <a:t>) of array en/of groei-</a:t>
            </a:r>
            <a:r>
              <a:rPr lang="nl-NL" sz="1100" dirty="0" err="1">
                <a:solidFill>
                  <a:schemeClr val="bg1"/>
                </a:solidFill>
              </a:rPr>
              <a:t>genpanel</a:t>
            </a:r>
            <a:r>
              <a:rPr lang="nl-NL" sz="1100" dirty="0">
                <a:solidFill>
                  <a:schemeClr val="bg1"/>
                </a:solidFill>
              </a:rPr>
              <a:t>  </a:t>
            </a:r>
          </a:p>
        </p:txBody>
      </p:sp>
      <p:sp>
        <p:nvSpPr>
          <p:cNvPr id="13" name="Rechthoek: afgeronde hoeken 12"/>
          <p:cNvSpPr/>
          <p:nvPr/>
        </p:nvSpPr>
        <p:spPr>
          <a:xfrm>
            <a:off x="7946391" y="2725471"/>
            <a:ext cx="1206077" cy="458470"/>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b="1" dirty="0" err="1">
                <a:solidFill>
                  <a:prstClr val="white"/>
                </a:solidFill>
              </a:rPr>
              <a:t>Hypothyreoidie</a:t>
            </a:r>
            <a:r>
              <a:rPr lang="nl-NL" sz="1100" b="1" dirty="0">
                <a:solidFill>
                  <a:prstClr val="white"/>
                </a:solidFill>
              </a:rPr>
              <a:t> of coeliakie</a:t>
            </a:r>
          </a:p>
        </p:txBody>
      </p:sp>
      <p:sp>
        <p:nvSpPr>
          <p:cNvPr id="14" name="Rechthoek 13"/>
          <p:cNvSpPr/>
          <p:nvPr/>
        </p:nvSpPr>
        <p:spPr>
          <a:xfrm>
            <a:off x="6999710" y="3878197"/>
            <a:ext cx="2125087" cy="1423614"/>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100" dirty="0">
                <a:solidFill>
                  <a:schemeClr val="bg1"/>
                </a:solidFill>
              </a:rPr>
              <a:t>O.b.v. signalen en lab screening verdacht voor effect medicatie (methylfenidaat, corticosteroïd) of verder specifiek onderzoek: GHD, psychosociaal, </a:t>
            </a:r>
            <a:r>
              <a:rPr lang="nl-NL" sz="1100" dirty="0" err="1">
                <a:solidFill>
                  <a:schemeClr val="bg1"/>
                </a:solidFill>
              </a:rPr>
              <a:t>Cushing</a:t>
            </a:r>
            <a:r>
              <a:rPr lang="nl-NL" sz="1100" dirty="0">
                <a:solidFill>
                  <a:schemeClr val="bg1"/>
                </a:solidFill>
              </a:rPr>
              <a:t>, IBD, nierziekte, metabole botziekten, </a:t>
            </a:r>
            <a:r>
              <a:rPr lang="nl-NL" sz="1100" dirty="0" err="1">
                <a:solidFill>
                  <a:schemeClr val="bg1"/>
                </a:solidFill>
              </a:rPr>
              <a:t>hemoglobinopathie</a:t>
            </a:r>
            <a:endParaRPr lang="nl-NL" sz="1100" dirty="0">
              <a:solidFill>
                <a:schemeClr val="bg1"/>
              </a:solidFill>
            </a:endParaRPr>
          </a:p>
        </p:txBody>
      </p:sp>
      <p:sp>
        <p:nvSpPr>
          <p:cNvPr id="11" name="Rechthoek 10"/>
          <p:cNvSpPr/>
          <p:nvPr/>
        </p:nvSpPr>
        <p:spPr>
          <a:xfrm>
            <a:off x="0" y="-1948"/>
            <a:ext cx="2664296" cy="2338123"/>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100" b="1" dirty="0">
                <a:solidFill>
                  <a:prstClr val="black"/>
                </a:solidFill>
              </a:rPr>
              <a:t>Signalen primaire groeistoornis:</a:t>
            </a:r>
          </a:p>
          <a:p>
            <a:pPr eaLnBrk="1" fontAlgn="auto" hangingPunct="1">
              <a:spcBef>
                <a:spcPts val="0"/>
              </a:spcBef>
              <a:spcAft>
                <a:spcPts val="0"/>
              </a:spcAft>
            </a:pPr>
            <a:r>
              <a:rPr lang="nl-NL" sz="1100" b="1" dirty="0">
                <a:solidFill>
                  <a:prstClr val="black"/>
                </a:solidFill>
              </a:rPr>
              <a:t>A/</a:t>
            </a:r>
            <a:r>
              <a:rPr lang="nl-NL" sz="1100" dirty="0">
                <a:solidFill>
                  <a:prstClr val="black"/>
                </a:solidFill>
              </a:rPr>
              <a:t> alcohol of medicatie in zwangerschap, SGA, voedingsproblemen 1</a:t>
            </a:r>
            <a:r>
              <a:rPr lang="nl-NL" sz="1100" baseline="30000" dirty="0">
                <a:solidFill>
                  <a:prstClr val="black"/>
                </a:solidFill>
              </a:rPr>
              <a:t>ste</a:t>
            </a:r>
            <a:r>
              <a:rPr lang="nl-NL" sz="1100" dirty="0">
                <a:solidFill>
                  <a:prstClr val="black"/>
                </a:solidFill>
              </a:rPr>
              <a:t> jaar, ontwikkelings- of gedragsproblemen </a:t>
            </a:r>
          </a:p>
          <a:p>
            <a:pPr eaLnBrk="1" fontAlgn="auto" hangingPunct="1">
              <a:spcBef>
                <a:spcPts val="0"/>
              </a:spcBef>
              <a:spcAft>
                <a:spcPts val="0"/>
              </a:spcAft>
            </a:pPr>
            <a:r>
              <a:rPr lang="nl-NL" sz="1100" b="1" dirty="0" err="1">
                <a:solidFill>
                  <a:prstClr val="black"/>
                </a:solidFill>
              </a:rPr>
              <a:t>Fam</a:t>
            </a:r>
            <a:r>
              <a:rPr lang="nl-NL" sz="1100" b="1" dirty="0">
                <a:solidFill>
                  <a:prstClr val="black"/>
                </a:solidFill>
              </a:rPr>
              <a:t>/</a:t>
            </a:r>
            <a:r>
              <a:rPr lang="nl-NL" sz="1100" dirty="0">
                <a:solidFill>
                  <a:prstClr val="black"/>
                </a:solidFill>
              </a:rPr>
              <a:t> </a:t>
            </a:r>
            <a:r>
              <a:rPr lang="nl-NL" sz="1100" dirty="0" err="1">
                <a:solidFill>
                  <a:prstClr val="black"/>
                </a:solidFill>
              </a:rPr>
              <a:t>consanguiniteit</a:t>
            </a:r>
            <a:r>
              <a:rPr lang="nl-NL" sz="1100" dirty="0">
                <a:solidFill>
                  <a:prstClr val="black"/>
                </a:solidFill>
              </a:rPr>
              <a:t>, dominante overerving, vroege </a:t>
            </a:r>
            <a:r>
              <a:rPr lang="en-US" sz="1100" dirty="0">
                <a:solidFill>
                  <a:prstClr val="black"/>
                </a:solidFill>
              </a:rPr>
              <a:t>arthritis of </a:t>
            </a:r>
            <a:r>
              <a:rPr lang="en-US" sz="1100" dirty="0" err="1">
                <a:solidFill>
                  <a:prstClr val="black"/>
                </a:solidFill>
              </a:rPr>
              <a:t>discopathie</a:t>
            </a:r>
            <a:r>
              <a:rPr lang="en-US" sz="1100" dirty="0">
                <a:solidFill>
                  <a:prstClr val="black"/>
                </a:solidFill>
              </a:rPr>
              <a:t> ,</a:t>
            </a:r>
          </a:p>
          <a:p>
            <a:pPr eaLnBrk="1" fontAlgn="auto" hangingPunct="1">
              <a:spcBef>
                <a:spcPts val="0"/>
              </a:spcBef>
              <a:spcAft>
                <a:spcPts val="0"/>
              </a:spcAft>
            </a:pPr>
            <a:r>
              <a:rPr lang="en-US" sz="1100" dirty="0">
                <a:solidFill>
                  <a:prstClr val="black"/>
                </a:solidFill>
              </a:rPr>
              <a:t>d</a:t>
            </a:r>
            <a:r>
              <a:rPr lang="nl-NL" sz="1100" dirty="0" err="1">
                <a:solidFill>
                  <a:prstClr val="black"/>
                </a:solidFill>
              </a:rPr>
              <a:t>isproportie</a:t>
            </a:r>
            <a:r>
              <a:rPr lang="nl-NL" sz="1100" dirty="0">
                <a:solidFill>
                  <a:prstClr val="black"/>
                </a:solidFill>
              </a:rPr>
              <a:t>, dysmorfie</a:t>
            </a:r>
          </a:p>
          <a:p>
            <a:pPr eaLnBrk="1" fontAlgn="auto" hangingPunct="1">
              <a:spcBef>
                <a:spcPts val="0"/>
              </a:spcBef>
              <a:spcAft>
                <a:spcPts val="0"/>
              </a:spcAft>
            </a:pPr>
            <a:r>
              <a:rPr lang="nl-NL" sz="1100" b="1" dirty="0">
                <a:solidFill>
                  <a:prstClr val="black"/>
                </a:solidFill>
              </a:rPr>
              <a:t>LO/</a:t>
            </a:r>
            <a:r>
              <a:rPr lang="nl-NL" sz="1100" dirty="0">
                <a:solidFill>
                  <a:prstClr val="black"/>
                </a:solidFill>
              </a:rPr>
              <a:t> asymmetrie, disproportie (</a:t>
            </a:r>
            <a:r>
              <a:rPr lang="nl-NL" sz="1100" i="1" dirty="0">
                <a:solidFill>
                  <a:prstClr val="black"/>
                </a:solidFill>
              </a:rPr>
              <a:t>Bijlagen III en IV</a:t>
            </a:r>
            <a:r>
              <a:rPr lang="nl-NL" sz="1100" dirty="0">
                <a:solidFill>
                  <a:prstClr val="black"/>
                </a:solidFill>
              </a:rPr>
              <a:t>), dysmorfie,  korte boven- of onderarmen, microcefalie, relatieve macrocefalie, hartruis, cryptorchisme, spierhypertrofie kuiten</a:t>
            </a:r>
          </a:p>
          <a:p>
            <a:pPr eaLnBrk="1" fontAlgn="auto" hangingPunct="1">
              <a:spcBef>
                <a:spcPts val="0"/>
              </a:spcBef>
              <a:spcAft>
                <a:spcPts val="0"/>
              </a:spcAft>
            </a:pPr>
            <a:r>
              <a:rPr lang="nl-NL" sz="1100" b="1" dirty="0">
                <a:solidFill>
                  <a:prstClr val="black"/>
                </a:solidFill>
              </a:rPr>
              <a:t>Groei/</a:t>
            </a:r>
            <a:r>
              <a:rPr lang="nl-NL" sz="1100" dirty="0">
                <a:solidFill>
                  <a:prstClr val="black"/>
                </a:solidFill>
              </a:rPr>
              <a:t> extreem klein (HSDS &lt;-3), lengte SDS ≈ gelijk aan lengte  1 ouder</a:t>
            </a:r>
          </a:p>
        </p:txBody>
      </p:sp>
      <p:sp>
        <p:nvSpPr>
          <p:cNvPr id="15" name="Rechthoek 14"/>
          <p:cNvSpPr/>
          <p:nvPr/>
        </p:nvSpPr>
        <p:spPr>
          <a:xfrm>
            <a:off x="6622688" y="-5048"/>
            <a:ext cx="2521312" cy="2201540"/>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100" b="1" dirty="0">
                <a:solidFill>
                  <a:prstClr val="black"/>
                </a:solidFill>
              </a:rPr>
              <a:t>Signalen secundaire groeistoornis:</a:t>
            </a:r>
          </a:p>
          <a:p>
            <a:pPr eaLnBrk="1" fontAlgn="auto" hangingPunct="1">
              <a:spcBef>
                <a:spcPts val="0"/>
              </a:spcBef>
              <a:spcAft>
                <a:spcPts val="0"/>
              </a:spcAft>
            </a:pPr>
            <a:r>
              <a:rPr lang="nl-NL" sz="1100" b="1" dirty="0">
                <a:solidFill>
                  <a:prstClr val="black"/>
                </a:solidFill>
              </a:rPr>
              <a:t>A/ </a:t>
            </a:r>
            <a:r>
              <a:rPr lang="nl-NL" sz="1100" dirty="0">
                <a:solidFill>
                  <a:prstClr val="black"/>
                </a:solidFill>
              </a:rPr>
              <a:t>gewichtsverlies of toename,  anorexie, moeheid, buikklachten, verschijnselen van verhoogde intracraniële druk (hoofdpijn, braken, visusklachten), medicatie (</a:t>
            </a:r>
            <a:r>
              <a:rPr lang="nl-NL" sz="1100" dirty="0" err="1">
                <a:solidFill>
                  <a:prstClr val="black"/>
                </a:solidFill>
              </a:rPr>
              <a:t>corticosteroiden</a:t>
            </a:r>
            <a:r>
              <a:rPr lang="nl-NL" sz="1100" dirty="0">
                <a:solidFill>
                  <a:prstClr val="black"/>
                </a:solidFill>
              </a:rPr>
              <a:t>, methylfenidaat) </a:t>
            </a:r>
          </a:p>
          <a:p>
            <a:pPr eaLnBrk="1" fontAlgn="auto" hangingPunct="1">
              <a:spcBef>
                <a:spcPts val="0"/>
              </a:spcBef>
              <a:spcAft>
                <a:spcPts val="0"/>
              </a:spcAft>
            </a:pPr>
            <a:r>
              <a:rPr lang="nl-NL" sz="1100" b="1" dirty="0" err="1">
                <a:solidFill>
                  <a:prstClr val="black"/>
                </a:solidFill>
              </a:rPr>
              <a:t>Fam</a:t>
            </a:r>
            <a:r>
              <a:rPr lang="nl-NL" sz="1100" b="1" dirty="0">
                <a:solidFill>
                  <a:prstClr val="black"/>
                </a:solidFill>
              </a:rPr>
              <a:t>/ </a:t>
            </a:r>
            <a:r>
              <a:rPr lang="nl-NL" sz="1100" dirty="0">
                <a:solidFill>
                  <a:prstClr val="black"/>
                </a:solidFill>
              </a:rPr>
              <a:t>kleine lengte, medicatie voor groei, psychosociaal, </a:t>
            </a:r>
            <a:r>
              <a:rPr lang="nl-NL" sz="1100" dirty="0" err="1">
                <a:solidFill>
                  <a:prstClr val="black"/>
                </a:solidFill>
              </a:rPr>
              <a:t>autoimmuunziekten</a:t>
            </a:r>
            <a:endParaRPr lang="nl-NL" sz="1100" dirty="0">
              <a:solidFill>
                <a:prstClr val="black"/>
              </a:solidFill>
            </a:endParaRPr>
          </a:p>
          <a:p>
            <a:pPr eaLnBrk="1" fontAlgn="auto" hangingPunct="1">
              <a:spcBef>
                <a:spcPts val="0"/>
              </a:spcBef>
              <a:spcAft>
                <a:spcPts val="0"/>
              </a:spcAft>
            </a:pPr>
            <a:r>
              <a:rPr lang="nl-NL" sz="1100" b="1" dirty="0">
                <a:solidFill>
                  <a:prstClr val="black"/>
                </a:solidFill>
              </a:rPr>
              <a:t>LO/ </a:t>
            </a:r>
            <a:r>
              <a:rPr lang="nl-NL" sz="1100" dirty="0">
                <a:solidFill>
                  <a:prstClr val="black"/>
                </a:solidFill>
              </a:rPr>
              <a:t>afname</a:t>
            </a:r>
            <a:r>
              <a:rPr lang="nl-NL" sz="1100" b="1" dirty="0">
                <a:solidFill>
                  <a:prstClr val="black"/>
                </a:solidFill>
              </a:rPr>
              <a:t> </a:t>
            </a:r>
            <a:r>
              <a:rPr lang="nl-NL" sz="1100" dirty="0">
                <a:solidFill>
                  <a:prstClr val="black"/>
                </a:solidFill>
              </a:rPr>
              <a:t>of toename  BMI SDS, </a:t>
            </a:r>
            <a:r>
              <a:rPr lang="nl-NL" sz="1100" dirty="0" err="1">
                <a:solidFill>
                  <a:prstClr val="black"/>
                </a:solidFill>
              </a:rPr>
              <a:t>Cushingoid</a:t>
            </a:r>
            <a:r>
              <a:rPr lang="nl-NL" sz="1100" dirty="0">
                <a:solidFill>
                  <a:prstClr val="black"/>
                </a:solidFill>
              </a:rPr>
              <a:t>,  hypertensie, neurologische afwijkingen, huidafwijkingen,  struma</a:t>
            </a:r>
          </a:p>
          <a:p>
            <a:pPr eaLnBrk="1" fontAlgn="auto" hangingPunct="1">
              <a:spcBef>
                <a:spcPts val="0"/>
              </a:spcBef>
              <a:spcAft>
                <a:spcPts val="0"/>
              </a:spcAft>
            </a:pPr>
            <a:r>
              <a:rPr lang="nl-NL" sz="1100" b="1" dirty="0">
                <a:solidFill>
                  <a:prstClr val="black"/>
                </a:solidFill>
              </a:rPr>
              <a:t>Groei/</a:t>
            </a:r>
            <a:r>
              <a:rPr lang="nl-NL" sz="1100" dirty="0">
                <a:solidFill>
                  <a:prstClr val="black"/>
                </a:solidFill>
              </a:rPr>
              <a:t> lengteafbuiging &gt;1 SDS</a:t>
            </a:r>
          </a:p>
        </p:txBody>
      </p:sp>
      <p:cxnSp>
        <p:nvCxnSpPr>
          <p:cNvPr id="3" name="Rechte verbindingslijn met pijl 2"/>
          <p:cNvCxnSpPr>
            <a:cxnSpLocks/>
            <a:stCxn id="4" idx="2"/>
            <a:endCxn id="5" idx="0"/>
          </p:cNvCxnSpPr>
          <p:nvPr/>
        </p:nvCxnSpPr>
        <p:spPr>
          <a:xfrm flipH="1">
            <a:off x="4682319" y="321501"/>
            <a:ext cx="2115" cy="142442"/>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2" name="Rechte verbindingslijn met pijl 21"/>
          <p:cNvCxnSpPr>
            <a:cxnSpLocks/>
            <a:stCxn id="5" idx="2"/>
            <a:endCxn id="6" idx="0"/>
          </p:cNvCxnSpPr>
          <p:nvPr/>
        </p:nvCxnSpPr>
        <p:spPr>
          <a:xfrm>
            <a:off x="4682319" y="1032292"/>
            <a:ext cx="0" cy="141545"/>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8" name="Rechte verbindingslijn met pijl 37"/>
          <p:cNvCxnSpPr/>
          <p:nvPr/>
        </p:nvCxnSpPr>
        <p:spPr>
          <a:xfrm>
            <a:off x="6456910" y="4194621"/>
            <a:ext cx="0" cy="226876"/>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29" name="Rechthoek: afgeronde hoeken 28"/>
          <p:cNvSpPr/>
          <p:nvPr/>
        </p:nvSpPr>
        <p:spPr>
          <a:xfrm>
            <a:off x="4428938" y="6430538"/>
            <a:ext cx="1042654" cy="329947"/>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b="1" dirty="0">
                <a:solidFill>
                  <a:prstClr val="white"/>
                </a:solidFill>
              </a:rPr>
              <a:t>Evt. follow-up</a:t>
            </a:r>
          </a:p>
        </p:txBody>
      </p:sp>
      <p:sp>
        <p:nvSpPr>
          <p:cNvPr id="32" name="Rechthoek 31"/>
          <p:cNvSpPr/>
          <p:nvPr/>
        </p:nvSpPr>
        <p:spPr>
          <a:xfrm>
            <a:off x="287714" y="5690723"/>
            <a:ext cx="1368787" cy="500355"/>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Specifieke genetische oorzaak</a:t>
            </a:r>
          </a:p>
        </p:txBody>
      </p:sp>
      <p:sp>
        <p:nvSpPr>
          <p:cNvPr id="35" name="Tekstvak 34"/>
          <p:cNvSpPr txBox="1"/>
          <p:nvPr/>
        </p:nvSpPr>
        <p:spPr>
          <a:xfrm>
            <a:off x="2052850" y="4975593"/>
            <a:ext cx="609462" cy="261610"/>
          </a:xfrm>
          <a:prstGeom prst="rect">
            <a:avLst/>
          </a:prstGeom>
          <a:noFill/>
        </p:spPr>
        <p:txBody>
          <a:bodyPr wrap="none" rtlCol="0">
            <a:spAutoFit/>
          </a:bodyPr>
          <a:lstStyle/>
          <a:p>
            <a:pPr eaLnBrk="1" fontAlgn="auto" hangingPunct="1">
              <a:spcBef>
                <a:spcPts val="0"/>
              </a:spcBef>
              <a:spcAft>
                <a:spcPts val="0"/>
              </a:spcAft>
            </a:pPr>
            <a:r>
              <a:rPr lang="nl-NL" sz="1100" dirty="0">
                <a:solidFill>
                  <a:prstClr val="black"/>
                </a:solidFill>
                <a:latin typeface="Calibri"/>
              </a:rPr>
              <a:t>Positief</a:t>
            </a:r>
          </a:p>
        </p:txBody>
      </p:sp>
      <p:cxnSp>
        <p:nvCxnSpPr>
          <p:cNvPr id="20" name="Rechte verbindingslijn met pijl 19"/>
          <p:cNvCxnSpPr>
            <a:cxnSpLocks/>
            <a:stCxn id="87" idx="0"/>
            <a:endCxn id="39" idx="3"/>
          </p:cNvCxnSpPr>
          <p:nvPr/>
        </p:nvCxnSpPr>
        <p:spPr>
          <a:xfrm>
            <a:off x="2830148" y="4590813"/>
            <a:ext cx="446451"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3" name="Rechte verbindingslijn met pijl 22"/>
          <p:cNvCxnSpPr>
            <a:cxnSpLocks/>
            <a:stCxn id="89" idx="3"/>
            <a:endCxn id="39" idx="0"/>
          </p:cNvCxnSpPr>
          <p:nvPr/>
        </p:nvCxnSpPr>
        <p:spPr>
          <a:xfrm flipH="1">
            <a:off x="5541498" y="4590004"/>
            <a:ext cx="419848" cy="809"/>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1" name="Tekstvak 40"/>
          <p:cNvSpPr txBox="1"/>
          <p:nvPr/>
        </p:nvSpPr>
        <p:spPr>
          <a:xfrm>
            <a:off x="2697201" y="4304682"/>
            <a:ext cx="671979" cy="261610"/>
          </a:xfrm>
          <a:prstGeom prst="rect">
            <a:avLst/>
          </a:prstGeom>
          <a:noFill/>
        </p:spPr>
        <p:txBody>
          <a:bodyPr wrap="none" rtlCol="0">
            <a:spAutoFit/>
          </a:bodyPr>
          <a:lstStyle/>
          <a:p>
            <a:pPr eaLnBrk="1" fontAlgn="auto" hangingPunct="1">
              <a:spcBef>
                <a:spcPts val="0"/>
              </a:spcBef>
              <a:spcAft>
                <a:spcPts val="0"/>
              </a:spcAft>
            </a:pPr>
            <a:r>
              <a:rPr lang="nl-NL" sz="1100" dirty="0">
                <a:solidFill>
                  <a:prstClr val="black"/>
                </a:solidFill>
                <a:latin typeface="Calibri"/>
              </a:rPr>
              <a:t>Negatief</a:t>
            </a:r>
          </a:p>
        </p:txBody>
      </p:sp>
      <p:sp>
        <p:nvSpPr>
          <p:cNvPr id="42" name="Tekstvak 41"/>
          <p:cNvSpPr txBox="1"/>
          <p:nvPr/>
        </p:nvSpPr>
        <p:spPr>
          <a:xfrm>
            <a:off x="5410338" y="4344803"/>
            <a:ext cx="671979" cy="261610"/>
          </a:xfrm>
          <a:prstGeom prst="rect">
            <a:avLst/>
          </a:prstGeom>
          <a:noFill/>
        </p:spPr>
        <p:txBody>
          <a:bodyPr wrap="none" rtlCol="0">
            <a:spAutoFit/>
          </a:bodyPr>
          <a:lstStyle/>
          <a:p>
            <a:pPr eaLnBrk="1" fontAlgn="auto" hangingPunct="1">
              <a:spcBef>
                <a:spcPts val="0"/>
              </a:spcBef>
              <a:spcAft>
                <a:spcPts val="0"/>
              </a:spcAft>
            </a:pPr>
            <a:r>
              <a:rPr lang="nl-NL" sz="1100" dirty="0">
                <a:solidFill>
                  <a:prstClr val="black"/>
                </a:solidFill>
                <a:latin typeface="Calibri"/>
              </a:rPr>
              <a:t>Negatief</a:t>
            </a:r>
          </a:p>
        </p:txBody>
      </p:sp>
      <p:sp>
        <p:nvSpPr>
          <p:cNvPr id="39" name="Zeshoek 6"/>
          <p:cNvSpPr/>
          <p:nvPr/>
        </p:nvSpPr>
        <p:spPr>
          <a:xfrm>
            <a:off x="3276599" y="4170055"/>
            <a:ext cx="2264899" cy="841516"/>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eaLnBrk="1" fontAlgn="auto" hangingPunct="1">
              <a:spcBef>
                <a:spcPts val="0"/>
              </a:spcBef>
              <a:spcAft>
                <a:spcPts val="0"/>
              </a:spcAft>
              <a:buFont typeface="Arial" panose="020B0604020202020204" pitchFamily="34" charset="0"/>
              <a:buChar char="•"/>
            </a:pPr>
            <a:r>
              <a:rPr lang="nl-NL" sz="1100" dirty="0">
                <a:solidFill>
                  <a:schemeClr val="bg1"/>
                </a:solidFill>
              </a:rPr>
              <a:t>Lengte-SDS&lt;-2 of </a:t>
            </a:r>
          </a:p>
          <a:p>
            <a:pPr marL="171450" indent="-171450" eaLnBrk="1" fontAlgn="auto" hangingPunct="1">
              <a:spcBef>
                <a:spcPts val="0"/>
              </a:spcBef>
              <a:spcAft>
                <a:spcPts val="0"/>
              </a:spcAft>
              <a:buFont typeface="Arial" panose="020B0604020202020204" pitchFamily="34" charset="0"/>
              <a:buChar char="•"/>
            </a:pPr>
            <a:r>
              <a:rPr lang="nl-NL" sz="1100" dirty="0">
                <a:solidFill>
                  <a:schemeClr val="bg1"/>
                </a:solidFill>
              </a:rPr>
              <a:t>Lengte-SDS&gt;1,6 SD kleiner dan TH-SDS of </a:t>
            </a:r>
          </a:p>
          <a:p>
            <a:pPr marL="171450" indent="-171450" eaLnBrk="1" fontAlgn="auto" hangingPunct="1">
              <a:spcBef>
                <a:spcPts val="0"/>
              </a:spcBef>
              <a:spcAft>
                <a:spcPts val="0"/>
              </a:spcAft>
              <a:buFont typeface="Arial" panose="020B0604020202020204" pitchFamily="34" charset="0"/>
              <a:buChar char="•"/>
            </a:pPr>
            <a:r>
              <a:rPr lang="nl-NL" sz="1100" dirty="0">
                <a:solidFill>
                  <a:schemeClr val="bg1"/>
                </a:solidFill>
              </a:rPr>
              <a:t>Lengteafbuiging&gt;1 SDS?</a:t>
            </a:r>
          </a:p>
        </p:txBody>
      </p:sp>
      <p:sp>
        <p:nvSpPr>
          <p:cNvPr id="44" name="Ovaal 8"/>
          <p:cNvSpPr/>
          <p:nvPr/>
        </p:nvSpPr>
        <p:spPr>
          <a:xfrm>
            <a:off x="2530812" y="5374957"/>
            <a:ext cx="1159279" cy="744929"/>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ISS, klein voor TH, of groeiafbuiging</a:t>
            </a:r>
          </a:p>
        </p:txBody>
      </p:sp>
      <p:sp>
        <p:nvSpPr>
          <p:cNvPr id="51" name="Ovaal 8"/>
          <p:cNvSpPr/>
          <p:nvPr/>
        </p:nvSpPr>
        <p:spPr>
          <a:xfrm>
            <a:off x="4390800" y="5544610"/>
            <a:ext cx="1080792" cy="391418"/>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Normale groei</a:t>
            </a:r>
          </a:p>
        </p:txBody>
      </p:sp>
      <p:sp>
        <p:nvSpPr>
          <p:cNvPr id="52" name="Zeshoek 6"/>
          <p:cNvSpPr/>
          <p:nvPr/>
        </p:nvSpPr>
        <p:spPr>
          <a:xfrm>
            <a:off x="2684526" y="6430538"/>
            <a:ext cx="912315" cy="335965"/>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Lengte- SDS&lt;-3</a:t>
            </a:r>
          </a:p>
        </p:txBody>
      </p:sp>
      <p:cxnSp>
        <p:nvCxnSpPr>
          <p:cNvPr id="37" name="Straight Arrow Connector 36"/>
          <p:cNvCxnSpPr>
            <a:cxnSpLocks/>
            <a:endCxn id="51" idx="0"/>
          </p:cNvCxnSpPr>
          <p:nvPr/>
        </p:nvCxnSpPr>
        <p:spPr>
          <a:xfrm>
            <a:off x="4931196" y="4975593"/>
            <a:ext cx="0" cy="569017"/>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4" name="Tekstvak 46"/>
          <p:cNvSpPr txBox="1"/>
          <p:nvPr/>
        </p:nvSpPr>
        <p:spPr>
          <a:xfrm>
            <a:off x="3238385" y="4933500"/>
            <a:ext cx="296876" cy="261610"/>
          </a:xfrm>
          <a:prstGeom prst="rect">
            <a:avLst/>
          </a:prstGeom>
          <a:noFill/>
        </p:spPr>
        <p:txBody>
          <a:bodyPr wrap="square" rtlCol="0">
            <a:spAutoFit/>
          </a:bodyPr>
          <a:lstStyle/>
          <a:p>
            <a:pPr eaLnBrk="1" fontAlgn="auto" hangingPunct="1">
              <a:spcBef>
                <a:spcPts val="0"/>
              </a:spcBef>
              <a:spcAft>
                <a:spcPts val="0"/>
              </a:spcAft>
            </a:pPr>
            <a:r>
              <a:rPr lang="nl-NL" sz="1100" dirty="0">
                <a:solidFill>
                  <a:prstClr val="black"/>
                </a:solidFill>
                <a:latin typeface="Calibri"/>
              </a:rPr>
              <a:t>Ja</a:t>
            </a:r>
          </a:p>
        </p:txBody>
      </p:sp>
      <p:sp>
        <p:nvSpPr>
          <p:cNvPr id="55" name="Tekstvak 46"/>
          <p:cNvSpPr txBox="1"/>
          <p:nvPr/>
        </p:nvSpPr>
        <p:spPr>
          <a:xfrm>
            <a:off x="4903339" y="5101676"/>
            <a:ext cx="417102" cy="261610"/>
          </a:xfrm>
          <a:prstGeom prst="rect">
            <a:avLst/>
          </a:prstGeom>
          <a:noFill/>
        </p:spPr>
        <p:txBody>
          <a:bodyPr wrap="square" rtlCol="0">
            <a:spAutoFit/>
          </a:bodyPr>
          <a:lstStyle/>
          <a:p>
            <a:pPr eaLnBrk="1" fontAlgn="auto" hangingPunct="1">
              <a:spcBef>
                <a:spcPts val="0"/>
              </a:spcBef>
              <a:spcAft>
                <a:spcPts val="0"/>
              </a:spcAft>
            </a:pPr>
            <a:r>
              <a:rPr lang="nl-NL" sz="1100" dirty="0">
                <a:solidFill>
                  <a:prstClr val="black"/>
                </a:solidFill>
                <a:latin typeface="Calibri"/>
              </a:rPr>
              <a:t>Nee</a:t>
            </a:r>
          </a:p>
        </p:txBody>
      </p:sp>
      <p:cxnSp>
        <p:nvCxnSpPr>
          <p:cNvPr id="57" name="Straight Arrow Connector 56"/>
          <p:cNvCxnSpPr>
            <a:cxnSpLocks/>
            <a:stCxn id="44" idx="2"/>
          </p:cNvCxnSpPr>
          <p:nvPr/>
        </p:nvCxnSpPr>
        <p:spPr>
          <a:xfrm>
            <a:off x="3110452" y="6119886"/>
            <a:ext cx="0" cy="279926"/>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8" name="Rechthoek 9"/>
          <p:cNvSpPr/>
          <p:nvPr/>
        </p:nvSpPr>
        <p:spPr>
          <a:xfrm>
            <a:off x="0" y="6334069"/>
            <a:ext cx="1944215" cy="528904"/>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b="1" dirty="0">
                <a:solidFill>
                  <a:prstClr val="white"/>
                </a:solidFill>
              </a:rPr>
              <a:t>Verwijzing naar kinderendocrinoloog/klinisch  geneticus/expertisecentrum</a:t>
            </a:r>
          </a:p>
        </p:txBody>
      </p:sp>
      <p:cxnSp>
        <p:nvCxnSpPr>
          <p:cNvPr id="60" name="Straight Arrow Connector 59"/>
          <p:cNvCxnSpPr>
            <a:cxnSpLocks/>
            <a:stCxn id="52" idx="3"/>
            <a:endCxn id="58" idx="3"/>
          </p:cNvCxnSpPr>
          <p:nvPr/>
        </p:nvCxnSpPr>
        <p:spPr>
          <a:xfrm flipH="1">
            <a:off x="1944215" y="6598521"/>
            <a:ext cx="740311"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61" name="Tekstvak 46"/>
          <p:cNvSpPr txBox="1"/>
          <p:nvPr/>
        </p:nvSpPr>
        <p:spPr>
          <a:xfrm>
            <a:off x="2411404" y="6329095"/>
            <a:ext cx="296876" cy="261610"/>
          </a:xfrm>
          <a:prstGeom prst="rect">
            <a:avLst/>
          </a:prstGeom>
          <a:noFill/>
        </p:spPr>
        <p:txBody>
          <a:bodyPr wrap="none" rtlCol="0">
            <a:spAutoFit/>
          </a:bodyPr>
          <a:lstStyle/>
          <a:p>
            <a:pPr eaLnBrk="1" fontAlgn="auto" hangingPunct="1">
              <a:spcBef>
                <a:spcPts val="0"/>
              </a:spcBef>
              <a:spcAft>
                <a:spcPts val="0"/>
              </a:spcAft>
            </a:pPr>
            <a:r>
              <a:rPr lang="nl-NL" sz="1100" dirty="0">
                <a:solidFill>
                  <a:prstClr val="black"/>
                </a:solidFill>
                <a:latin typeface="Calibri"/>
              </a:rPr>
              <a:t>Ja</a:t>
            </a:r>
          </a:p>
        </p:txBody>
      </p:sp>
      <p:cxnSp>
        <p:nvCxnSpPr>
          <p:cNvPr id="63" name="Straight Arrow Connector 62"/>
          <p:cNvCxnSpPr>
            <a:cxnSpLocks/>
            <a:stCxn id="52" idx="0"/>
            <a:endCxn id="29" idx="1"/>
          </p:cNvCxnSpPr>
          <p:nvPr/>
        </p:nvCxnSpPr>
        <p:spPr>
          <a:xfrm flipV="1">
            <a:off x="3596841" y="6595512"/>
            <a:ext cx="832097" cy="3009"/>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5" name="Straight Arrow Connector 64"/>
          <p:cNvCxnSpPr>
            <a:cxnSpLocks/>
            <a:stCxn id="51" idx="2"/>
            <a:endCxn id="29" idx="0"/>
          </p:cNvCxnSpPr>
          <p:nvPr/>
        </p:nvCxnSpPr>
        <p:spPr>
          <a:xfrm>
            <a:off x="4931196" y="5936028"/>
            <a:ext cx="19069" cy="49451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66" name="Tekstvak 46"/>
          <p:cNvSpPr txBox="1"/>
          <p:nvPr/>
        </p:nvSpPr>
        <p:spPr>
          <a:xfrm>
            <a:off x="3578667" y="6364479"/>
            <a:ext cx="417102" cy="261610"/>
          </a:xfrm>
          <a:prstGeom prst="rect">
            <a:avLst/>
          </a:prstGeom>
          <a:noFill/>
        </p:spPr>
        <p:txBody>
          <a:bodyPr wrap="none" rtlCol="0">
            <a:spAutoFit/>
          </a:bodyPr>
          <a:lstStyle/>
          <a:p>
            <a:pPr eaLnBrk="1" fontAlgn="auto" hangingPunct="1">
              <a:spcBef>
                <a:spcPts val="0"/>
              </a:spcBef>
              <a:spcAft>
                <a:spcPts val="0"/>
              </a:spcAft>
            </a:pPr>
            <a:r>
              <a:rPr lang="nl-NL" sz="1100" dirty="0">
                <a:solidFill>
                  <a:prstClr val="black"/>
                </a:solidFill>
                <a:latin typeface="Calibri"/>
              </a:rPr>
              <a:t>Nee</a:t>
            </a:r>
          </a:p>
        </p:txBody>
      </p:sp>
      <p:sp>
        <p:nvSpPr>
          <p:cNvPr id="67" name="Ovaal 31"/>
          <p:cNvSpPr/>
          <p:nvPr/>
        </p:nvSpPr>
        <p:spPr>
          <a:xfrm>
            <a:off x="8176879" y="5374957"/>
            <a:ext cx="833289" cy="569256"/>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Specifieke secundaire oorzaak</a:t>
            </a:r>
          </a:p>
        </p:txBody>
      </p:sp>
      <p:sp>
        <p:nvSpPr>
          <p:cNvPr id="70" name="Tekstvak 34"/>
          <p:cNvSpPr txBox="1"/>
          <p:nvPr/>
        </p:nvSpPr>
        <p:spPr>
          <a:xfrm>
            <a:off x="6385015" y="5433777"/>
            <a:ext cx="609462" cy="261610"/>
          </a:xfrm>
          <a:prstGeom prst="rect">
            <a:avLst/>
          </a:prstGeom>
          <a:noFill/>
        </p:spPr>
        <p:txBody>
          <a:bodyPr wrap="none" rtlCol="0">
            <a:spAutoFit/>
          </a:bodyPr>
          <a:lstStyle/>
          <a:p>
            <a:pPr eaLnBrk="1" fontAlgn="auto" hangingPunct="1">
              <a:spcBef>
                <a:spcPts val="0"/>
              </a:spcBef>
              <a:spcAft>
                <a:spcPts val="0"/>
              </a:spcAft>
            </a:pPr>
            <a:r>
              <a:rPr lang="nl-NL" sz="1100" dirty="0">
                <a:solidFill>
                  <a:prstClr val="black"/>
                </a:solidFill>
                <a:latin typeface="Calibri"/>
              </a:rPr>
              <a:t>Positief</a:t>
            </a:r>
          </a:p>
        </p:txBody>
      </p:sp>
      <p:sp>
        <p:nvSpPr>
          <p:cNvPr id="71" name="Rechthoek 70"/>
          <p:cNvSpPr/>
          <p:nvPr/>
        </p:nvSpPr>
        <p:spPr>
          <a:xfrm>
            <a:off x="5758259" y="3063934"/>
            <a:ext cx="2125085" cy="590614"/>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100" dirty="0">
                <a:solidFill>
                  <a:prstClr val="black"/>
                </a:solidFill>
              </a:rPr>
              <a:t>≥1 signaal voor secundaire groeistoornis, of afwijkend lab, of achterstand skeletleeftijd</a:t>
            </a:r>
          </a:p>
        </p:txBody>
      </p:sp>
      <p:sp>
        <p:nvSpPr>
          <p:cNvPr id="73" name="Rechthoek 72"/>
          <p:cNvSpPr/>
          <p:nvPr/>
        </p:nvSpPr>
        <p:spPr>
          <a:xfrm>
            <a:off x="3824082" y="3280952"/>
            <a:ext cx="1604006" cy="756083"/>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prstClr val="black"/>
                </a:solidFill>
              </a:rPr>
              <a:t>Geen signaal voor primaire of secundaire groeistoornis; lab normaal</a:t>
            </a:r>
          </a:p>
        </p:txBody>
      </p:sp>
      <p:sp>
        <p:nvSpPr>
          <p:cNvPr id="75" name="Rechthoek 74"/>
          <p:cNvSpPr/>
          <p:nvPr/>
        </p:nvSpPr>
        <p:spPr>
          <a:xfrm>
            <a:off x="1463455" y="3071893"/>
            <a:ext cx="1944211" cy="558602"/>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100" dirty="0">
                <a:solidFill>
                  <a:prstClr val="black"/>
                </a:solidFill>
              </a:rPr>
              <a:t>≥1 signaal voor primaire groeistoornis, lab normaal, meestal normale  skeletleeftijd </a:t>
            </a:r>
          </a:p>
        </p:txBody>
      </p:sp>
      <p:cxnSp>
        <p:nvCxnSpPr>
          <p:cNvPr id="98" name="Rechte verbindingslijn met pijl 97"/>
          <p:cNvCxnSpPr>
            <a:cxnSpLocks/>
            <a:stCxn id="73" idx="2"/>
          </p:cNvCxnSpPr>
          <p:nvPr/>
        </p:nvCxnSpPr>
        <p:spPr>
          <a:xfrm>
            <a:off x="4626085" y="4037035"/>
            <a:ext cx="0" cy="181324"/>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16" name="Rechthoek 115"/>
          <p:cNvSpPr/>
          <p:nvPr/>
        </p:nvSpPr>
        <p:spPr>
          <a:xfrm>
            <a:off x="5531309" y="5961425"/>
            <a:ext cx="2530943" cy="893664"/>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000" b="1" dirty="0">
                <a:solidFill>
                  <a:prstClr val="black"/>
                </a:solidFill>
              </a:rPr>
              <a:t>Afkortingen: </a:t>
            </a:r>
          </a:p>
          <a:p>
            <a:pPr eaLnBrk="1" fontAlgn="auto" hangingPunct="1">
              <a:spcBef>
                <a:spcPts val="0"/>
              </a:spcBef>
              <a:spcAft>
                <a:spcPts val="0"/>
              </a:spcAft>
            </a:pPr>
            <a:r>
              <a:rPr lang="nl-NL" sz="1000" dirty="0">
                <a:solidFill>
                  <a:prstClr val="black"/>
                </a:solidFill>
              </a:rPr>
              <a:t>A, anamnese; CNV, copy </a:t>
            </a:r>
            <a:r>
              <a:rPr lang="nl-NL" sz="1000" dirty="0" err="1">
                <a:solidFill>
                  <a:prstClr val="black"/>
                </a:solidFill>
              </a:rPr>
              <a:t>number</a:t>
            </a:r>
            <a:r>
              <a:rPr lang="nl-NL" sz="1000" dirty="0">
                <a:solidFill>
                  <a:prstClr val="black"/>
                </a:solidFill>
              </a:rPr>
              <a:t> </a:t>
            </a:r>
            <a:r>
              <a:rPr lang="nl-NL" sz="1000" dirty="0" err="1">
                <a:solidFill>
                  <a:prstClr val="black"/>
                </a:solidFill>
              </a:rPr>
              <a:t>variants</a:t>
            </a:r>
            <a:r>
              <a:rPr lang="nl-NL" sz="1000" dirty="0">
                <a:solidFill>
                  <a:prstClr val="black"/>
                </a:solidFill>
              </a:rPr>
              <a:t>; </a:t>
            </a:r>
            <a:r>
              <a:rPr lang="nl-NL" sz="1000" dirty="0" err="1">
                <a:solidFill>
                  <a:prstClr val="black"/>
                </a:solidFill>
              </a:rPr>
              <a:t>Fam</a:t>
            </a:r>
            <a:r>
              <a:rPr lang="nl-NL" sz="1000" dirty="0">
                <a:solidFill>
                  <a:prstClr val="black"/>
                </a:solidFill>
              </a:rPr>
              <a:t>:  familieanamnese; LO: lichamelijk onderzoek; TH: target </a:t>
            </a:r>
            <a:r>
              <a:rPr lang="nl-NL" sz="1000" dirty="0" err="1">
                <a:solidFill>
                  <a:prstClr val="black"/>
                </a:solidFill>
              </a:rPr>
              <a:t>height</a:t>
            </a:r>
            <a:r>
              <a:rPr lang="nl-NL" sz="1000" dirty="0">
                <a:solidFill>
                  <a:prstClr val="black"/>
                </a:solidFill>
              </a:rPr>
              <a:t>; UPD: </a:t>
            </a:r>
            <a:r>
              <a:rPr lang="nl-NL" sz="1000" dirty="0" err="1">
                <a:solidFill>
                  <a:prstClr val="black"/>
                </a:solidFill>
              </a:rPr>
              <a:t>uniparentale</a:t>
            </a:r>
            <a:r>
              <a:rPr lang="nl-NL" sz="1000" dirty="0">
                <a:solidFill>
                  <a:prstClr val="black"/>
                </a:solidFill>
              </a:rPr>
              <a:t> </a:t>
            </a:r>
            <a:r>
              <a:rPr lang="nl-NL" sz="1000" dirty="0" err="1">
                <a:solidFill>
                  <a:prstClr val="black"/>
                </a:solidFill>
              </a:rPr>
              <a:t>disomie</a:t>
            </a:r>
            <a:r>
              <a:rPr lang="nl-NL" sz="1000" dirty="0">
                <a:solidFill>
                  <a:prstClr val="black"/>
                </a:solidFill>
              </a:rPr>
              <a:t>; X: radiologie</a:t>
            </a:r>
          </a:p>
        </p:txBody>
      </p:sp>
      <p:sp>
        <p:nvSpPr>
          <p:cNvPr id="85" name="Zeshoek 6">
            <a:extLst>
              <a:ext uri="{FF2B5EF4-FFF2-40B4-BE49-F238E27FC236}">
                <a16:creationId xmlns:a16="http://schemas.microsoft.com/office/drawing/2014/main" id="{C9C300BB-2EA7-4A29-934B-D164C7A70D35}"/>
              </a:ext>
            </a:extLst>
          </p:cNvPr>
          <p:cNvSpPr/>
          <p:nvPr/>
        </p:nvSpPr>
        <p:spPr>
          <a:xfrm>
            <a:off x="3658459" y="2798580"/>
            <a:ext cx="2022498" cy="335965"/>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Evaluatie van signalen en screening:</a:t>
            </a:r>
          </a:p>
        </p:txBody>
      </p:sp>
      <p:sp>
        <p:nvSpPr>
          <p:cNvPr id="87" name="Zeshoek 6">
            <a:extLst>
              <a:ext uri="{FF2B5EF4-FFF2-40B4-BE49-F238E27FC236}">
                <a16:creationId xmlns:a16="http://schemas.microsoft.com/office/drawing/2014/main" id="{ED7ED9D8-8782-4418-99A4-64B484E17590}"/>
              </a:ext>
            </a:extLst>
          </p:cNvPr>
          <p:cNvSpPr/>
          <p:nvPr/>
        </p:nvSpPr>
        <p:spPr>
          <a:xfrm>
            <a:off x="2047243" y="4460008"/>
            <a:ext cx="782905" cy="261610"/>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Uitslag</a:t>
            </a:r>
            <a:r>
              <a:rPr lang="nl-NL" sz="1100" dirty="0">
                <a:solidFill>
                  <a:prstClr val="black"/>
                </a:solidFill>
              </a:rPr>
              <a:t>:</a:t>
            </a:r>
          </a:p>
        </p:txBody>
      </p:sp>
      <p:sp>
        <p:nvSpPr>
          <p:cNvPr id="89" name="Zeshoek 6">
            <a:extLst>
              <a:ext uri="{FF2B5EF4-FFF2-40B4-BE49-F238E27FC236}">
                <a16:creationId xmlns:a16="http://schemas.microsoft.com/office/drawing/2014/main" id="{09D30480-EF83-4253-8D9A-7CDB93F689B7}"/>
              </a:ext>
            </a:extLst>
          </p:cNvPr>
          <p:cNvSpPr/>
          <p:nvPr/>
        </p:nvSpPr>
        <p:spPr>
          <a:xfrm>
            <a:off x="5961346" y="4461580"/>
            <a:ext cx="834268" cy="256847"/>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Uitslag:</a:t>
            </a:r>
          </a:p>
        </p:txBody>
      </p:sp>
      <p:cxnSp>
        <p:nvCxnSpPr>
          <p:cNvPr id="80" name="Rechte verbindingslijn met pijl 79">
            <a:extLst>
              <a:ext uri="{FF2B5EF4-FFF2-40B4-BE49-F238E27FC236}">
                <a16:creationId xmlns:a16="http://schemas.microsoft.com/office/drawing/2014/main" id="{EC31F961-5627-41AA-BF7A-5A0B28E3B008}"/>
              </a:ext>
            </a:extLst>
          </p:cNvPr>
          <p:cNvCxnSpPr>
            <a:cxnSpLocks/>
            <a:stCxn id="85" idx="3"/>
            <a:endCxn id="9" idx="3"/>
          </p:cNvCxnSpPr>
          <p:nvPr/>
        </p:nvCxnSpPr>
        <p:spPr>
          <a:xfrm flipH="1" flipV="1">
            <a:off x="1308269" y="2959627"/>
            <a:ext cx="2350190" cy="69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Rechte verbindingslijn met pijl 82">
            <a:extLst>
              <a:ext uri="{FF2B5EF4-FFF2-40B4-BE49-F238E27FC236}">
                <a16:creationId xmlns:a16="http://schemas.microsoft.com/office/drawing/2014/main" id="{FFEE8F82-80DF-4545-B3F7-3B2ABF2EF82C}"/>
              </a:ext>
            </a:extLst>
          </p:cNvPr>
          <p:cNvCxnSpPr>
            <a:cxnSpLocks/>
            <a:stCxn id="85" idx="0"/>
            <a:endCxn id="13" idx="1"/>
          </p:cNvCxnSpPr>
          <p:nvPr/>
        </p:nvCxnSpPr>
        <p:spPr>
          <a:xfrm flipV="1">
            <a:off x="5680957" y="2954706"/>
            <a:ext cx="2265434" cy="118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3" name="Rechte verbindingslijn met pijl 92">
            <a:extLst>
              <a:ext uri="{FF2B5EF4-FFF2-40B4-BE49-F238E27FC236}">
                <a16:creationId xmlns:a16="http://schemas.microsoft.com/office/drawing/2014/main" id="{6AFF719A-B189-46EE-8E09-30074D4D1818}"/>
              </a:ext>
            </a:extLst>
          </p:cNvPr>
          <p:cNvCxnSpPr>
            <a:cxnSpLocks/>
          </p:cNvCxnSpPr>
          <p:nvPr/>
        </p:nvCxnSpPr>
        <p:spPr>
          <a:xfrm flipH="1">
            <a:off x="4672320" y="2670136"/>
            <a:ext cx="1" cy="1555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4" name="Verbindingslijn: gebogen 103">
            <a:extLst>
              <a:ext uri="{FF2B5EF4-FFF2-40B4-BE49-F238E27FC236}">
                <a16:creationId xmlns:a16="http://schemas.microsoft.com/office/drawing/2014/main" id="{0EAB4773-1E13-4A60-AA0D-0A5FB8789809}"/>
              </a:ext>
            </a:extLst>
          </p:cNvPr>
          <p:cNvCxnSpPr>
            <a:cxnSpLocks/>
            <a:stCxn id="85" idx="2"/>
            <a:endCxn id="75" idx="3"/>
          </p:cNvCxnSpPr>
          <p:nvPr/>
        </p:nvCxnSpPr>
        <p:spPr>
          <a:xfrm rot="5400000">
            <a:off x="3466734" y="3075477"/>
            <a:ext cx="216649" cy="33478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06" name="Verbindingslijn: gebogen 105">
            <a:extLst>
              <a:ext uri="{FF2B5EF4-FFF2-40B4-BE49-F238E27FC236}">
                <a16:creationId xmlns:a16="http://schemas.microsoft.com/office/drawing/2014/main" id="{30D0D41B-7E4F-40B8-9457-6EB97C4EC814}"/>
              </a:ext>
            </a:extLst>
          </p:cNvPr>
          <p:cNvCxnSpPr>
            <a:stCxn id="75" idx="1"/>
            <a:endCxn id="10" idx="0"/>
          </p:cNvCxnSpPr>
          <p:nvPr/>
        </p:nvCxnSpPr>
        <p:spPr>
          <a:xfrm rot="10800000" flipV="1">
            <a:off x="910447" y="3351193"/>
            <a:ext cx="553009" cy="41152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08" name="Rechte verbindingslijn met pijl 107">
            <a:extLst>
              <a:ext uri="{FF2B5EF4-FFF2-40B4-BE49-F238E27FC236}">
                <a16:creationId xmlns:a16="http://schemas.microsoft.com/office/drawing/2014/main" id="{5F11E075-B5A2-4313-BD05-59AA0D6D2DD3}"/>
              </a:ext>
            </a:extLst>
          </p:cNvPr>
          <p:cNvCxnSpPr>
            <a:cxnSpLocks/>
            <a:stCxn id="10" idx="3"/>
            <a:endCxn id="87" idx="3"/>
          </p:cNvCxnSpPr>
          <p:nvPr/>
        </p:nvCxnSpPr>
        <p:spPr>
          <a:xfrm>
            <a:off x="1815489" y="4590813"/>
            <a:ext cx="2317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0" name="Verbindingslijn: gebogen 109">
            <a:extLst>
              <a:ext uri="{FF2B5EF4-FFF2-40B4-BE49-F238E27FC236}">
                <a16:creationId xmlns:a16="http://schemas.microsoft.com/office/drawing/2014/main" id="{270C4758-A840-4276-8F61-8275212AC2B7}"/>
              </a:ext>
            </a:extLst>
          </p:cNvPr>
          <p:cNvCxnSpPr>
            <a:cxnSpLocks/>
            <a:stCxn id="87" idx="2"/>
            <a:endCxn id="32" idx="3"/>
          </p:cNvCxnSpPr>
          <p:nvPr/>
        </p:nvCxnSpPr>
        <p:spPr>
          <a:xfrm rot="5400000">
            <a:off x="1274933" y="5103187"/>
            <a:ext cx="1219283" cy="45614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12" name="Rechte verbindingslijn met pijl 111">
            <a:extLst>
              <a:ext uri="{FF2B5EF4-FFF2-40B4-BE49-F238E27FC236}">
                <a16:creationId xmlns:a16="http://schemas.microsoft.com/office/drawing/2014/main" id="{83B35DCA-8679-4144-B407-22849913F400}"/>
              </a:ext>
            </a:extLst>
          </p:cNvPr>
          <p:cNvCxnSpPr>
            <a:cxnSpLocks/>
            <a:stCxn id="32" idx="2"/>
            <a:endCxn id="58" idx="0"/>
          </p:cNvCxnSpPr>
          <p:nvPr/>
        </p:nvCxnSpPr>
        <p:spPr>
          <a:xfrm>
            <a:off x="972108" y="6191078"/>
            <a:ext cx="0" cy="1429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4" name="Verbindingslijn: gebogen 133">
            <a:extLst>
              <a:ext uri="{FF2B5EF4-FFF2-40B4-BE49-F238E27FC236}">
                <a16:creationId xmlns:a16="http://schemas.microsoft.com/office/drawing/2014/main" id="{69712150-1143-47BB-8999-24E145DCBC52}"/>
              </a:ext>
            </a:extLst>
          </p:cNvPr>
          <p:cNvCxnSpPr>
            <a:stCxn id="85" idx="1"/>
            <a:endCxn id="71" idx="1"/>
          </p:cNvCxnSpPr>
          <p:nvPr/>
        </p:nvCxnSpPr>
        <p:spPr>
          <a:xfrm rot="16200000" flipH="1">
            <a:off x="5565264" y="3166246"/>
            <a:ext cx="224696" cy="16129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36" name="Verbindingslijn: gebogen 135">
            <a:extLst>
              <a:ext uri="{FF2B5EF4-FFF2-40B4-BE49-F238E27FC236}">
                <a16:creationId xmlns:a16="http://schemas.microsoft.com/office/drawing/2014/main" id="{57AB0181-8FC6-4B02-95D8-D9EB2A0FB649}"/>
              </a:ext>
            </a:extLst>
          </p:cNvPr>
          <p:cNvCxnSpPr>
            <a:stCxn id="71" idx="3"/>
            <a:endCxn id="14" idx="0"/>
          </p:cNvCxnSpPr>
          <p:nvPr/>
        </p:nvCxnSpPr>
        <p:spPr>
          <a:xfrm>
            <a:off x="7883344" y="3359241"/>
            <a:ext cx="178910" cy="51895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41" name="Rechte verbindingslijn met pijl 140">
            <a:extLst>
              <a:ext uri="{FF2B5EF4-FFF2-40B4-BE49-F238E27FC236}">
                <a16:creationId xmlns:a16="http://schemas.microsoft.com/office/drawing/2014/main" id="{B0EAED9A-1100-49CA-9F93-723639EFF9A1}"/>
              </a:ext>
            </a:extLst>
          </p:cNvPr>
          <p:cNvCxnSpPr>
            <a:stCxn id="14" idx="1"/>
            <a:endCxn id="89" idx="0"/>
          </p:cNvCxnSpPr>
          <p:nvPr/>
        </p:nvCxnSpPr>
        <p:spPr>
          <a:xfrm flipH="1">
            <a:off x="6795614" y="4590004"/>
            <a:ext cx="2040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6" name="Rechthoek: afgeronde hoeken 155">
            <a:extLst>
              <a:ext uri="{FF2B5EF4-FFF2-40B4-BE49-F238E27FC236}">
                <a16:creationId xmlns:a16="http://schemas.microsoft.com/office/drawing/2014/main" id="{3685FE7A-3323-4FD2-8A51-EDB1DB92BF08}"/>
              </a:ext>
            </a:extLst>
          </p:cNvPr>
          <p:cNvSpPr/>
          <p:nvPr/>
        </p:nvSpPr>
        <p:spPr>
          <a:xfrm>
            <a:off x="8119564" y="6537815"/>
            <a:ext cx="947917" cy="329947"/>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b="1" dirty="0">
                <a:solidFill>
                  <a:prstClr val="white"/>
                </a:solidFill>
              </a:rPr>
              <a:t>Behandeling</a:t>
            </a:r>
          </a:p>
        </p:txBody>
      </p:sp>
      <p:cxnSp>
        <p:nvCxnSpPr>
          <p:cNvPr id="195" name="Verbindingslijn: gebogen 194">
            <a:extLst>
              <a:ext uri="{FF2B5EF4-FFF2-40B4-BE49-F238E27FC236}">
                <a16:creationId xmlns:a16="http://schemas.microsoft.com/office/drawing/2014/main" id="{79788A54-833F-4943-8900-6031E60E6156}"/>
              </a:ext>
            </a:extLst>
          </p:cNvPr>
          <p:cNvCxnSpPr>
            <a:cxnSpLocks/>
            <a:stCxn id="39" idx="2"/>
            <a:endCxn id="44" idx="0"/>
          </p:cNvCxnSpPr>
          <p:nvPr/>
        </p:nvCxnSpPr>
        <p:spPr>
          <a:xfrm rot="5400000">
            <a:off x="3117022" y="5005001"/>
            <a:ext cx="363386" cy="37652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05" name="Verbindingslijn: gebogen 204">
            <a:extLst>
              <a:ext uri="{FF2B5EF4-FFF2-40B4-BE49-F238E27FC236}">
                <a16:creationId xmlns:a16="http://schemas.microsoft.com/office/drawing/2014/main" id="{18CF2A07-765F-4BE4-8827-1BDFEF33374C}"/>
              </a:ext>
            </a:extLst>
          </p:cNvPr>
          <p:cNvCxnSpPr>
            <a:cxnSpLocks/>
          </p:cNvCxnSpPr>
          <p:nvPr/>
        </p:nvCxnSpPr>
        <p:spPr>
          <a:xfrm>
            <a:off x="6402738" y="4718427"/>
            <a:ext cx="1774141" cy="959306"/>
          </a:xfrm>
          <a:prstGeom prst="bentConnector3">
            <a:avLst>
              <a:gd name="adj1" fmla="val -160"/>
            </a:avLst>
          </a:prstGeom>
          <a:ln>
            <a:tailEnd type="triangle"/>
          </a:ln>
        </p:spPr>
        <p:style>
          <a:lnRef idx="1">
            <a:schemeClr val="dk1"/>
          </a:lnRef>
          <a:fillRef idx="0">
            <a:schemeClr val="dk1"/>
          </a:fillRef>
          <a:effectRef idx="0">
            <a:schemeClr val="dk1"/>
          </a:effectRef>
          <a:fontRef idx="minor">
            <a:schemeClr val="tx1"/>
          </a:fontRef>
        </p:style>
      </p:cxnSp>
      <p:cxnSp>
        <p:nvCxnSpPr>
          <p:cNvPr id="233" name="Rechte verbindingslijn met pijl 232">
            <a:extLst>
              <a:ext uri="{FF2B5EF4-FFF2-40B4-BE49-F238E27FC236}">
                <a16:creationId xmlns:a16="http://schemas.microsoft.com/office/drawing/2014/main" id="{50CD855E-2BB5-4612-B10D-2F2BC96CBEB7}"/>
              </a:ext>
            </a:extLst>
          </p:cNvPr>
          <p:cNvCxnSpPr>
            <a:stCxn id="67" idx="2"/>
            <a:endCxn id="156" idx="0"/>
          </p:cNvCxnSpPr>
          <p:nvPr/>
        </p:nvCxnSpPr>
        <p:spPr>
          <a:xfrm flipH="1">
            <a:off x="8593523" y="5944213"/>
            <a:ext cx="1" cy="5936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6" name="Rechte verbindingslijn met pijl 245">
            <a:extLst>
              <a:ext uri="{FF2B5EF4-FFF2-40B4-BE49-F238E27FC236}">
                <a16:creationId xmlns:a16="http://schemas.microsoft.com/office/drawing/2014/main" id="{86D5EE4F-3EA9-4234-8317-8A6AC45DEB24}"/>
              </a:ext>
            </a:extLst>
          </p:cNvPr>
          <p:cNvCxnSpPr>
            <a:cxnSpLocks/>
            <a:endCxn id="73" idx="0"/>
          </p:cNvCxnSpPr>
          <p:nvPr/>
        </p:nvCxnSpPr>
        <p:spPr>
          <a:xfrm>
            <a:off x="4626085" y="3144044"/>
            <a:ext cx="0" cy="1369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6016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Rechthoek 249">
            <a:extLst>
              <a:ext uri="{FF2B5EF4-FFF2-40B4-BE49-F238E27FC236}">
                <a16:creationId xmlns:a16="http://schemas.microsoft.com/office/drawing/2014/main" id="{E6C2D87F-FEF7-49C7-A194-156DBB1B7EC4}"/>
              </a:ext>
            </a:extLst>
          </p:cNvPr>
          <p:cNvSpPr/>
          <p:nvPr/>
        </p:nvSpPr>
        <p:spPr>
          <a:xfrm>
            <a:off x="1" y="-5047"/>
            <a:ext cx="9141570" cy="6871738"/>
          </a:xfrm>
          <a:prstGeom prst="rect">
            <a:avLst/>
          </a:prstGeom>
          <a:solidFill>
            <a:srgbClr val="DA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nl-NL" sz="1800">
              <a:solidFill>
                <a:prstClr val="white"/>
              </a:solidFill>
            </a:endParaRPr>
          </a:p>
        </p:txBody>
      </p:sp>
      <p:sp>
        <p:nvSpPr>
          <p:cNvPr id="4" name="Rechthoek: afgeronde hoeken 3"/>
          <p:cNvSpPr/>
          <p:nvPr/>
        </p:nvSpPr>
        <p:spPr>
          <a:xfrm>
            <a:off x="3140684" y="2911"/>
            <a:ext cx="3087500" cy="318590"/>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b="1" dirty="0">
                <a:solidFill>
                  <a:prstClr val="white"/>
                </a:solidFill>
              </a:rPr>
              <a:t>Verwijzing i.v.m. kleine lengte of groeiafbuiging</a:t>
            </a:r>
          </a:p>
        </p:txBody>
      </p:sp>
      <p:sp>
        <p:nvSpPr>
          <p:cNvPr id="5" name="Rechthoek 4"/>
          <p:cNvSpPr/>
          <p:nvPr/>
        </p:nvSpPr>
        <p:spPr>
          <a:xfrm>
            <a:off x="2919907" y="463943"/>
            <a:ext cx="3524823" cy="568349"/>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b="1" dirty="0">
                <a:solidFill>
                  <a:schemeClr val="bg1"/>
                </a:solidFill>
              </a:rPr>
              <a:t>Let op signalen voor primaire of secundaire groeistoornis</a:t>
            </a:r>
          </a:p>
          <a:p>
            <a:pPr algn="ctr" eaLnBrk="1" fontAlgn="auto" hangingPunct="1">
              <a:spcBef>
                <a:spcPts val="0"/>
              </a:spcBef>
              <a:spcAft>
                <a:spcPts val="0"/>
              </a:spcAft>
            </a:pPr>
            <a:r>
              <a:rPr lang="nl-NL" sz="1100" dirty="0">
                <a:solidFill>
                  <a:schemeClr val="bg1"/>
                </a:solidFill>
              </a:rPr>
              <a:t>A/ </a:t>
            </a:r>
            <a:r>
              <a:rPr lang="nl-NL" sz="1100" dirty="0" err="1">
                <a:solidFill>
                  <a:schemeClr val="bg1"/>
                </a:solidFill>
              </a:rPr>
              <a:t>Fam</a:t>
            </a:r>
            <a:r>
              <a:rPr lang="nl-NL" sz="1100" dirty="0">
                <a:solidFill>
                  <a:schemeClr val="bg1"/>
                </a:solidFill>
              </a:rPr>
              <a:t>/ LO/ Groei</a:t>
            </a:r>
          </a:p>
          <a:p>
            <a:pPr algn="ctr" eaLnBrk="1" fontAlgn="auto" hangingPunct="1">
              <a:spcBef>
                <a:spcPts val="0"/>
              </a:spcBef>
              <a:spcAft>
                <a:spcPts val="0"/>
              </a:spcAft>
            </a:pPr>
            <a:r>
              <a:rPr lang="nl-NL" sz="1100" dirty="0">
                <a:solidFill>
                  <a:schemeClr val="bg1"/>
                </a:solidFill>
              </a:rPr>
              <a:t>(</a:t>
            </a:r>
            <a:r>
              <a:rPr lang="nl-NL" sz="1100" i="1" dirty="0">
                <a:solidFill>
                  <a:schemeClr val="bg1"/>
                </a:solidFill>
              </a:rPr>
              <a:t>Bijlagen 1F, 1G, 1H</a:t>
            </a:r>
            <a:r>
              <a:rPr lang="nl-NL" sz="1100" dirty="0">
                <a:solidFill>
                  <a:schemeClr val="bg1"/>
                </a:solidFill>
              </a:rPr>
              <a:t>)</a:t>
            </a:r>
          </a:p>
        </p:txBody>
      </p:sp>
      <p:sp>
        <p:nvSpPr>
          <p:cNvPr id="6" name="Rechthoek 5"/>
          <p:cNvSpPr/>
          <p:nvPr/>
        </p:nvSpPr>
        <p:spPr>
          <a:xfrm>
            <a:off x="3186626" y="1173838"/>
            <a:ext cx="2989799" cy="455374"/>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100" b="1" dirty="0">
                <a:solidFill>
                  <a:schemeClr val="bg1"/>
                </a:solidFill>
              </a:rPr>
              <a:t>Screenend onderzoek:  lab en X-hand</a:t>
            </a:r>
          </a:p>
        </p:txBody>
      </p:sp>
      <p:sp>
        <p:nvSpPr>
          <p:cNvPr id="9" name="Rechthoek: afgeronde hoeken 8"/>
          <p:cNvSpPr/>
          <p:nvPr/>
        </p:nvSpPr>
        <p:spPr>
          <a:xfrm>
            <a:off x="-275" y="2725471"/>
            <a:ext cx="1308544" cy="468312"/>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b="1" dirty="0">
                <a:solidFill>
                  <a:prstClr val="white"/>
                </a:solidFill>
              </a:rPr>
              <a:t>Turner syndroom, CNV of UPD</a:t>
            </a:r>
          </a:p>
        </p:txBody>
      </p:sp>
      <p:sp>
        <p:nvSpPr>
          <p:cNvPr id="10" name="Rechthoek 9"/>
          <p:cNvSpPr/>
          <p:nvPr/>
        </p:nvSpPr>
        <p:spPr>
          <a:xfrm>
            <a:off x="5402" y="4162888"/>
            <a:ext cx="1810087" cy="856967"/>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100" dirty="0">
                <a:solidFill>
                  <a:schemeClr val="bg1"/>
                </a:solidFill>
              </a:rPr>
              <a:t>Op basis van signalen  en lengte-SDS  i.o.m. klinisch geneticus of </a:t>
            </a:r>
            <a:r>
              <a:rPr lang="nl-NL" sz="1100" dirty="0" err="1">
                <a:solidFill>
                  <a:schemeClr val="bg1"/>
                </a:solidFill>
              </a:rPr>
              <a:t>kinderendo-crinoloog</a:t>
            </a:r>
            <a:r>
              <a:rPr lang="nl-NL" sz="1100" dirty="0">
                <a:solidFill>
                  <a:schemeClr val="bg1"/>
                </a:solidFill>
              </a:rPr>
              <a:t>  </a:t>
            </a:r>
            <a:r>
              <a:rPr lang="nl-NL" sz="1100" dirty="0" err="1">
                <a:solidFill>
                  <a:schemeClr val="bg1"/>
                </a:solidFill>
              </a:rPr>
              <a:t>evt</a:t>
            </a:r>
            <a:r>
              <a:rPr lang="nl-NL" sz="1100" dirty="0">
                <a:solidFill>
                  <a:schemeClr val="bg1"/>
                </a:solidFill>
              </a:rPr>
              <a:t> genetisch onderzoek</a:t>
            </a:r>
          </a:p>
        </p:txBody>
      </p:sp>
      <p:sp>
        <p:nvSpPr>
          <p:cNvPr id="13" name="Rechthoek: afgeronde hoeken 12"/>
          <p:cNvSpPr/>
          <p:nvPr/>
        </p:nvSpPr>
        <p:spPr>
          <a:xfrm>
            <a:off x="7946391" y="2725471"/>
            <a:ext cx="1206077" cy="458470"/>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b="1" dirty="0" err="1">
                <a:solidFill>
                  <a:prstClr val="white"/>
                </a:solidFill>
              </a:rPr>
              <a:t>Hypothyreoidie</a:t>
            </a:r>
            <a:r>
              <a:rPr lang="nl-NL" sz="1100" b="1" dirty="0">
                <a:solidFill>
                  <a:prstClr val="white"/>
                </a:solidFill>
              </a:rPr>
              <a:t> of coeliakie</a:t>
            </a:r>
          </a:p>
        </p:txBody>
      </p:sp>
      <p:sp>
        <p:nvSpPr>
          <p:cNvPr id="14" name="Rechthoek 13"/>
          <p:cNvSpPr/>
          <p:nvPr/>
        </p:nvSpPr>
        <p:spPr>
          <a:xfrm>
            <a:off x="6999710" y="4367176"/>
            <a:ext cx="2125087" cy="458470"/>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100" dirty="0">
                <a:solidFill>
                  <a:schemeClr val="bg1"/>
                </a:solidFill>
              </a:rPr>
              <a:t>O.b.v. signalen en lab screening </a:t>
            </a:r>
            <a:r>
              <a:rPr lang="nl-NL" sz="1100" dirty="0" err="1">
                <a:solidFill>
                  <a:schemeClr val="bg1"/>
                </a:solidFill>
              </a:rPr>
              <a:t>evt</a:t>
            </a:r>
            <a:r>
              <a:rPr lang="nl-NL" sz="1100" dirty="0">
                <a:solidFill>
                  <a:schemeClr val="bg1"/>
                </a:solidFill>
              </a:rPr>
              <a:t> verder specifiek onderzoek</a:t>
            </a:r>
          </a:p>
        </p:txBody>
      </p:sp>
      <p:cxnSp>
        <p:nvCxnSpPr>
          <p:cNvPr id="3" name="Rechte verbindingslijn met pijl 2"/>
          <p:cNvCxnSpPr>
            <a:cxnSpLocks/>
            <a:stCxn id="4" idx="2"/>
            <a:endCxn id="5" idx="0"/>
          </p:cNvCxnSpPr>
          <p:nvPr/>
        </p:nvCxnSpPr>
        <p:spPr>
          <a:xfrm flipH="1">
            <a:off x="4682319" y="321501"/>
            <a:ext cx="2115" cy="142442"/>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2" name="Rechte verbindingslijn met pijl 21"/>
          <p:cNvCxnSpPr>
            <a:cxnSpLocks/>
            <a:stCxn id="5" idx="2"/>
            <a:endCxn id="6" idx="0"/>
          </p:cNvCxnSpPr>
          <p:nvPr/>
        </p:nvCxnSpPr>
        <p:spPr>
          <a:xfrm flipH="1">
            <a:off x="4681526" y="1032292"/>
            <a:ext cx="793" cy="141546"/>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8" name="Rechte verbindingslijn met pijl 37"/>
          <p:cNvCxnSpPr/>
          <p:nvPr/>
        </p:nvCxnSpPr>
        <p:spPr>
          <a:xfrm>
            <a:off x="6456910" y="4194621"/>
            <a:ext cx="0" cy="226876"/>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29" name="Rechthoek: afgeronde hoeken 28"/>
          <p:cNvSpPr/>
          <p:nvPr/>
        </p:nvSpPr>
        <p:spPr>
          <a:xfrm>
            <a:off x="4428938" y="6430538"/>
            <a:ext cx="1042654" cy="329947"/>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b="1" dirty="0">
                <a:solidFill>
                  <a:prstClr val="white"/>
                </a:solidFill>
              </a:rPr>
              <a:t>Evt. follow-up</a:t>
            </a:r>
          </a:p>
        </p:txBody>
      </p:sp>
      <p:sp>
        <p:nvSpPr>
          <p:cNvPr id="32" name="Rechthoek 31"/>
          <p:cNvSpPr/>
          <p:nvPr/>
        </p:nvSpPr>
        <p:spPr>
          <a:xfrm>
            <a:off x="287714" y="5690723"/>
            <a:ext cx="1368787" cy="500355"/>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Specifieke genetische oorzaak</a:t>
            </a:r>
          </a:p>
        </p:txBody>
      </p:sp>
      <p:sp>
        <p:nvSpPr>
          <p:cNvPr id="35" name="Tekstvak 34"/>
          <p:cNvSpPr txBox="1"/>
          <p:nvPr/>
        </p:nvSpPr>
        <p:spPr>
          <a:xfrm>
            <a:off x="2052850" y="4975593"/>
            <a:ext cx="609462" cy="261610"/>
          </a:xfrm>
          <a:prstGeom prst="rect">
            <a:avLst/>
          </a:prstGeom>
          <a:noFill/>
        </p:spPr>
        <p:txBody>
          <a:bodyPr wrap="none" rtlCol="0">
            <a:spAutoFit/>
          </a:bodyPr>
          <a:lstStyle/>
          <a:p>
            <a:pPr eaLnBrk="1" fontAlgn="auto" hangingPunct="1">
              <a:spcBef>
                <a:spcPts val="0"/>
              </a:spcBef>
              <a:spcAft>
                <a:spcPts val="0"/>
              </a:spcAft>
            </a:pPr>
            <a:r>
              <a:rPr lang="nl-NL" sz="1100" dirty="0">
                <a:solidFill>
                  <a:prstClr val="black"/>
                </a:solidFill>
                <a:latin typeface="Calibri"/>
              </a:rPr>
              <a:t>Positief</a:t>
            </a:r>
          </a:p>
        </p:txBody>
      </p:sp>
      <p:cxnSp>
        <p:nvCxnSpPr>
          <p:cNvPr id="20" name="Rechte verbindingslijn met pijl 19"/>
          <p:cNvCxnSpPr>
            <a:cxnSpLocks/>
            <a:stCxn id="87" idx="0"/>
            <a:endCxn id="39" idx="3"/>
          </p:cNvCxnSpPr>
          <p:nvPr/>
        </p:nvCxnSpPr>
        <p:spPr>
          <a:xfrm>
            <a:off x="2830148" y="4590813"/>
            <a:ext cx="446451"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3" name="Rechte verbindingslijn met pijl 22"/>
          <p:cNvCxnSpPr>
            <a:cxnSpLocks/>
            <a:stCxn id="89" idx="3"/>
            <a:endCxn id="39" idx="0"/>
          </p:cNvCxnSpPr>
          <p:nvPr/>
        </p:nvCxnSpPr>
        <p:spPr>
          <a:xfrm flipH="1">
            <a:off x="5541498" y="4590004"/>
            <a:ext cx="419848" cy="809"/>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1" name="Tekstvak 40"/>
          <p:cNvSpPr txBox="1"/>
          <p:nvPr/>
        </p:nvSpPr>
        <p:spPr>
          <a:xfrm>
            <a:off x="2697201" y="4304682"/>
            <a:ext cx="671979" cy="261610"/>
          </a:xfrm>
          <a:prstGeom prst="rect">
            <a:avLst/>
          </a:prstGeom>
          <a:noFill/>
        </p:spPr>
        <p:txBody>
          <a:bodyPr wrap="none" rtlCol="0">
            <a:spAutoFit/>
          </a:bodyPr>
          <a:lstStyle/>
          <a:p>
            <a:pPr eaLnBrk="1" fontAlgn="auto" hangingPunct="1">
              <a:spcBef>
                <a:spcPts val="0"/>
              </a:spcBef>
              <a:spcAft>
                <a:spcPts val="0"/>
              </a:spcAft>
            </a:pPr>
            <a:r>
              <a:rPr lang="nl-NL" sz="1100" dirty="0">
                <a:solidFill>
                  <a:prstClr val="black"/>
                </a:solidFill>
                <a:latin typeface="Calibri"/>
              </a:rPr>
              <a:t>Negatief</a:t>
            </a:r>
          </a:p>
        </p:txBody>
      </p:sp>
      <p:sp>
        <p:nvSpPr>
          <p:cNvPr id="42" name="Tekstvak 41"/>
          <p:cNvSpPr txBox="1"/>
          <p:nvPr/>
        </p:nvSpPr>
        <p:spPr>
          <a:xfrm>
            <a:off x="5410338" y="4344803"/>
            <a:ext cx="671979" cy="261610"/>
          </a:xfrm>
          <a:prstGeom prst="rect">
            <a:avLst/>
          </a:prstGeom>
          <a:noFill/>
        </p:spPr>
        <p:txBody>
          <a:bodyPr wrap="none" rtlCol="0">
            <a:spAutoFit/>
          </a:bodyPr>
          <a:lstStyle/>
          <a:p>
            <a:pPr eaLnBrk="1" fontAlgn="auto" hangingPunct="1">
              <a:spcBef>
                <a:spcPts val="0"/>
              </a:spcBef>
              <a:spcAft>
                <a:spcPts val="0"/>
              </a:spcAft>
            </a:pPr>
            <a:r>
              <a:rPr lang="nl-NL" sz="1100" dirty="0">
                <a:solidFill>
                  <a:prstClr val="black"/>
                </a:solidFill>
                <a:latin typeface="Calibri"/>
              </a:rPr>
              <a:t>Negatief</a:t>
            </a:r>
          </a:p>
        </p:txBody>
      </p:sp>
      <p:sp>
        <p:nvSpPr>
          <p:cNvPr id="39" name="Zeshoek 6"/>
          <p:cNvSpPr/>
          <p:nvPr/>
        </p:nvSpPr>
        <p:spPr>
          <a:xfrm>
            <a:off x="3276599" y="4170055"/>
            <a:ext cx="2264899" cy="841516"/>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eaLnBrk="1" fontAlgn="auto" hangingPunct="1">
              <a:spcBef>
                <a:spcPts val="0"/>
              </a:spcBef>
              <a:spcAft>
                <a:spcPts val="0"/>
              </a:spcAft>
              <a:buFont typeface="Arial" panose="020B0604020202020204" pitchFamily="34" charset="0"/>
              <a:buChar char="•"/>
            </a:pPr>
            <a:r>
              <a:rPr lang="nl-NL" sz="1100" dirty="0">
                <a:solidFill>
                  <a:schemeClr val="bg1"/>
                </a:solidFill>
              </a:rPr>
              <a:t>Lengtegroei statistisch abnormaal?</a:t>
            </a:r>
          </a:p>
        </p:txBody>
      </p:sp>
      <p:sp>
        <p:nvSpPr>
          <p:cNvPr id="44" name="Ovaal 8"/>
          <p:cNvSpPr/>
          <p:nvPr/>
        </p:nvSpPr>
        <p:spPr>
          <a:xfrm>
            <a:off x="2530812" y="5374957"/>
            <a:ext cx="1159279" cy="744929"/>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ISS, klein voor TH, of groeiafbuiging</a:t>
            </a:r>
          </a:p>
        </p:txBody>
      </p:sp>
      <p:sp>
        <p:nvSpPr>
          <p:cNvPr id="51" name="Ovaal 8"/>
          <p:cNvSpPr/>
          <p:nvPr/>
        </p:nvSpPr>
        <p:spPr>
          <a:xfrm>
            <a:off x="4390800" y="5544610"/>
            <a:ext cx="1080792" cy="391418"/>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Normale groei</a:t>
            </a:r>
          </a:p>
        </p:txBody>
      </p:sp>
      <p:sp>
        <p:nvSpPr>
          <p:cNvPr id="52" name="Zeshoek 6"/>
          <p:cNvSpPr/>
          <p:nvPr/>
        </p:nvSpPr>
        <p:spPr>
          <a:xfrm>
            <a:off x="2684526" y="6430538"/>
            <a:ext cx="912315" cy="335965"/>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Lengte- SDS&lt;-3</a:t>
            </a:r>
          </a:p>
        </p:txBody>
      </p:sp>
      <p:cxnSp>
        <p:nvCxnSpPr>
          <p:cNvPr id="37" name="Straight Arrow Connector 36"/>
          <p:cNvCxnSpPr>
            <a:cxnSpLocks/>
            <a:endCxn id="51" idx="0"/>
          </p:cNvCxnSpPr>
          <p:nvPr/>
        </p:nvCxnSpPr>
        <p:spPr>
          <a:xfrm>
            <a:off x="4931196" y="4975593"/>
            <a:ext cx="0" cy="569017"/>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4" name="Tekstvak 46"/>
          <p:cNvSpPr txBox="1"/>
          <p:nvPr/>
        </p:nvSpPr>
        <p:spPr>
          <a:xfrm>
            <a:off x="3238385" y="4933500"/>
            <a:ext cx="296876" cy="261610"/>
          </a:xfrm>
          <a:prstGeom prst="rect">
            <a:avLst/>
          </a:prstGeom>
          <a:noFill/>
        </p:spPr>
        <p:txBody>
          <a:bodyPr wrap="square" rtlCol="0">
            <a:spAutoFit/>
          </a:bodyPr>
          <a:lstStyle/>
          <a:p>
            <a:pPr eaLnBrk="1" fontAlgn="auto" hangingPunct="1">
              <a:spcBef>
                <a:spcPts val="0"/>
              </a:spcBef>
              <a:spcAft>
                <a:spcPts val="0"/>
              </a:spcAft>
            </a:pPr>
            <a:r>
              <a:rPr lang="nl-NL" sz="1100" dirty="0">
                <a:solidFill>
                  <a:prstClr val="black"/>
                </a:solidFill>
                <a:latin typeface="Calibri"/>
              </a:rPr>
              <a:t>Ja</a:t>
            </a:r>
          </a:p>
        </p:txBody>
      </p:sp>
      <p:sp>
        <p:nvSpPr>
          <p:cNvPr id="55" name="Tekstvak 46"/>
          <p:cNvSpPr txBox="1"/>
          <p:nvPr/>
        </p:nvSpPr>
        <p:spPr>
          <a:xfrm>
            <a:off x="4903339" y="5101676"/>
            <a:ext cx="417102" cy="261610"/>
          </a:xfrm>
          <a:prstGeom prst="rect">
            <a:avLst/>
          </a:prstGeom>
          <a:noFill/>
        </p:spPr>
        <p:txBody>
          <a:bodyPr wrap="square" rtlCol="0">
            <a:spAutoFit/>
          </a:bodyPr>
          <a:lstStyle/>
          <a:p>
            <a:pPr eaLnBrk="1" fontAlgn="auto" hangingPunct="1">
              <a:spcBef>
                <a:spcPts val="0"/>
              </a:spcBef>
              <a:spcAft>
                <a:spcPts val="0"/>
              </a:spcAft>
            </a:pPr>
            <a:r>
              <a:rPr lang="nl-NL" sz="1100" dirty="0">
                <a:solidFill>
                  <a:prstClr val="black"/>
                </a:solidFill>
                <a:latin typeface="Calibri"/>
              </a:rPr>
              <a:t>Nee</a:t>
            </a:r>
          </a:p>
        </p:txBody>
      </p:sp>
      <p:cxnSp>
        <p:nvCxnSpPr>
          <p:cNvPr id="57" name="Straight Arrow Connector 56"/>
          <p:cNvCxnSpPr>
            <a:cxnSpLocks/>
            <a:stCxn id="44" idx="2"/>
          </p:cNvCxnSpPr>
          <p:nvPr/>
        </p:nvCxnSpPr>
        <p:spPr>
          <a:xfrm>
            <a:off x="3110452" y="6119886"/>
            <a:ext cx="0" cy="279926"/>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8" name="Rechthoek 9"/>
          <p:cNvSpPr/>
          <p:nvPr/>
        </p:nvSpPr>
        <p:spPr>
          <a:xfrm>
            <a:off x="0" y="6334069"/>
            <a:ext cx="1944215" cy="528904"/>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b="1" dirty="0">
                <a:solidFill>
                  <a:prstClr val="white"/>
                </a:solidFill>
              </a:rPr>
              <a:t>Verwijzing naar kinderendocrinoloog/klinisch  geneticus/expertisecentrum</a:t>
            </a:r>
          </a:p>
        </p:txBody>
      </p:sp>
      <p:cxnSp>
        <p:nvCxnSpPr>
          <p:cNvPr id="60" name="Straight Arrow Connector 59"/>
          <p:cNvCxnSpPr>
            <a:cxnSpLocks/>
            <a:stCxn id="52" idx="3"/>
            <a:endCxn id="58" idx="3"/>
          </p:cNvCxnSpPr>
          <p:nvPr/>
        </p:nvCxnSpPr>
        <p:spPr>
          <a:xfrm flipH="1">
            <a:off x="1944215" y="6598521"/>
            <a:ext cx="740311"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61" name="Tekstvak 46"/>
          <p:cNvSpPr txBox="1"/>
          <p:nvPr/>
        </p:nvSpPr>
        <p:spPr>
          <a:xfrm>
            <a:off x="2411404" y="6329095"/>
            <a:ext cx="296876" cy="261610"/>
          </a:xfrm>
          <a:prstGeom prst="rect">
            <a:avLst/>
          </a:prstGeom>
          <a:noFill/>
        </p:spPr>
        <p:txBody>
          <a:bodyPr wrap="none" rtlCol="0">
            <a:spAutoFit/>
          </a:bodyPr>
          <a:lstStyle/>
          <a:p>
            <a:pPr eaLnBrk="1" fontAlgn="auto" hangingPunct="1">
              <a:spcBef>
                <a:spcPts val="0"/>
              </a:spcBef>
              <a:spcAft>
                <a:spcPts val="0"/>
              </a:spcAft>
            </a:pPr>
            <a:r>
              <a:rPr lang="nl-NL" sz="1100" dirty="0">
                <a:solidFill>
                  <a:prstClr val="black"/>
                </a:solidFill>
                <a:latin typeface="Calibri"/>
              </a:rPr>
              <a:t>Ja</a:t>
            </a:r>
          </a:p>
        </p:txBody>
      </p:sp>
      <p:cxnSp>
        <p:nvCxnSpPr>
          <p:cNvPr id="63" name="Straight Arrow Connector 62"/>
          <p:cNvCxnSpPr>
            <a:cxnSpLocks/>
            <a:stCxn id="52" idx="0"/>
            <a:endCxn id="29" idx="1"/>
          </p:cNvCxnSpPr>
          <p:nvPr/>
        </p:nvCxnSpPr>
        <p:spPr>
          <a:xfrm flipV="1">
            <a:off x="3596841" y="6595512"/>
            <a:ext cx="832097" cy="3009"/>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5" name="Straight Arrow Connector 64"/>
          <p:cNvCxnSpPr>
            <a:cxnSpLocks/>
            <a:stCxn id="51" idx="2"/>
            <a:endCxn id="29" idx="0"/>
          </p:cNvCxnSpPr>
          <p:nvPr/>
        </p:nvCxnSpPr>
        <p:spPr>
          <a:xfrm>
            <a:off x="4931196" y="5936028"/>
            <a:ext cx="19069" cy="49451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66" name="Tekstvak 46"/>
          <p:cNvSpPr txBox="1"/>
          <p:nvPr/>
        </p:nvSpPr>
        <p:spPr>
          <a:xfrm>
            <a:off x="3578667" y="6364479"/>
            <a:ext cx="417102" cy="261610"/>
          </a:xfrm>
          <a:prstGeom prst="rect">
            <a:avLst/>
          </a:prstGeom>
          <a:noFill/>
        </p:spPr>
        <p:txBody>
          <a:bodyPr wrap="none" rtlCol="0">
            <a:spAutoFit/>
          </a:bodyPr>
          <a:lstStyle/>
          <a:p>
            <a:pPr eaLnBrk="1" fontAlgn="auto" hangingPunct="1">
              <a:spcBef>
                <a:spcPts val="0"/>
              </a:spcBef>
              <a:spcAft>
                <a:spcPts val="0"/>
              </a:spcAft>
            </a:pPr>
            <a:r>
              <a:rPr lang="nl-NL" sz="1100" dirty="0">
                <a:solidFill>
                  <a:prstClr val="black"/>
                </a:solidFill>
                <a:latin typeface="Calibri"/>
              </a:rPr>
              <a:t>Nee</a:t>
            </a:r>
          </a:p>
        </p:txBody>
      </p:sp>
      <p:sp>
        <p:nvSpPr>
          <p:cNvPr id="67" name="Ovaal 31"/>
          <p:cNvSpPr/>
          <p:nvPr/>
        </p:nvSpPr>
        <p:spPr>
          <a:xfrm>
            <a:off x="8176879" y="5374957"/>
            <a:ext cx="833289" cy="569256"/>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Specifieke secundaire oorzaak</a:t>
            </a:r>
          </a:p>
        </p:txBody>
      </p:sp>
      <p:sp>
        <p:nvSpPr>
          <p:cNvPr id="70" name="Tekstvak 34"/>
          <p:cNvSpPr txBox="1"/>
          <p:nvPr/>
        </p:nvSpPr>
        <p:spPr>
          <a:xfrm>
            <a:off x="6385015" y="5433777"/>
            <a:ext cx="609462" cy="261610"/>
          </a:xfrm>
          <a:prstGeom prst="rect">
            <a:avLst/>
          </a:prstGeom>
          <a:noFill/>
        </p:spPr>
        <p:txBody>
          <a:bodyPr wrap="none" rtlCol="0">
            <a:spAutoFit/>
          </a:bodyPr>
          <a:lstStyle/>
          <a:p>
            <a:pPr eaLnBrk="1" fontAlgn="auto" hangingPunct="1">
              <a:spcBef>
                <a:spcPts val="0"/>
              </a:spcBef>
              <a:spcAft>
                <a:spcPts val="0"/>
              </a:spcAft>
            </a:pPr>
            <a:r>
              <a:rPr lang="nl-NL" sz="1100" dirty="0">
                <a:solidFill>
                  <a:prstClr val="black"/>
                </a:solidFill>
                <a:latin typeface="Calibri"/>
              </a:rPr>
              <a:t>Positief</a:t>
            </a:r>
          </a:p>
        </p:txBody>
      </p:sp>
      <p:sp>
        <p:nvSpPr>
          <p:cNvPr id="71" name="Rechthoek 70"/>
          <p:cNvSpPr/>
          <p:nvPr/>
        </p:nvSpPr>
        <p:spPr>
          <a:xfrm>
            <a:off x="5758259" y="3063934"/>
            <a:ext cx="2125085" cy="590614"/>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100" dirty="0">
                <a:solidFill>
                  <a:prstClr val="black"/>
                </a:solidFill>
              </a:rPr>
              <a:t>≥1 signaal voor secundaire groeistoornis, of afwijkend lab, of achterstand skeletleeftijd</a:t>
            </a:r>
          </a:p>
        </p:txBody>
      </p:sp>
      <p:sp>
        <p:nvSpPr>
          <p:cNvPr id="73" name="Rechthoek 72"/>
          <p:cNvSpPr/>
          <p:nvPr/>
        </p:nvSpPr>
        <p:spPr>
          <a:xfrm>
            <a:off x="3824082" y="3280952"/>
            <a:ext cx="1604006" cy="756083"/>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prstClr val="black"/>
                </a:solidFill>
              </a:rPr>
              <a:t>Geen signaal voor primaire of secundaire groeistoornis; lab normaal</a:t>
            </a:r>
          </a:p>
        </p:txBody>
      </p:sp>
      <p:sp>
        <p:nvSpPr>
          <p:cNvPr id="75" name="Rechthoek 74"/>
          <p:cNvSpPr/>
          <p:nvPr/>
        </p:nvSpPr>
        <p:spPr>
          <a:xfrm>
            <a:off x="1463455" y="3071893"/>
            <a:ext cx="1944211" cy="558602"/>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100" dirty="0">
                <a:solidFill>
                  <a:prstClr val="black"/>
                </a:solidFill>
              </a:rPr>
              <a:t>≥1 signaal voor primaire groeistoornis, lab normaal, meestal normale  skeletleeftijd </a:t>
            </a:r>
          </a:p>
        </p:txBody>
      </p:sp>
      <p:cxnSp>
        <p:nvCxnSpPr>
          <p:cNvPr id="98" name="Rechte verbindingslijn met pijl 97"/>
          <p:cNvCxnSpPr>
            <a:cxnSpLocks/>
            <a:stCxn id="73" idx="2"/>
          </p:cNvCxnSpPr>
          <p:nvPr/>
        </p:nvCxnSpPr>
        <p:spPr>
          <a:xfrm>
            <a:off x="4626085" y="4037035"/>
            <a:ext cx="0" cy="125853"/>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5" name="Zeshoek 6">
            <a:extLst>
              <a:ext uri="{FF2B5EF4-FFF2-40B4-BE49-F238E27FC236}">
                <a16:creationId xmlns:a16="http://schemas.microsoft.com/office/drawing/2014/main" id="{C9C300BB-2EA7-4A29-934B-D164C7A70D35}"/>
              </a:ext>
            </a:extLst>
          </p:cNvPr>
          <p:cNvSpPr/>
          <p:nvPr/>
        </p:nvSpPr>
        <p:spPr>
          <a:xfrm>
            <a:off x="3658459" y="2798580"/>
            <a:ext cx="2022498" cy="335965"/>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Evaluatie van signalen en screening</a:t>
            </a:r>
          </a:p>
        </p:txBody>
      </p:sp>
      <p:sp>
        <p:nvSpPr>
          <p:cNvPr id="87" name="Zeshoek 6">
            <a:extLst>
              <a:ext uri="{FF2B5EF4-FFF2-40B4-BE49-F238E27FC236}">
                <a16:creationId xmlns:a16="http://schemas.microsoft.com/office/drawing/2014/main" id="{ED7ED9D8-8782-4418-99A4-64B484E17590}"/>
              </a:ext>
            </a:extLst>
          </p:cNvPr>
          <p:cNvSpPr/>
          <p:nvPr/>
        </p:nvSpPr>
        <p:spPr>
          <a:xfrm>
            <a:off x="2047243" y="4460008"/>
            <a:ext cx="782905" cy="261610"/>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Uitslag</a:t>
            </a:r>
            <a:r>
              <a:rPr lang="nl-NL" sz="1100" dirty="0">
                <a:solidFill>
                  <a:prstClr val="black"/>
                </a:solidFill>
              </a:rPr>
              <a:t>:</a:t>
            </a:r>
          </a:p>
        </p:txBody>
      </p:sp>
      <p:sp>
        <p:nvSpPr>
          <p:cNvPr id="89" name="Zeshoek 6">
            <a:extLst>
              <a:ext uri="{FF2B5EF4-FFF2-40B4-BE49-F238E27FC236}">
                <a16:creationId xmlns:a16="http://schemas.microsoft.com/office/drawing/2014/main" id="{09D30480-EF83-4253-8D9A-7CDB93F689B7}"/>
              </a:ext>
            </a:extLst>
          </p:cNvPr>
          <p:cNvSpPr/>
          <p:nvPr/>
        </p:nvSpPr>
        <p:spPr>
          <a:xfrm>
            <a:off x="5961346" y="4461580"/>
            <a:ext cx="834268" cy="256847"/>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Uitslag:</a:t>
            </a:r>
          </a:p>
        </p:txBody>
      </p:sp>
      <p:cxnSp>
        <p:nvCxnSpPr>
          <p:cNvPr id="80" name="Rechte verbindingslijn met pijl 79">
            <a:extLst>
              <a:ext uri="{FF2B5EF4-FFF2-40B4-BE49-F238E27FC236}">
                <a16:creationId xmlns:a16="http://schemas.microsoft.com/office/drawing/2014/main" id="{EC31F961-5627-41AA-BF7A-5A0B28E3B008}"/>
              </a:ext>
            </a:extLst>
          </p:cNvPr>
          <p:cNvCxnSpPr>
            <a:cxnSpLocks/>
            <a:stCxn id="85" idx="3"/>
            <a:endCxn id="9" idx="3"/>
          </p:cNvCxnSpPr>
          <p:nvPr/>
        </p:nvCxnSpPr>
        <p:spPr>
          <a:xfrm flipH="1" flipV="1">
            <a:off x="1308269" y="2959627"/>
            <a:ext cx="2350190" cy="69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Rechte verbindingslijn met pijl 82">
            <a:extLst>
              <a:ext uri="{FF2B5EF4-FFF2-40B4-BE49-F238E27FC236}">
                <a16:creationId xmlns:a16="http://schemas.microsoft.com/office/drawing/2014/main" id="{FFEE8F82-80DF-4545-B3F7-3B2ABF2EF82C}"/>
              </a:ext>
            </a:extLst>
          </p:cNvPr>
          <p:cNvCxnSpPr>
            <a:cxnSpLocks/>
            <a:stCxn id="85" idx="0"/>
            <a:endCxn id="13" idx="1"/>
          </p:cNvCxnSpPr>
          <p:nvPr/>
        </p:nvCxnSpPr>
        <p:spPr>
          <a:xfrm flipV="1">
            <a:off x="5680957" y="2954706"/>
            <a:ext cx="2265434" cy="118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3" name="Rechte verbindingslijn met pijl 92">
            <a:extLst>
              <a:ext uri="{FF2B5EF4-FFF2-40B4-BE49-F238E27FC236}">
                <a16:creationId xmlns:a16="http://schemas.microsoft.com/office/drawing/2014/main" id="{6AFF719A-B189-46EE-8E09-30074D4D1818}"/>
              </a:ext>
            </a:extLst>
          </p:cNvPr>
          <p:cNvCxnSpPr>
            <a:cxnSpLocks/>
          </p:cNvCxnSpPr>
          <p:nvPr/>
        </p:nvCxnSpPr>
        <p:spPr>
          <a:xfrm>
            <a:off x="4672321" y="1629212"/>
            <a:ext cx="0" cy="11964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4" name="Verbindingslijn: gebogen 103">
            <a:extLst>
              <a:ext uri="{FF2B5EF4-FFF2-40B4-BE49-F238E27FC236}">
                <a16:creationId xmlns:a16="http://schemas.microsoft.com/office/drawing/2014/main" id="{0EAB4773-1E13-4A60-AA0D-0A5FB8789809}"/>
              </a:ext>
            </a:extLst>
          </p:cNvPr>
          <p:cNvCxnSpPr>
            <a:cxnSpLocks/>
            <a:stCxn id="85" idx="2"/>
            <a:endCxn id="75" idx="3"/>
          </p:cNvCxnSpPr>
          <p:nvPr/>
        </p:nvCxnSpPr>
        <p:spPr>
          <a:xfrm rot="5400000">
            <a:off x="3466734" y="3075477"/>
            <a:ext cx="216649" cy="33478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06" name="Verbindingslijn: gebogen 105">
            <a:extLst>
              <a:ext uri="{FF2B5EF4-FFF2-40B4-BE49-F238E27FC236}">
                <a16:creationId xmlns:a16="http://schemas.microsoft.com/office/drawing/2014/main" id="{30D0D41B-7E4F-40B8-9457-6EB97C4EC814}"/>
              </a:ext>
            </a:extLst>
          </p:cNvPr>
          <p:cNvCxnSpPr>
            <a:cxnSpLocks/>
            <a:stCxn id="75" idx="1"/>
            <a:endCxn id="10" idx="0"/>
          </p:cNvCxnSpPr>
          <p:nvPr/>
        </p:nvCxnSpPr>
        <p:spPr>
          <a:xfrm rot="10800000" flipV="1">
            <a:off x="910447" y="3351194"/>
            <a:ext cx="553009" cy="81169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08" name="Rechte verbindingslijn met pijl 107">
            <a:extLst>
              <a:ext uri="{FF2B5EF4-FFF2-40B4-BE49-F238E27FC236}">
                <a16:creationId xmlns:a16="http://schemas.microsoft.com/office/drawing/2014/main" id="{5F11E075-B5A2-4313-BD05-59AA0D6D2DD3}"/>
              </a:ext>
            </a:extLst>
          </p:cNvPr>
          <p:cNvCxnSpPr>
            <a:cxnSpLocks/>
            <a:stCxn id="10" idx="3"/>
            <a:endCxn id="87" idx="3"/>
          </p:cNvCxnSpPr>
          <p:nvPr/>
        </p:nvCxnSpPr>
        <p:spPr>
          <a:xfrm flipV="1">
            <a:off x="1815489" y="4590813"/>
            <a:ext cx="231754" cy="5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0" name="Verbindingslijn: gebogen 109">
            <a:extLst>
              <a:ext uri="{FF2B5EF4-FFF2-40B4-BE49-F238E27FC236}">
                <a16:creationId xmlns:a16="http://schemas.microsoft.com/office/drawing/2014/main" id="{270C4758-A840-4276-8F61-8275212AC2B7}"/>
              </a:ext>
            </a:extLst>
          </p:cNvPr>
          <p:cNvCxnSpPr>
            <a:cxnSpLocks/>
            <a:stCxn id="87" idx="2"/>
            <a:endCxn id="32" idx="3"/>
          </p:cNvCxnSpPr>
          <p:nvPr/>
        </p:nvCxnSpPr>
        <p:spPr>
          <a:xfrm rot="5400000">
            <a:off x="1274933" y="5103187"/>
            <a:ext cx="1219283" cy="45614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12" name="Rechte verbindingslijn met pijl 111">
            <a:extLst>
              <a:ext uri="{FF2B5EF4-FFF2-40B4-BE49-F238E27FC236}">
                <a16:creationId xmlns:a16="http://schemas.microsoft.com/office/drawing/2014/main" id="{83B35DCA-8679-4144-B407-22849913F400}"/>
              </a:ext>
            </a:extLst>
          </p:cNvPr>
          <p:cNvCxnSpPr>
            <a:cxnSpLocks/>
            <a:stCxn id="32" idx="2"/>
            <a:endCxn id="58" idx="0"/>
          </p:cNvCxnSpPr>
          <p:nvPr/>
        </p:nvCxnSpPr>
        <p:spPr>
          <a:xfrm>
            <a:off x="972108" y="6191078"/>
            <a:ext cx="0" cy="1429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4" name="Verbindingslijn: gebogen 133">
            <a:extLst>
              <a:ext uri="{FF2B5EF4-FFF2-40B4-BE49-F238E27FC236}">
                <a16:creationId xmlns:a16="http://schemas.microsoft.com/office/drawing/2014/main" id="{69712150-1143-47BB-8999-24E145DCBC52}"/>
              </a:ext>
            </a:extLst>
          </p:cNvPr>
          <p:cNvCxnSpPr>
            <a:stCxn id="85" idx="1"/>
            <a:endCxn id="71" idx="1"/>
          </p:cNvCxnSpPr>
          <p:nvPr/>
        </p:nvCxnSpPr>
        <p:spPr>
          <a:xfrm rot="16200000" flipH="1">
            <a:off x="5565264" y="3166246"/>
            <a:ext cx="224696" cy="16129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36" name="Verbindingslijn: gebogen 135">
            <a:extLst>
              <a:ext uri="{FF2B5EF4-FFF2-40B4-BE49-F238E27FC236}">
                <a16:creationId xmlns:a16="http://schemas.microsoft.com/office/drawing/2014/main" id="{57AB0181-8FC6-4B02-95D8-D9EB2A0FB649}"/>
              </a:ext>
            </a:extLst>
          </p:cNvPr>
          <p:cNvCxnSpPr>
            <a:cxnSpLocks/>
            <a:stCxn id="71" idx="3"/>
            <a:endCxn id="14" idx="0"/>
          </p:cNvCxnSpPr>
          <p:nvPr/>
        </p:nvCxnSpPr>
        <p:spPr>
          <a:xfrm>
            <a:off x="7883344" y="3359241"/>
            <a:ext cx="178910" cy="100793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41" name="Rechte verbindingslijn met pijl 140">
            <a:extLst>
              <a:ext uri="{FF2B5EF4-FFF2-40B4-BE49-F238E27FC236}">
                <a16:creationId xmlns:a16="http://schemas.microsoft.com/office/drawing/2014/main" id="{B0EAED9A-1100-49CA-9F93-723639EFF9A1}"/>
              </a:ext>
            </a:extLst>
          </p:cNvPr>
          <p:cNvCxnSpPr>
            <a:cxnSpLocks/>
            <a:stCxn id="14" idx="1"/>
            <a:endCxn id="89" idx="0"/>
          </p:cNvCxnSpPr>
          <p:nvPr/>
        </p:nvCxnSpPr>
        <p:spPr>
          <a:xfrm flipH="1" flipV="1">
            <a:off x="6795614" y="4590004"/>
            <a:ext cx="204096" cy="64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6" name="Rechthoek: afgeronde hoeken 155">
            <a:extLst>
              <a:ext uri="{FF2B5EF4-FFF2-40B4-BE49-F238E27FC236}">
                <a16:creationId xmlns:a16="http://schemas.microsoft.com/office/drawing/2014/main" id="{3685FE7A-3323-4FD2-8A51-EDB1DB92BF08}"/>
              </a:ext>
            </a:extLst>
          </p:cNvPr>
          <p:cNvSpPr/>
          <p:nvPr/>
        </p:nvSpPr>
        <p:spPr>
          <a:xfrm>
            <a:off x="8119564" y="6537815"/>
            <a:ext cx="947917" cy="329947"/>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b="1" dirty="0">
                <a:solidFill>
                  <a:prstClr val="white"/>
                </a:solidFill>
              </a:rPr>
              <a:t>Behandeling</a:t>
            </a:r>
          </a:p>
        </p:txBody>
      </p:sp>
      <p:cxnSp>
        <p:nvCxnSpPr>
          <p:cNvPr id="195" name="Verbindingslijn: gebogen 194">
            <a:extLst>
              <a:ext uri="{FF2B5EF4-FFF2-40B4-BE49-F238E27FC236}">
                <a16:creationId xmlns:a16="http://schemas.microsoft.com/office/drawing/2014/main" id="{79788A54-833F-4943-8900-6031E60E6156}"/>
              </a:ext>
            </a:extLst>
          </p:cNvPr>
          <p:cNvCxnSpPr>
            <a:cxnSpLocks/>
            <a:stCxn id="39" idx="2"/>
            <a:endCxn id="44" idx="0"/>
          </p:cNvCxnSpPr>
          <p:nvPr/>
        </p:nvCxnSpPr>
        <p:spPr>
          <a:xfrm rot="5400000">
            <a:off x="3117022" y="5005001"/>
            <a:ext cx="363386" cy="37652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05" name="Verbindingslijn: gebogen 204">
            <a:extLst>
              <a:ext uri="{FF2B5EF4-FFF2-40B4-BE49-F238E27FC236}">
                <a16:creationId xmlns:a16="http://schemas.microsoft.com/office/drawing/2014/main" id="{18CF2A07-765F-4BE4-8827-1BDFEF33374C}"/>
              </a:ext>
            </a:extLst>
          </p:cNvPr>
          <p:cNvCxnSpPr>
            <a:cxnSpLocks/>
          </p:cNvCxnSpPr>
          <p:nvPr/>
        </p:nvCxnSpPr>
        <p:spPr>
          <a:xfrm>
            <a:off x="6402738" y="4718427"/>
            <a:ext cx="1774141" cy="959306"/>
          </a:xfrm>
          <a:prstGeom prst="bentConnector3">
            <a:avLst>
              <a:gd name="adj1" fmla="val -160"/>
            </a:avLst>
          </a:prstGeom>
          <a:ln>
            <a:tailEnd type="triangle"/>
          </a:ln>
        </p:spPr>
        <p:style>
          <a:lnRef idx="1">
            <a:schemeClr val="dk1"/>
          </a:lnRef>
          <a:fillRef idx="0">
            <a:schemeClr val="dk1"/>
          </a:fillRef>
          <a:effectRef idx="0">
            <a:schemeClr val="dk1"/>
          </a:effectRef>
          <a:fontRef idx="minor">
            <a:schemeClr val="tx1"/>
          </a:fontRef>
        </p:style>
      </p:cxnSp>
      <p:cxnSp>
        <p:nvCxnSpPr>
          <p:cNvPr id="233" name="Rechte verbindingslijn met pijl 232">
            <a:extLst>
              <a:ext uri="{FF2B5EF4-FFF2-40B4-BE49-F238E27FC236}">
                <a16:creationId xmlns:a16="http://schemas.microsoft.com/office/drawing/2014/main" id="{50CD855E-2BB5-4612-B10D-2F2BC96CBEB7}"/>
              </a:ext>
            </a:extLst>
          </p:cNvPr>
          <p:cNvCxnSpPr>
            <a:stCxn id="67" idx="2"/>
            <a:endCxn id="156" idx="0"/>
          </p:cNvCxnSpPr>
          <p:nvPr/>
        </p:nvCxnSpPr>
        <p:spPr>
          <a:xfrm flipH="1">
            <a:off x="8593523" y="5944213"/>
            <a:ext cx="1" cy="5936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6" name="Rechte verbindingslijn met pijl 245">
            <a:extLst>
              <a:ext uri="{FF2B5EF4-FFF2-40B4-BE49-F238E27FC236}">
                <a16:creationId xmlns:a16="http://schemas.microsoft.com/office/drawing/2014/main" id="{86D5EE4F-3EA9-4234-8317-8A6AC45DEB24}"/>
              </a:ext>
            </a:extLst>
          </p:cNvPr>
          <p:cNvCxnSpPr>
            <a:cxnSpLocks/>
            <a:endCxn id="73" idx="0"/>
          </p:cNvCxnSpPr>
          <p:nvPr/>
        </p:nvCxnSpPr>
        <p:spPr>
          <a:xfrm>
            <a:off x="4626085" y="3144044"/>
            <a:ext cx="0" cy="1369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564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Rechthoek 249">
            <a:extLst>
              <a:ext uri="{FF2B5EF4-FFF2-40B4-BE49-F238E27FC236}">
                <a16:creationId xmlns:a16="http://schemas.microsoft.com/office/drawing/2014/main" id="{E6C2D87F-FEF7-49C7-A194-156DBB1B7EC4}"/>
              </a:ext>
            </a:extLst>
          </p:cNvPr>
          <p:cNvSpPr/>
          <p:nvPr/>
        </p:nvSpPr>
        <p:spPr>
          <a:xfrm>
            <a:off x="0" y="0"/>
            <a:ext cx="9141570" cy="7010624"/>
          </a:xfrm>
          <a:prstGeom prst="rect">
            <a:avLst/>
          </a:prstGeom>
          <a:solidFill>
            <a:srgbClr val="DA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nl-NL" sz="1800">
              <a:solidFill>
                <a:prstClr val="white"/>
              </a:solidFill>
            </a:endParaRPr>
          </a:p>
        </p:txBody>
      </p:sp>
      <p:sp>
        <p:nvSpPr>
          <p:cNvPr id="4" name="Rechthoek: afgeronde hoeken 3"/>
          <p:cNvSpPr/>
          <p:nvPr/>
        </p:nvSpPr>
        <p:spPr>
          <a:xfrm>
            <a:off x="3140684" y="355160"/>
            <a:ext cx="3087500" cy="648088"/>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2000" b="1" dirty="0">
                <a:solidFill>
                  <a:prstClr val="white"/>
                </a:solidFill>
              </a:rPr>
              <a:t>Verwijzing i.v.m. kleine lengte of groeiafbuiging</a:t>
            </a:r>
          </a:p>
        </p:txBody>
      </p:sp>
      <p:sp>
        <p:nvSpPr>
          <p:cNvPr id="5" name="Rechthoek 4"/>
          <p:cNvSpPr/>
          <p:nvPr/>
        </p:nvSpPr>
        <p:spPr>
          <a:xfrm>
            <a:off x="2346388" y="1455723"/>
            <a:ext cx="4692745" cy="1973277"/>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2000" b="1" dirty="0">
                <a:solidFill>
                  <a:schemeClr val="bg1"/>
                </a:solidFill>
              </a:rPr>
              <a:t>Let op signalen voor primaire of secundaire groeistoornis</a:t>
            </a:r>
          </a:p>
          <a:p>
            <a:pPr algn="ctr" eaLnBrk="1" fontAlgn="auto" hangingPunct="1">
              <a:spcBef>
                <a:spcPts val="0"/>
              </a:spcBef>
              <a:spcAft>
                <a:spcPts val="0"/>
              </a:spcAft>
            </a:pPr>
            <a:r>
              <a:rPr lang="nl-NL" sz="2000" dirty="0">
                <a:solidFill>
                  <a:schemeClr val="bg1"/>
                </a:solidFill>
              </a:rPr>
              <a:t>A/ </a:t>
            </a:r>
            <a:r>
              <a:rPr lang="nl-NL" sz="2000" dirty="0" err="1">
                <a:solidFill>
                  <a:schemeClr val="bg1"/>
                </a:solidFill>
              </a:rPr>
              <a:t>Fam</a:t>
            </a:r>
            <a:r>
              <a:rPr lang="nl-NL" sz="2000" dirty="0">
                <a:solidFill>
                  <a:schemeClr val="bg1"/>
                </a:solidFill>
              </a:rPr>
              <a:t>/ LO/ Groei</a:t>
            </a:r>
          </a:p>
          <a:p>
            <a:pPr algn="ctr" eaLnBrk="1" fontAlgn="auto" hangingPunct="1">
              <a:spcBef>
                <a:spcPts val="0"/>
              </a:spcBef>
              <a:spcAft>
                <a:spcPts val="0"/>
              </a:spcAft>
            </a:pPr>
            <a:r>
              <a:rPr lang="nl-NL" sz="2000" dirty="0">
                <a:solidFill>
                  <a:schemeClr val="bg1"/>
                </a:solidFill>
              </a:rPr>
              <a:t>(</a:t>
            </a:r>
            <a:r>
              <a:rPr lang="nl-NL" sz="2000" i="1" dirty="0">
                <a:solidFill>
                  <a:schemeClr val="bg1"/>
                </a:solidFill>
              </a:rPr>
              <a:t>Bijlagen 1F, 1G, 1H</a:t>
            </a:r>
            <a:r>
              <a:rPr lang="nl-NL" sz="2000" dirty="0">
                <a:solidFill>
                  <a:schemeClr val="bg1"/>
                </a:solidFill>
              </a:rPr>
              <a:t>)</a:t>
            </a:r>
          </a:p>
        </p:txBody>
      </p:sp>
      <p:cxnSp>
        <p:nvCxnSpPr>
          <p:cNvPr id="3" name="Rechte verbindingslijn met pijl 2"/>
          <p:cNvCxnSpPr>
            <a:cxnSpLocks/>
            <a:stCxn id="4" idx="2"/>
            <a:endCxn id="5" idx="0"/>
          </p:cNvCxnSpPr>
          <p:nvPr/>
        </p:nvCxnSpPr>
        <p:spPr>
          <a:xfrm>
            <a:off x="4684434" y="1003248"/>
            <a:ext cx="8327" cy="452475"/>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8" name="Rechte verbindingslijn met pijl 37"/>
          <p:cNvCxnSpPr/>
          <p:nvPr/>
        </p:nvCxnSpPr>
        <p:spPr>
          <a:xfrm>
            <a:off x="6456910" y="4194621"/>
            <a:ext cx="0" cy="226876"/>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383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738" y="0"/>
            <a:ext cx="6524625" cy="854075"/>
          </a:xfrm>
        </p:spPr>
        <p:txBody>
          <a:bodyPr/>
          <a:lstStyle/>
          <a:p>
            <a:r>
              <a:rPr lang="en-GB" dirty="0" err="1"/>
              <a:t>Parallelle</a:t>
            </a:r>
            <a:r>
              <a:rPr lang="en-GB" dirty="0"/>
              <a:t> </a:t>
            </a:r>
            <a:r>
              <a:rPr lang="en-GB" dirty="0" err="1"/>
              <a:t>ontwikkeling</a:t>
            </a:r>
            <a:r>
              <a:rPr lang="en-GB" dirty="0"/>
              <a:t> van NVK en JGZ </a:t>
            </a:r>
            <a:r>
              <a:rPr lang="en-GB" dirty="0" err="1"/>
              <a:t>richtlijnen</a:t>
            </a:r>
            <a:r>
              <a:rPr lang="en-GB" dirty="0"/>
              <a:t> </a:t>
            </a:r>
          </a:p>
        </p:txBody>
      </p:sp>
      <p:sp>
        <p:nvSpPr>
          <p:cNvPr id="3" name="Content Placeholder 2"/>
          <p:cNvSpPr>
            <a:spLocks noGrp="1"/>
          </p:cNvSpPr>
          <p:nvPr>
            <p:ph idx="1"/>
          </p:nvPr>
        </p:nvSpPr>
        <p:spPr>
          <a:xfrm>
            <a:off x="207034" y="1144587"/>
            <a:ext cx="8936966" cy="5373687"/>
          </a:xfrm>
        </p:spPr>
        <p:txBody>
          <a:bodyPr/>
          <a:lstStyle/>
          <a:p>
            <a:pPr marL="342900" indent="-342900">
              <a:buFont typeface="Arial" panose="020B0604020202020204" pitchFamily="34" charset="0"/>
              <a:buChar char="•"/>
            </a:pPr>
            <a:r>
              <a:rPr lang="en-GB" dirty="0"/>
              <a:t>2016-2018: </a:t>
            </a:r>
            <a:r>
              <a:rPr lang="en-GB" dirty="0" err="1"/>
              <a:t>voorbereidingen</a:t>
            </a:r>
            <a:r>
              <a:rPr lang="en-GB" dirty="0"/>
              <a:t> van de </a:t>
            </a:r>
            <a:r>
              <a:rPr lang="en-GB" u="sng" dirty="0"/>
              <a:t>NVK </a:t>
            </a:r>
            <a:r>
              <a:rPr lang="en-GB" u="sng" dirty="0" err="1"/>
              <a:t>richtlijn</a:t>
            </a:r>
            <a:r>
              <a:rPr lang="en-GB" dirty="0"/>
              <a:t> “Triage en </a:t>
            </a:r>
            <a:r>
              <a:rPr lang="en-GB" dirty="0" err="1"/>
              <a:t>Diagnostiek</a:t>
            </a:r>
            <a:r>
              <a:rPr lang="en-GB" dirty="0"/>
              <a:t> </a:t>
            </a:r>
            <a:r>
              <a:rPr lang="en-GB" dirty="0" err="1"/>
              <a:t>Groeistoornissen</a:t>
            </a:r>
            <a:r>
              <a:rPr lang="en-GB" dirty="0"/>
              <a:t>” (</a:t>
            </a:r>
            <a:r>
              <a:rPr lang="en-GB" dirty="0" err="1"/>
              <a:t>kleine</a:t>
            </a:r>
            <a:r>
              <a:rPr lang="en-GB" dirty="0"/>
              <a:t>/</a:t>
            </a:r>
            <a:r>
              <a:rPr lang="en-GB" dirty="0" err="1"/>
              <a:t>grote</a:t>
            </a:r>
            <a:r>
              <a:rPr lang="en-GB" dirty="0"/>
              <a:t> </a:t>
            </a:r>
            <a:r>
              <a:rPr lang="en-GB" dirty="0" err="1"/>
              <a:t>lengte</a:t>
            </a:r>
            <a:r>
              <a:rPr lang="en-GB" dirty="0"/>
              <a:t>) </a:t>
            </a:r>
            <a:r>
              <a:rPr lang="en-GB" dirty="0" err="1"/>
              <a:t>voor</a:t>
            </a:r>
            <a:r>
              <a:rPr lang="en-GB" dirty="0"/>
              <a:t> de </a:t>
            </a:r>
            <a:r>
              <a:rPr lang="en-GB" dirty="0" err="1"/>
              <a:t>algemeen</a:t>
            </a:r>
            <a:r>
              <a:rPr lang="en-GB" dirty="0"/>
              <a:t> </a:t>
            </a:r>
            <a:r>
              <a:rPr lang="en-GB" dirty="0" err="1"/>
              <a:t>kinderarts</a:t>
            </a:r>
            <a:r>
              <a:rPr lang="en-GB" dirty="0"/>
              <a:t> (</a:t>
            </a:r>
            <a:r>
              <a:rPr lang="en-GB" dirty="0" err="1"/>
              <a:t>leden</a:t>
            </a:r>
            <a:r>
              <a:rPr lang="en-GB" dirty="0"/>
              <a:t> </a:t>
            </a:r>
            <a:r>
              <a:rPr lang="en-GB" dirty="0" err="1"/>
              <a:t>werkgroep</a:t>
            </a:r>
            <a:r>
              <a:rPr lang="en-GB" dirty="0"/>
              <a:t>: W. </a:t>
            </a:r>
            <a:r>
              <a:rPr lang="en-GB" dirty="0" err="1"/>
              <a:t>Oostdijk</a:t>
            </a:r>
            <a:r>
              <a:rPr lang="en-GB" dirty="0"/>
              <a:t>, J.M. Wit, B. Bakker, G. Kamp, S. Kant, R. </a:t>
            </a:r>
            <a:r>
              <a:rPr lang="en-GB" dirty="0" err="1"/>
              <a:t>Odink</a:t>
            </a:r>
            <a:r>
              <a:rPr lang="en-GB" dirty="0"/>
              <a:t>, J. de Wilde).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err="1"/>
              <a:t>Sinds</a:t>
            </a:r>
            <a:r>
              <a:rPr lang="en-GB" dirty="0"/>
              <a:t> 18 December 2018: </a:t>
            </a:r>
            <a:r>
              <a:rPr lang="en-GB" b="1" dirty="0"/>
              <a:t>https://www.nvk.nl/Kwaliteit/Richtlijnen-overzicht/Details/articleType/ArticleView/articleId/741</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2016-2018: </a:t>
            </a:r>
            <a:r>
              <a:rPr lang="en-GB" dirty="0" err="1"/>
              <a:t>voorbereidingen</a:t>
            </a:r>
            <a:r>
              <a:rPr lang="en-GB" dirty="0"/>
              <a:t> van de </a:t>
            </a:r>
            <a:r>
              <a:rPr lang="en-GB" u="sng" dirty="0"/>
              <a:t>JGZ </a:t>
            </a:r>
            <a:r>
              <a:rPr lang="en-GB" u="sng" dirty="0" err="1"/>
              <a:t>richtlijn</a:t>
            </a:r>
            <a:r>
              <a:rPr lang="en-GB" dirty="0"/>
              <a:t> “</a:t>
            </a:r>
            <a:r>
              <a:rPr lang="en-GB" dirty="0" err="1"/>
              <a:t>Verwijscriteria</a:t>
            </a:r>
            <a:r>
              <a:rPr lang="en-GB" dirty="0"/>
              <a:t> </a:t>
            </a:r>
            <a:r>
              <a:rPr lang="en-GB" dirty="0" err="1"/>
              <a:t>voor</a:t>
            </a:r>
            <a:r>
              <a:rPr lang="en-GB" dirty="0"/>
              <a:t> </a:t>
            </a:r>
            <a:r>
              <a:rPr lang="en-GB" dirty="0" err="1"/>
              <a:t>kleine</a:t>
            </a:r>
            <a:r>
              <a:rPr lang="en-GB" dirty="0"/>
              <a:t> en </a:t>
            </a:r>
            <a:r>
              <a:rPr lang="en-GB" dirty="0" err="1"/>
              <a:t>grote</a:t>
            </a:r>
            <a:r>
              <a:rPr lang="en-GB" dirty="0"/>
              <a:t> </a:t>
            </a:r>
            <a:r>
              <a:rPr lang="en-GB" dirty="0" err="1"/>
              <a:t>lengte</a:t>
            </a:r>
            <a:r>
              <a:rPr lang="en-GB" dirty="0"/>
              <a:t>”. </a:t>
            </a:r>
            <a:r>
              <a:rPr lang="en-GB" dirty="0" err="1"/>
              <a:t>Naar</a:t>
            </a:r>
            <a:r>
              <a:rPr lang="en-GB" dirty="0"/>
              <a:t> </a:t>
            </a:r>
            <a:r>
              <a:rPr lang="en-GB" dirty="0" err="1"/>
              <a:t>verwachting</a:t>
            </a:r>
            <a:r>
              <a:rPr lang="en-GB" dirty="0"/>
              <a:t> on line begin 2019. </a:t>
            </a:r>
          </a:p>
          <a:p>
            <a:endParaRPr lang="en-GB" dirty="0"/>
          </a:p>
        </p:txBody>
      </p:sp>
    </p:spTree>
    <p:extLst>
      <p:ext uri="{BB962C8B-B14F-4D97-AF65-F5344CB8AC3E}">
        <p14:creationId xmlns:p14="http://schemas.microsoft.com/office/powerpoint/2010/main" val="315982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p:txBody>
          <a:bodyPr/>
          <a:lstStyle/>
          <a:p>
            <a:r>
              <a:rPr lang="en-US" dirty="0" err="1"/>
              <a:t>Signalen</a:t>
            </a:r>
            <a:r>
              <a:rPr lang="en-US" dirty="0"/>
              <a:t> </a:t>
            </a:r>
            <a:r>
              <a:rPr lang="en-US" dirty="0" err="1"/>
              <a:t>voor</a:t>
            </a:r>
            <a:r>
              <a:rPr lang="en-US" dirty="0"/>
              <a:t> </a:t>
            </a:r>
            <a:r>
              <a:rPr lang="en-US" dirty="0" err="1"/>
              <a:t>een</a:t>
            </a:r>
            <a:r>
              <a:rPr lang="en-US" dirty="0"/>
              <a:t> </a:t>
            </a:r>
            <a:r>
              <a:rPr lang="en-US" dirty="0" err="1"/>
              <a:t>primaire</a:t>
            </a:r>
            <a:r>
              <a:rPr lang="en-US" dirty="0"/>
              <a:t> </a:t>
            </a:r>
            <a:r>
              <a:rPr lang="en-US" dirty="0" err="1"/>
              <a:t>groeistoornis</a:t>
            </a:r>
            <a:endParaRPr lang="nl-NL" dirty="0"/>
          </a:p>
        </p:txBody>
      </p:sp>
      <p:graphicFrame>
        <p:nvGraphicFramePr>
          <p:cNvPr id="3" name="Table 2">
            <a:extLst>
              <a:ext uri="{FF2B5EF4-FFF2-40B4-BE49-F238E27FC236}">
                <a16:creationId xmlns:a16="http://schemas.microsoft.com/office/drawing/2014/main" id="{09605477-D746-413A-8807-68F0EAC2E8A2}"/>
              </a:ext>
            </a:extLst>
          </p:cNvPr>
          <p:cNvGraphicFramePr>
            <a:graphicFrameLocks noGrp="1"/>
          </p:cNvGraphicFramePr>
          <p:nvPr>
            <p:extLst>
              <p:ext uri="{D42A27DB-BD31-4B8C-83A1-F6EECF244321}">
                <p14:modId xmlns:p14="http://schemas.microsoft.com/office/powerpoint/2010/main" val="2349230881"/>
              </p:ext>
            </p:extLst>
          </p:nvPr>
        </p:nvGraphicFramePr>
        <p:xfrm>
          <a:off x="276045" y="1241725"/>
          <a:ext cx="8600536" cy="4815840"/>
        </p:xfrm>
        <a:graphic>
          <a:graphicData uri="http://schemas.openxmlformats.org/drawingml/2006/table">
            <a:tbl>
              <a:tblPr firstRow="1" bandRow="1">
                <a:tableStyleId>{5C22544A-7EE6-4342-B048-85BDC9FD1C3A}</a:tableStyleId>
              </a:tblPr>
              <a:tblGrid>
                <a:gridCol w="4295955">
                  <a:extLst>
                    <a:ext uri="{9D8B030D-6E8A-4147-A177-3AD203B41FA5}">
                      <a16:colId xmlns:a16="http://schemas.microsoft.com/office/drawing/2014/main" val="1339096165"/>
                    </a:ext>
                  </a:extLst>
                </a:gridCol>
                <a:gridCol w="4304581">
                  <a:extLst>
                    <a:ext uri="{9D8B030D-6E8A-4147-A177-3AD203B41FA5}">
                      <a16:colId xmlns:a16="http://schemas.microsoft.com/office/drawing/2014/main" val="416524033"/>
                    </a:ext>
                  </a:extLst>
                </a:gridCol>
              </a:tblGrid>
              <a:tr h="370840">
                <a:tc>
                  <a:txBody>
                    <a:bodyPr/>
                    <a:lstStyle/>
                    <a:p>
                      <a:r>
                        <a:rPr lang="en-US" dirty="0" err="1"/>
                        <a:t>Anamnese</a:t>
                      </a:r>
                      <a:endParaRPr lang="nl-NL" dirty="0"/>
                    </a:p>
                  </a:txBody>
                  <a:tcPr/>
                </a:tc>
                <a:tc>
                  <a:txBody>
                    <a:bodyPr/>
                    <a:lstStyle/>
                    <a:p>
                      <a:r>
                        <a:rPr lang="en-US" dirty="0" err="1"/>
                        <a:t>Lichamelijk</a:t>
                      </a:r>
                      <a:r>
                        <a:rPr lang="en-US" dirty="0"/>
                        <a:t> </a:t>
                      </a:r>
                      <a:r>
                        <a:rPr lang="en-US" dirty="0" err="1"/>
                        <a:t>onderzoek</a:t>
                      </a:r>
                      <a:endParaRPr lang="nl-NL" dirty="0"/>
                    </a:p>
                  </a:txBody>
                  <a:tcPr/>
                </a:tc>
                <a:extLst>
                  <a:ext uri="{0D108BD9-81ED-4DB2-BD59-A6C34878D82A}">
                    <a16:rowId xmlns:a16="http://schemas.microsoft.com/office/drawing/2014/main" val="514127836"/>
                  </a:ext>
                </a:extLst>
              </a:tr>
              <a:tr h="370840">
                <a:tc>
                  <a:txBody>
                    <a:bodyPr/>
                    <a:lstStyle/>
                    <a:p>
                      <a:r>
                        <a:rPr lang="en-US" dirty="0"/>
                        <a:t>Alcohol of </a:t>
                      </a:r>
                      <a:r>
                        <a:rPr lang="en-US" dirty="0" err="1"/>
                        <a:t>medicatie</a:t>
                      </a:r>
                      <a:r>
                        <a:rPr lang="en-US" dirty="0"/>
                        <a:t> in </a:t>
                      </a:r>
                      <a:r>
                        <a:rPr lang="en-US" dirty="0" err="1"/>
                        <a:t>zwangerschap</a:t>
                      </a:r>
                      <a:endParaRPr lang="nl-NL" dirty="0"/>
                    </a:p>
                  </a:txBody>
                  <a:tcPr/>
                </a:tc>
                <a:tc>
                  <a:txBody>
                    <a:bodyPr/>
                    <a:lstStyle/>
                    <a:p>
                      <a:r>
                        <a:rPr lang="en-US" dirty="0" err="1"/>
                        <a:t>asymmetrie</a:t>
                      </a:r>
                      <a:endParaRPr lang="nl-NL" dirty="0"/>
                    </a:p>
                  </a:txBody>
                  <a:tcPr/>
                </a:tc>
                <a:extLst>
                  <a:ext uri="{0D108BD9-81ED-4DB2-BD59-A6C34878D82A}">
                    <a16:rowId xmlns:a16="http://schemas.microsoft.com/office/drawing/2014/main" val="2076460259"/>
                  </a:ext>
                </a:extLst>
              </a:tr>
              <a:tr h="370840">
                <a:tc>
                  <a:txBody>
                    <a:bodyPr/>
                    <a:lstStyle/>
                    <a:p>
                      <a:r>
                        <a:rPr lang="en-US" dirty="0"/>
                        <a:t>SGA</a:t>
                      </a:r>
                      <a:endParaRPr lang="nl-NL" dirty="0"/>
                    </a:p>
                  </a:txBody>
                  <a:tcPr/>
                </a:tc>
                <a:tc>
                  <a:txBody>
                    <a:bodyPr/>
                    <a:lstStyle/>
                    <a:p>
                      <a:r>
                        <a:rPr lang="en-US" dirty="0" err="1"/>
                        <a:t>Disproportie</a:t>
                      </a:r>
                      <a:r>
                        <a:rPr lang="en-US" dirty="0"/>
                        <a:t> (</a:t>
                      </a:r>
                      <a:r>
                        <a:rPr lang="en-US" dirty="0" err="1"/>
                        <a:t>Bijlage</a:t>
                      </a:r>
                      <a:r>
                        <a:rPr lang="en-US" dirty="0"/>
                        <a:t> III en IV)</a:t>
                      </a:r>
                      <a:endParaRPr lang="nl-NL" dirty="0"/>
                    </a:p>
                  </a:txBody>
                  <a:tcPr/>
                </a:tc>
                <a:extLst>
                  <a:ext uri="{0D108BD9-81ED-4DB2-BD59-A6C34878D82A}">
                    <a16:rowId xmlns:a16="http://schemas.microsoft.com/office/drawing/2014/main" val="4237474713"/>
                  </a:ext>
                </a:extLst>
              </a:tr>
              <a:tr h="370840">
                <a:tc>
                  <a:txBody>
                    <a:bodyPr/>
                    <a:lstStyle/>
                    <a:p>
                      <a:r>
                        <a:rPr lang="en-US" dirty="0" err="1"/>
                        <a:t>Voedingsproblemen</a:t>
                      </a:r>
                      <a:r>
                        <a:rPr lang="en-US" dirty="0"/>
                        <a:t> in 1ste </a:t>
                      </a:r>
                      <a:r>
                        <a:rPr lang="en-US" dirty="0" err="1"/>
                        <a:t>jaar</a:t>
                      </a:r>
                      <a:endParaRPr lang="nl-NL" dirty="0"/>
                    </a:p>
                  </a:txBody>
                  <a:tcPr/>
                </a:tc>
                <a:tc>
                  <a:txBody>
                    <a:bodyPr/>
                    <a:lstStyle/>
                    <a:p>
                      <a:r>
                        <a:rPr lang="en-US" dirty="0" err="1"/>
                        <a:t>Dysmorfie</a:t>
                      </a:r>
                      <a:endParaRPr lang="nl-NL" dirty="0"/>
                    </a:p>
                  </a:txBody>
                  <a:tcPr/>
                </a:tc>
                <a:extLst>
                  <a:ext uri="{0D108BD9-81ED-4DB2-BD59-A6C34878D82A}">
                    <a16:rowId xmlns:a16="http://schemas.microsoft.com/office/drawing/2014/main" val="1191876298"/>
                  </a:ext>
                </a:extLst>
              </a:tr>
              <a:tr h="370840">
                <a:tc>
                  <a:txBody>
                    <a:bodyPr/>
                    <a:lstStyle/>
                    <a:p>
                      <a:r>
                        <a:rPr lang="en-US" dirty="0" err="1"/>
                        <a:t>Ontwikkelings</a:t>
                      </a:r>
                      <a:r>
                        <a:rPr lang="en-US" dirty="0"/>
                        <a:t>- of </a:t>
                      </a:r>
                      <a:r>
                        <a:rPr lang="en-US" dirty="0" err="1"/>
                        <a:t>gedragsproblemen</a:t>
                      </a:r>
                      <a:endParaRPr lang="nl-NL" dirty="0"/>
                    </a:p>
                  </a:txBody>
                  <a:tcPr/>
                </a:tc>
                <a:tc>
                  <a:txBody>
                    <a:bodyPr/>
                    <a:lstStyle/>
                    <a:p>
                      <a:r>
                        <a:rPr lang="en-US" dirty="0"/>
                        <a:t>Korte </a:t>
                      </a:r>
                      <a:r>
                        <a:rPr lang="en-US" dirty="0" err="1"/>
                        <a:t>boven</a:t>
                      </a:r>
                      <a:r>
                        <a:rPr lang="en-US" dirty="0"/>
                        <a:t>- of </a:t>
                      </a:r>
                      <a:r>
                        <a:rPr lang="en-US" dirty="0" err="1"/>
                        <a:t>onderarmen</a:t>
                      </a:r>
                      <a:endParaRPr lang="nl-NL" dirty="0"/>
                    </a:p>
                  </a:txBody>
                  <a:tcPr/>
                </a:tc>
                <a:extLst>
                  <a:ext uri="{0D108BD9-81ED-4DB2-BD59-A6C34878D82A}">
                    <a16:rowId xmlns:a16="http://schemas.microsoft.com/office/drawing/2014/main" val="527050937"/>
                  </a:ext>
                </a:extLst>
              </a:tr>
              <a:tr h="370840">
                <a:tc>
                  <a:txBody>
                    <a:bodyPr/>
                    <a:lstStyle/>
                    <a:p>
                      <a:r>
                        <a:rPr lang="en-US" b="1" dirty="0" err="1"/>
                        <a:t>Familie-anamnese</a:t>
                      </a:r>
                      <a:endParaRPr lang="nl-NL" b="1" dirty="0"/>
                    </a:p>
                  </a:txBody>
                  <a:tcPr/>
                </a:tc>
                <a:tc>
                  <a:txBody>
                    <a:bodyPr/>
                    <a:lstStyle/>
                    <a:p>
                      <a:r>
                        <a:rPr lang="en-US" dirty="0" err="1"/>
                        <a:t>microcefalie</a:t>
                      </a:r>
                      <a:endParaRPr lang="nl-NL" dirty="0"/>
                    </a:p>
                  </a:txBody>
                  <a:tcPr/>
                </a:tc>
                <a:extLst>
                  <a:ext uri="{0D108BD9-81ED-4DB2-BD59-A6C34878D82A}">
                    <a16:rowId xmlns:a16="http://schemas.microsoft.com/office/drawing/2014/main" val="412261997"/>
                  </a:ext>
                </a:extLst>
              </a:tr>
              <a:tr h="370840">
                <a:tc>
                  <a:txBody>
                    <a:bodyPr/>
                    <a:lstStyle/>
                    <a:p>
                      <a:r>
                        <a:rPr lang="en-US" dirty="0" err="1"/>
                        <a:t>consanguiniteit</a:t>
                      </a:r>
                      <a:endParaRPr lang="nl-NL" dirty="0"/>
                    </a:p>
                  </a:txBody>
                  <a:tcPr/>
                </a:tc>
                <a:tc>
                  <a:txBody>
                    <a:bodyPr/>
                    <a:lstStyle/>
                    <a:p>
                      <a:r>
                        <a:rPr lang="en-US" dirty="0" err="1"/>
                        <a:t>Relatieve</a:t>
                      </a:r>
                      <a:r>
                        <a:rPr lang="en-US" dirty="0"/>
                        <a:t> </a:t>
                      </a:r>
                      <a:r>
                        <a:rPr lang="en-US" dirty="0" err="1"/>
                        <a:t>macrocefalie</a:t>
                      </a:r>
                      <a:endParaRPr lang="nl-NL" dirty="0"/>
                    </a:p>
                  </a:txBody>
                  <a:tcPr/>
                </a:tc>
                <a:extLst>
                  <a:ext uri="{0D108BD9-81ED-4DB2-BD59-A6C34878D82A}">
                    <a16:rowId xmlns:a16="http://schemas.microsoft.com/office/drawing/2014/main" val="97564873"/>
                  </a:ext>
                </a:extLst>
              </a:tr>
              <a:tr h="370840">
                <a:tc>
                  <a:txBody>
                    <a:bodyPr/>
                    <a:lstStyle/>
                    <a:p>
                      <a:r>
                        <a:rPr lang="en-US" dirty="0" err="1"/>
                        <a:t>Dominante</a:t>
                      </a:r>
                      <a:r>
                        <a:rPr lang="en-US" dirty="0"/>
                        <a:t> </a:t>
                      </a:r>
                      <a:r>
                        <a:rPr lang="en-US" dirty="0" err="1"/>
                        <a:t>overerving</a:t>
                      </a:r>
                      <a:endParaRPr lang="nl-NL" dirty="0"/>
                    </a:p>
                  </a:txBody>
                  <a:tcPr/>
                </a:tc>
                <a:tc>
                  <a:txBody>
                    <a:bodyPr/>
                    <a:lstStyle/>
                    <a:p>
                      <a:r>
                        <a:rPr lang="en-US" dirty="0" err="1"/>
                        <a:t>hartruis</a:t>
                      </a:r>
                      <a:endParaRPr lang="nl-NL" dirty="0"/>
                    </a:p>
                  </a:txBody>
                  <a:tcPr/>
                </a:tc>
                <a:extLst>
                  <a:ext uri="{0D108BD9-81ED-4DB2-BD59-A6C34878D82A}">
                    <a16:rowId xmlns:a16="http://schemas.microsoft.com/office/drawing/2014/main" val="3711869919"/>
                  </a:ext>
                </a:extLst>
              </a:tr>
              <a:tr h="370840">
                <a:tc>
                  <a:txBody>
                    <a:bodyPr/>
                    <a:lstStyle/>
                    <a:p>
                      <a:r>
                        <a:rPr lang="en-US" dirty="0" err="1"/>
                        <a:t>Vroege</a:t>
                      </a:r>
                      <a:r>
                        <a:rPr lang="en-US" dirty="0"/>
                        <a:t> </a:t>
                      </a:r>
                      <a:r>
                        <a:rPr lang="en-US" dirty="0" err="1"/>
                        <a:t>artritis</a:t>
                      </a:r>
                      <a:r>
                        <a:rPr lang="en-US" dirty="0"/>
                        <a:t> of </a:t>
                      </a:r>
                      <a:r>
                        <a:rPr lang="en-US" dirty="0" err="1"/>
                        <a:t>discopathie</a:t>
                      </a:r>
                      <a:endParaRPr lang="nl-NL" dirty="0"/>
                    </a:p>
                  </a:txBody>
                  <a:tcPr/>
                </a:tc>
                <a:tc>
                  <a:txBody>
                    <a:bodyPr/>
                    <a:lstStyle/>
                    <a:p>
                      <a:r>
                        <a:rPr lang="en-US" dirty="0" err="1"/>
                        <a:t>cryptorchisme</a:t>
                      </a:r>
                      <a:endParaRPr lang="nl-NL" dirty="0"/>
                    </a:p>
                  </a:txBody>
                  <a:tcPr/>
                </a:tc>
                <a:extLst>
                  <a:ext uri="{0D108BD9-81ED-4DB2-BD59-A6C34878D82A}">
                    <a16:rowId xmlns:a16="http://schemas.microsoft.com/office/drawing/2014/main" val="2846573897"/>
                  </a:ext>
                </a:extLst>
              </a:tr>
              <a:tr h="370840">
                <a:tc>
                  <a:txBody>
                    <a:bodyPr/>
                    <a:lstStyle/>
                    <a:p>
                      <a:r>
                        <a:rPr lang="en-US" dirty="0" err="1"/>
                        <a:t>disproportie</a:t>
                      </a:r>
                      <a:endParaRPr lang="nl-NL" dirty="0"/>
                    </a:p>
                  </a:txBody>
                  <a:tcPr/>
                </a:tc>
                <a:tc>
                  <a:txBody>
                    <a:bodyPr/>
                    <a:lstStyle/>
                    <a:p>
                      <a:r>
                        <a:rPr lang="en-US" dirty="0" err="1"/>
                        <a:t>Spierhypertrofie</a:t>
                      </a:r>
                      <a:r>
                        <a:rPr lang="en-US" dirty="0"/>
                        <a:t> </a:t>
                      </a:r>
                      <a:r>
                        <a:rPr lang="en-US" dirty="0" err="1"/>
                        <a:t>kuiten</a:t>
                      </a:r>
                      <a:endParaRPr lang="nl-NL" dirty="0"/>
                    </a:p>
                  </a:txBody>
                  <a:tcPr/>
                </a:tc>
                <a:extLst>
                  <a:ext uri="{0D108BD9-81ED-4DB2-BD59-A6C34878D82A}">
                    <a16:rowId xmlns:a16="http://schemas.microsoft.com/office/drawing/2014/main" val="1141450374"/>
                  </a:ext>
                </a:extLst>
              </a:tr>
              <a:tr h="370840">
                <a:tc>
                  <a:txBody>
                    <a:bodyPr/>
                    <a:lstStyle/>
                    <a:p>
                      <a:r>
                        <a:rPr lang="en-US" dirty="0" err="1"/>
                        <a:t>dysmorfie</a:t>
                      </a:r>
                      <a:endParaRPr lang="nl-NL" dirty="0"/>
                    </a:p>
                  </a:txBody>
                  <a:tcPr/>
                </a:tc>
                <a:tc>
                  <a:txBody>
                    <a:bodyPr/>
                    <a:lstStyle/>
                    <a:p>
                      <a:r>
                        <a:rPr lang="en-US" b="1" dirty="0" err="1"/>
                        <a:t>Groei</a:t>
                      </a:r>
                      <a:endParaRPr lang="nl-NL" b="1" dirty="0"/>
                    </a:p>
                  </a:txBody>
                  <a:tcPr/>
                </a:tc>
                <a:extLst>
                  <a:ext uri="{0D108BD9-81ED-4DB2-BD59-A6C34878D82A}">
                    <a16:rowId xmlns:a16="http://schemas.microsoft.com/office/drawing/2014/main" val="909931238"/>
                  </a:ext>
                </a:extLst>
              </a:tr>
              <a:tr h="0">
                <a:tc>
                  <a:txBody>
                    <a:bodyPr/>
                    <a:lstStyle/>
                    <a:p>
                      <a:endParaRPr lang="nl-NL"/>
                    </a:p>
                  </a:txBody>
                  <a:tcPr/>
                </a:tc>
                <a:tc>
                  <a:txBody>
                    <a:bodyPr/>
                    <a:lstStyle/>
                    <a:p>
                      <a:r>
                        <a:rPr lang="en-US" dirty="0" err="1"/>
                        <a:t>Extreem</a:t>
                      </a:r>
                      <a:r>
                        <a:rPr lang="en-US" dirty="0"/>
                        <a:t> </a:t>
                      </a:r>
                      <a:r>
                        <a:rPr lang="en-US" dirty="0" err="1"/>
                        <a:t>klein</a:t>
                      </a:r>
                      <a:r>
                        <a:rPr lang="en-US" dirty="0"/>
                        <a:t> (</a:t>
                      </a:r>
                      <a:r>
                        <a:rPr lang="en-US" dirty="0" err="1"/>
                        <a:t>lengte</a:t>
                      </a:r>
                      <a:r>
                        <a:rPr lang="en-US" dirty="0"/>
                        <a:t> SDS&lt;-3)</a:t>
                      </a:r>
                      <a:endParaRPr lang="nl-NL" dirty="0"/>
                    </a:p>
                  </a:txBody>
                  <a:tcPr/>
                </a:tc>
                <a:extLst>
                  <a:ext uri="{0D108BD9-81ED-4DB2-BD59-A6C34878D82A}">
                    <a16:rowId xmlns:a16="http://schemas.microsoft.com/office/drawing/2014/main" val="2227268421"/>
                  </a:ext>
                </a:extLst>
              </a:tr>
              <a:tr h="370840">
                <a:tc>
                  <a:txBody>
                    <a:bodyPr/>
                    <a:lstStyle/>
                    <a:p>
                      <a:endParaRPr lang="nl-NL" dirty="0"/>
                    </a:p>
                  </a:txBody>
                  <a:tcPr/>
                </a:tc>
                <a:tc>
                  <a:txBody>
                    <a:bodyPr/>
                    <a:lstStyle/>
                    <a:p>
                      <a:r>
                        <a:rPr lang="en-US" dirty="0" err="1"/>
                        <a:t>Lengte</a:t>
                      </a:r>
                      <a:r>
                        <a:rPr lang="en-US" dirty="0"/>
                        <a:t>-SDS ≈ </a:t>
                      </a:r>
                      <a:r>
                        <a:rPr lang="en-US" dirty="0" err="1"/>
                        <a:t>gelijk</a:t>
                      </a:r>
                      <a:r>
                        <a:rPr lang="en-US" dirty="0"/>
                        <a:t> </a:t>
                      </a:r>
                      <a:r>
                        <a:rPr lang="en-US" dirty="0" err="1"/>
                        <a:t>aan</a:t>
                      </a:r>
                      <a:r>
                        <a:rPr lang="en-US" dirty="0"/>
                        <a:t> 1 </a:t>
                      </a:r>
                      <a:r>
                        <a:rPr lang="en-US" dirty="0" err="1"/>
                        <a:t>ouder</a:t>
                      </a:r>
                      <a:endParaRPr lang="nl-NL" dirty="0"/>
                    </a:p>
                  </a:txBody>
                  <a:tcPr/>
                </a:tc>
                <a:extLst>
                  <a:ext uri="{0D108BD9-81ED-4DB2-BD59-A6C34878D82A}">
                    <a16:rowId xmlns:a16="http://schemas.microsoft.com/office/drawing/2014/main" val="1365180487"/>
                  </a:ext>
                </a:extLst>
              </a:tr>
            </a:tbl>
          </a:graphicData>
        </a:graphic>
      </p:graphicFrame>
    </p:spTree>
    <p:extLst>
      <p:ext uri="{BB962C8B-B14F-4D97-AF65-F5344CB8AC3E}">
        <p14:creationId xmlns:p14="http://schemas.microsoft.com/office/powerpoint/2010/main" val="442697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p:txBody>
          <a:bodyPr/>
          <a:lstStyle/>
          <a:p>
            <a:r>
              <a:rPr lang="en-US" dirty="0" err="1"/>
              <a:t>Signalen</a:t>
            </a:r>
            <a:r>
              <a:rPr lang="en-US" dirty="0"/>
              <a:t> </a:t>
            </a:r>
            <a:r>
              <a:rPr lang="en-US" dirty="0" err="1"/>
              <a:t>voor</a:t>
            </a:r>
            <a:r>
              <a:rPr lang="en-US" dirty="0"/>
              <a:t> </a:t>
            </a:r>
            <a:r>
              <a:rPr lang="en-US" dirty="0" err="1"/>
              <a:t>een</a:t>
            </a:r>
            <a:r>
              <a:rPr lang="en-US" dirty="0"/>
              <a:t> </a:t>
            </a:r>
            <a:r>
              <a:rPr lang="en-US" dirty="0" err="1"/>
              <a:t>secundaire</a:t>
            </a:r>
            <a:r>
              <a:rPr lang="en-US" dirty="0"/>
              <a:t> </a:t>
            </a:r>
            <a:r>
              <a:rPr lang="en-US" dirty="0" err="1"/>
              <a:t>groeistoornis</a:t>
            </a:r>
            <a:endParaRPr lang="nl-NL" dirty="0"/>
          </a:p>
        </p:txBody>
      </p:sp>
      <p:graphicFrame>
        <p:nvGraphicFramePr>
          <p:cNvPr id="3" name="Table 2">
            <a:extLst>
              <a:ext uri="{FF2B5EF4-FFF2-40B4-BE49-F238E27FC236}">
                <a16:creationId xmlns:a16="http://schemas.microsoft.com/office/drawing/2014/main" id="{03CE8CB9-504A-474B-945F-D1FE501B0EF6}"/>
              </a:ext>
            </a:extLst>
          </p:cNvPr>
          <p:cNvGraphicFramePr>
            <a:graphicFrameLocks noGrp="1"/>
          </p:cNvGraphicFramePr>
          <p:nvPr>
            <p:extLst>
              <p:ext uri="{D42A27DB-BD31-4B8C-83A1-F6EECF244321}">
                <p14:modId xmlns:p14="http://schemas.microsoft.com/office/powerpoint/2010/main" val="2207903224"/>
              </p:ext>
            </p:extLst>
          </p:nvPr>
        </p:nvGraphicFramePr>
        <p:xfrm>
          <a:off x="155275" y="1397000"/>
          <a:ext cx="8816198" cy="4719320"/>
        </p:xfrm>
        <a:graphic>
          <a:graphicData uri="http://schemas.openxmlformats.org/drawingml/2006/table">
            <a:tbl>
              <a:tblPr firstRow="1" bandRow="1">
                <a:tableStyleId>{5C22544A-7EE6-4342-B048-85BDC9FD1C3A}</a:tableStyleId>
              </a:tblPr>
              <a:tblGrid>
                <a:gridCol w="4408099">
                  <a:extLst>
                    <a:ext uri="{9D8B030D-6E8A-4147-A177-3AD203B41FA5}">
                      <a16:colId xmlns:a16="http://schemas.microsoft.com/office/drawing/2014/main" val="4047069429"/>
                    </a:ext>
                  </a:extLst>
                </a:gridCol>
                <a:gridCol w="4408099">
                  <a:extLst>
                    <a:ext uri="{9D8B030D-6E8A-4147-A177-3AD203B41FA5}">
                      <a16:colId xmlns:a16="http://schemas.microsoft.com/office/drawing/2014/main" val="2263454638"/>
                    </a:ext>
                  </a:extLst>
                </a:gridCol>
              </a:tblGrid>
              <a:tr h="370840">
                <a:tc>
                  <a:txBody>
                    <a:bodyPr/>
                    <a:lstStyle/>
                    <a:p>
                      <a:r>
                        <a:rPr lang="en-US" dirty="0" err="1"/>
                        <a:t>Anamnese</a:t>
                      </a:r>
                      <a:endParaRPr lang="nl-NL" dirty="0"/>
                    </a:p>
                  </a:txBody>
                  <a:tcPr/>
                </a:tc>
                <a:tc>
                  <a:txBody>
                    <a:bodyPr/>
                    <a:lstStyle/>
                    <a:p>
                      <a:r>
                        <a:rPr lang="en-US" dirty="0" err="1"/>
                        <a:t>Lichamelijk</a:t>
                      </a:r>
                      <a:r>
                        <a:rPr lang="en-US" dirty="0"/>
                        <a:t> </a:t>
                      </a:r>
                      <a:r>
                        <a:rPr lang="en-US" dirty="0" err="1"/>
                        <a:t>onderzoek</a:t>
                      </a:r>
                      <a:endParaRPr lang="nl-NL" dirty="0"/>
                    </a:p>
                  </a:txBody>
                  <a:tcPr/>
                </a:tc>
                <a:extLst>
                  <a:ext uri="{0D108BD9-81ED-4DB2-BD59-A6C34878D82A}">
                    <a16:rowId xmlns:a16="http://schemas.microsoft.com/office/drawing/2014/main" val="3395436443"/>
                  </a:ext>
                </a:extLst>
              </a:tr>
              <a:tr h="370840">
                <a:tc>
                  <a:txBody>
                    <a:bodyPr/>
                    <a:lstStyle/>
                    <a:p>
                      <a:r>
                        <a:rPr lang="en-US" dirty="0" err="1"/>
                        <a:t>Gewichtsverlies</a:t>
                      </a:r>
                      <a:r>
                        <a:rPr lang="en-US" dirty="0"/>
                        <a:t> of -</a:t>
                      </a:r>
                      <a:r>
                        <a:rPr lang="en-US" dirty="0" err="1"/>
                        <a:t>toename</a:t>
                      </a:r>
                      <a:endParaRPr lang="nl-NL" dirty="0"/>
                    </a:p>
                  </a:txBody>
                  <a:tcPr/>
                </a:tc>
                <a:tc>
                  <a:txBody>
                    <a:bodyPr/>
                    <a:lstStyle/>
                    <a:p>
                      <a:r>
                        <a:rPr lang="en-US" dirty="0" err="1"/>
                        <a:t>Afname</a:t>
                      </a:r>
                      <a:r>
                        <a:rPr lang="en-US" dirty="0"/>
                        <a:t> of </a:t>
                      </a:r>
                      <a:r>
                        <a:rPr lang="en-US" dirty="0" err="1"/>
                        <a:t>toename</a:t>
                      </a:r>
                      <a:r>
                        <a:rPr lang="en-US" dirty="0"/>
                        <a:t> BMI SDS</a:t>
                      </a:r>
                      <a:endParaRPr lang="nl-NL" dirty="0"/>
                    </a:p>
                  </a:txBody>
                  <a:tcPr/>
                </a:tc>
                <a:extLst>
                  <a:ext uri="{0D108BD9-81ED-4DB2-BD59-A6C34878D82A}">
                    <a16:rowId xmlns:a16="http://schemas.microsoft.com/office/drawing/2014/main" val="3589799054"/>
                  </a:ext>
                </a:extLst>
              </a:tr>
              <a:tr h="370840">
                <a:tc>
                  <a:txBody>
                    <a:bodyPr/>
                    <a:lstStyle/>
                    <a:p>
                      <a:r>
                        <a:rPr lang="en-US" dirty="0" err="1"/>
                        <a:t>anorexie</a:t>
                      </a:r>
                      <a:endParaRPr lang="nl-NL" dirty="0"/>
                    </a:p>
                  </a:txBody>
                  <a:tcPr/>
                </a:tc>
                <a:tc>
                  <a:txBody>
                    <a:bodyPr/>
                    <a:lstStyle/>
                    <a:p>
                      <a:r>
                        <a:rPr lang="en-US" dirty="0"/>
                        <a:t>Cushingoid</a:t>
                      </a:r>
                      <a:endParaRPr lang="nl-NL" dirty="0"/>
                    </a:p>
                  </a:txBody>
                  <a:tcPr/>
                </a:tc>
                <a:extLst>
                  <a:ext uri="{0D108BD9-81ED-4DB2-BD59-A6C34878D82A}">
                    <a16:rowId xmlns:a16="http://schemas.microsoft.com/office/drawing/2014/main" val="671947556"/>
                  </a:ext>
                </a:extLst>
              </a:tr>
              <a:tr h="370840">
                <a:tc>
                  <a:txBody>
                    <a:bodyPr/>
                    <a:lstStyle/>
                    <a:p>
                      <a:r>
                        <a:rPr lang="en-US" dirty="0" err="1"/>
                        <a:t>moeheid</a:t>
                      </a:r>
                      <a:endParaRPr lang="nl-NL" dirty="0"/>
                    </a:p>
                  </a:txBody>
                  <a:tcPr/>
                </a:tc>
                <a:tc>
                  <a:txBody>
                    <a:bodyPr/>
                    <a:lstStyle/>
                    <a:p>
                      <a:r>
                        <a:rPr lang="en-US" dirty="0" err="1"/>
                        <a:t>hypertensie</a:t>
                      </a:r>
                      <a:endParaRPr lang="nl-NL" dirty="0"/>
                    </a:p>
                  </a:txBody>
                  <a:tcPr/>
                </a:tc>
                <a:extLst>
                  <a:ext uri="{0D108BD9-81ED-4DB2-BD59-A6C34878D82A}">
                    <a16:rowId xmlns:a16="http://schemas.microsoft.com/office/drawing/2014/main" val="3960264947"/>
                  </a:ext>
                </a:extLst>
              </a:tr>
              <a:tr h="370840">
                <a:tc>
                  <a:txBody>
                    <a:bodyPr/>
                    <a:lstStyle/>
                    <a:p>
                      <a:r>
                        <a:rPr lang="en-US" dirty="0" err="1"/>
                        <a:t>buikklachten</a:t>
                      </a:r>
                      <a:endParaRPr lang="nl-NL" dirty="0"/>
                    </a:p>
                  </a:txBody>
                  <a:tcPr/>
                </a:tc>
                <a:tc>
                  <a:txBody>
                    <a:bodyPr/>
                    <a:lstStyle/>
                    <a:p>
                      <a:r>
                        <a:rPr lang="en-US" dirty="0" err="1"/>
                        <a:t>Neurologische</a:t>
                      </a:r>
                      <a:r>
                        <a:rPr lang="en-US" dirty="0"/>
                        <a:t> </a:t>
                      </a:r>
                      <a:r>
                        <a:rPr lang="en-US" dirty="0" err="1"/>
                        <a:t>afwijkingen</a:t>
                      </a:r>
                      <a:endParaRPr lang="nl-NL" dirty="0"/>
                    </a:p>
                  </a:txBody>
                  <a:tcPr/>
                </a:tc>
                <a:extLst>
                  <a:ext uri="{0D108BD9-81ED-4DB2-BD59-A6C34878D82A}">
                    <a16:rowId xmlns:a16="http://schemas.microsoft.com/office/drawing/2014/main" val="1446729876"/>
                  </a:ext>
                </a:extLst>
              </a:tr>
              <a:tr h="370840">
                <a:tc>
                  <a:txBody>
                    <a:bodyPr/>
                    <a:lstStyle/>
                    <a:p>
                      <a:r>
                        <a:rPr lang="en-US" dirty="0" err="1"/>
                        <a:t>Verschiinselen</a:t>
                      </a:r>
                      <a:r>
                        <a:rPr lang="en-US" dirty="0"/>
                        <a:t> van </a:t>
                      </a:r>
                      <a:r>
                        <a:rPr lang="en-US" dirty="0" err="1"/>
                        <a:t>verhoogde</a:t>
                      </a:r>
                      <a:r>
                        <a:rPr lang="en-US" dirty="0"/>
                        <a:t> </a:t>
                      </a:r>
                      <a:r>
                        <a:rPr lang="en-US" dirty="0" err="1"/>
                        <a:t>intracraniele</a:t>
                      </a:r>
                      <a:r>
                        <a:rPr lang="en-US" dirty="0"/>
                        <a:t> </a:t>
                      </a:r>
                      <a:r>
                        <a:rPr lang="en-US" dirty="0" err="1"/>
                        <a:t>druk</a:t>
                      </a:r>
                      <a:r>
                        <a:rPr lang="en-US" dirty="0"/>
                        <a:t> (</a:t>
                      </a:r>
                      <a:r>
                        <a:rPr lang="en-US" dirty="0" err="1"/>
                        <a:t>hoofdpijn</a:t>
                      </a:r>
                      <a:r>
                        <a:rPr lang="en-US" dirty="0"/>
                        <a:t>, </a:t>
                      </a:r>
                      <a:r>
                        <a:rPr lang="en-US" dirty="0" err="1"/>
                        <a:t>braken</a:t>
                      </a:r>
                      <a:r>
                        <a:rPr lang="en-US" dirty="0"/>
                        <a:t>, </a:t>
                      </a:r>
                      <a:r>
                        <a:rPr lang="en-US" dirty="0" err="1"/>
                        <a:t>visusklachten</a:t>
                      </a:r>
                      <a:r>
                        <a:rPr lang="en-US" dirty="0"/>
                        <a:t>)</a:t>
                      </a:r>
                      <a:endParaRPr lang="nl-NL" dirty="0"/>
                    </a:p>
                  </a:txBody>
                  <a:tcPr/>
                </a:tc>
                <a:tc>
                  <a:txBody>
                    <a:bodyPr/>
                    <a:lstStyle/>
                    <a:p>
                      <a:r>
                        <a:rPr lang="en-US" dirty="0" err="1"/>
                        <a:t>huidafwijkingen</a:t>
                      </a:r>
                      <a:endParaRPr lang="nl-NL" dirty="0"/>
                    </a:p>
                  </a:txBody>
                  <a:tcPr/>
                </a:tc>
                <a:extLst>
                  <a:ext uri="{0D108BD9-81ED-4DB2-BD59-A6C34878D82A}">
                    <a16:rowId xmlns:a16="http://schemas.microsoft.com/office/drawing/2014/main" val="143265545"/>
                  </a:ext>
                </a:extLst>
              </a:tr>
              <a:tr h="370840">
                <a:tc>
                  <a:txBody>
                    <a:bodyPr/>
                    <a:lstStyle/>
                    <a:p>
                      <a:r>
                        <a:rPr lang="en-US" dirty="0" err="1"/>
                        <a:t>Medicatie</a:t>
                      </a:r>
                      <a:r>
                        <a:rPr lang="en-US" dirty="0"/>
                        <a:t> (</a:t>
                      </a:r>
                      <a:r>
                        <a:rPr lang="en-US" dirty="0" err="1"/>
                        <a:t>corticosteroiden</a:t>
                      </a:r>
                      <a:r>
                        <a:rPr lang="en-US" dirty="0"/>
                        <a:t>, </a:t>
                      </a:r>
                      <a:r>
                        <a:rPr lang="en-US" dirty="0" err="1"/>
                        <a:t>methylfenidaat</a:t>
                      </a:r>
                      <a:r>
                        <a:rPr lang="en-US" dirty="0"/>
                        <a:t>)</a:t>
                      </a:r>
                      <a:endParaRPr lang="nl-NL" dirty="0"/>
                    </a:p>
                  </a:txBody>
                  <a:tcPr/>
                </a:tc>
                <a:tc>
                  <a:txBody>
                    <a:bodyPr/>
                    <a:lstStyle/>
                    <a:p>
                      <a:r>
                        <a:rPr lang="en-US" dirty="0" err="1"/>
                        <a:t>struma</a:t>
                      </a:r>
                      <a:endParaRPr lang="nl-NL" dirty="0"/>
                    </a:p>
                  </a:txBody>
                  <a:tcPr/>
                </a:tc>
                <a:extLst>
                  <a:ext uri="{0D108BD9-81ED-4DB2-BD59-A6C34878D82A}">
                    <a16:rowId xmlns:a16="http://schemas.microsoft.com/office/drawing/2014/main" val="4120358037"/>
                  </a:ext>
                </a:extLst>
              </a:tr>
              <a:tr h="370840">
                <a:tc>
                  <a:txBody>
                    <a:bodyPr/>
                    <a:lstStyle/>
                    <a:p>
                      <a:r>
                        <a:rPr lang="en-US" b="1" dirty="0" err="1"/>
                        <a:t>Familie-anamnese</a:t>
                      </a:r>
                      <a:endParaRPr lang="nl-NL" b="1" dirty="0"/>
                    </a:p>
                  </a:txBody>
                  <a:tcPr/>
                </a:tc>
                <a:tc>
                  <a:txBody>
                    <a:bodyPr/>
                    <a:lstStyle/>
                    <a:p>
                      <a:r>
                        <a:rPr lang="en-US" b="1" dirty="0" err="1"/>
                        <a:t>Groei</a:t>
                      </a:r>
                      <a:endParaRPr lang="nl-NL" b="1" dirty="0"/>
                    </a:p>
                  </a:txBody>
                  <a:tcPr/>
                </a:tc>
                <a:extLst>
                  <a:ext uri="{0D108BD9-81ED-4DB2-BD59-A6C34878D82A}">
                    <a16:rowId xmlns:a16="http://schemas.microsoft.com/office/drawing/2014/main" val="3562911794"/>
                  </a:ext>
                </a:extLst>
              </a:tr>
              <a:tr h="370840">
                <a:tc>
                  <a:txBody>
                    <a:bodyPr/>
                    <a:lstStyle/>
                    <a:p>
                      <a:r>
                        <a:rPr lang="en-US" dirty="0" err="1"/>
                        <a:t>Kleine</a:t>
                      </a:r>
                      <a:r>
                        <a:rPr lang="en-US" dirty="0"/>
                        <a:t> </a:t>
                      </a:r>
                      <a:r>
                        <a:rPr lang="en-US" dirty="0" err="1"/>
                        <a:t>lengte</a:t>
                      </a:r>
                      <a:endParaRPr lang="nl-NL" dirty="0"/>
                    </a:p>
                  </a:txBody>
                  <a:tcPr/>
                </a:tc>
                <a:tc>
                  <a:txBody>
                    <a:bodyPr/>
                    <a:lstStyle/>
                    <a:p>
                      <a:r>
                        <a:rPr lang="en-US" dirty="0" err="1"/>
                        <a:t>Lengte-afbuiging</a:t>
                      </a:r>
                      <a:r>
                        <a:rPr lang="en-US" dirty="0"/>
                        <a:t> &gt;1 SDS</a:t>
                      </a:r>
                      <a:endParaRPr lang="nl-NL" dirty="0"/>
                    </a:p>
                  </a:txBody>
                  <a:tcPr/>
                </a:tc>
                <a:extLst>
                  <a:ext uri="{0D108BD9-81ED-4DB2-BD59-A6C34878D82A}">
                    <a16:rowId xmlns:a16="http://schemas.microsoft.com/office/drawing/2014/main" val="3115182514"/>
                  </a:ext>
                </a:extLst>
              </a:tr>
              <a:tr h="370840">
                <a:tc>
                  <a:txBody>
                    <a:bodyPr/>
                    <a:lstStyle/>
                    <a:p>
                      <a:r>
                        <a:rPr lang="en-US" dirty="0" err="1"/>
                        <a:t>Medicatie</a:t>
                      </a:r>
                      <a:r>
                        <a:rPr lang="en-US" dirty="0"/>
                        <a:t> </a:t>
                      </a:r>
                      <a:r>
                        <a:rPr lang="en-US" dirty="0" err="1"/>
                        <a:t>voor</a:t>
                      </a:r>
                      <a:r>
                        <a:rPr lang="en-US" dirty="0"/>
                        <a:t> </a:t>
                      </a:r>
                      <a:r>
                        <a:rPr lang="en-US" dirty="0" err="1"/>
                        <a:t>groei</a:t>
                      </a:r>
                      <a:r>
                        <a:rPr lang="en-US" dirty="0"/>
                        <a:t> </a:t>
                      </a:r>
                      <a:r>
                        <a:rPr lang="en-US" dirty="0" err="1"/>
                        <a:t>gehad</a:t>
                      </a:r>
                      <a:endParaRPr lang="nl-NL" dirty="0"/>
                    </a:p>
                  </a:txBody>
                  <a:tcPr/>
                </a:tc>
                <a:tc>
                  <a:txBody>
                    <a:bodyPr/>
                    <a:lstStyle/>
                    <a:p>
                      <a:endParaRPr lang="nl-NL"/>
                    </a:p>
                  </a:txBody>
                  <a:tcPr/>
                </a:tc>
                <a:extLst>
                  <a:ext uri="{0D108BD9-81ED-4DB2-BD59-A6C34878D82A}">
                    <a16:rowId xmlns:a16="http://schemas.microsoft.com/office/drawing/2014/main" val="81025892"/>
                  </a:ext>
                </a:extLst>
              </a:tr>
              <a:tr h="370840">
                <a:tc>
                  <a:txBody>
                    <a:bodyPr/>
                    <a:lstStyle/>
                    <a:p>
                      <a:r>
                        <a:rPr lang="en-US" dirty="0" err="1"/>
                        <a:t>Psychosociale</a:t>
                      </a:r>
                      <a:r>
                        <a:rPr lang="en-US" dirty="0"/>
                        <a:t> status</a:t>
                      </a:r>
                      <a:endParaRPr lang="nl-NL" dirty="0"/>
                    </a:p>
                  </a:txBody>
                  <a:tcPr/>
                </a:tc>
                <a:tc>
                  <a:txBody>
                    <a:bodyPr/>
                    <a:lstStyle/>
                    <a:p>
                      <a:endParaRPr lang="nl-NL"/>
                    </a:p>
                  </a:txBody>
                  <a:tcPr/>
                </a:tc>
                <a:extLst>
                  <a:ext uri="{0D108BD9-81ED-4DB2-BD59-A6C34878D82A}">
                    <a16:rowId xmlns:a16="http://schemas.microsoft.com/office/drawing/2014/main" val="1591010332"/>
                  </a:ext>
                </a:extLst>
              </a:tr>
              <a:tr h="370840">
                <a:tc>
                  <a:txBody>
                    <a:bodyPr/>
                    <a:lstStyle/>
                    <a:p>
                      <a:r>
                        <a:rPr lang="en-US" dirty="0" err="1"/>
                        <a:t>autoimmuunziekten</a:t>
                      </a:r>
                      <a:endParaRPr lang="nl-NL" dirty="0"/>
                    </a:p>
                  </a:txBody>
                  <a:tcPr/>
                </a:tc>
                <a:tc>
                  <a:txBody>
                    <a:bodyPr/>
                    <a:lstStyle/>
                    <a:p>
                      <a:endParaRPr lang="nl-NL" dirty="0"/>
                    </a:p>
                  </a:txBody>
                  <a:tcPr/>
                </a:tc>
                <a:extLst>
                  <a:ext uri="{0D108BD9-81ED-4DB2-BD59-A6C34878D82A}">
                    <a16:rowId xmlns:a16="http://schemas.microsoft.com/office/drawing/2014/main" val="3646854702"/>
                  </a:ext>
                </a:extLst>
              </a:tr>
            </a:tbl>
          </a:graphicData>
        </a:graphic>
      </p:graphicFrame>
    </p:spTree>
    <p:extLst>
      <p:ext uri="{BB962C8B-B14F-4D97-AF65-F5344CB8AC3E}">
        <p14:creationId xmlns:p14="http://schemas.microsoft.com/office/powerpoint/2010/main" val="1528535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27" y="90061"/>
            <a:ext cx="7091363" cy="854075"/>
          </a:xfrm>
        </p:spPr>
        <p:txBody>
          <a:bodyPr/>
          <a:lstStyle/>
          <a:p>
            <a:r>
              <a:rPr lang="en-US" dirty="0" err="1"/>
              <a:t>Bijlagen</a:t>
            </a:r>
            <a:r>
              <a:rPr lang="en-US" dirty="0"/>
              <a:t> 1F, 1G en 1H:  </a:t>
            </a:r>
            <a:r>
              <a:rPr lang="en-US" dirty="0" err="1"/>
              <a:t>diagnostische</a:t>
            </a:r>
            <a:r>
              <a:rPr lang="en-US" dirty="0"/>
              <a:t> </a:t>
            </a:r>
            <a:r>
              <a:rPr lang="en-US" dirty="0" err="1"/>
              <a:t>signalen</a:t>
            </a:r>
            <a:r>
              <a:rPr lang="en-US" dirty="0"/>
              <a:t> </a:t>
            </a:r>
            <a:r>
              <a:rPr lang="en-US" dirty="0" err="1"/>
              <a:t>uit</a:t>
            </a:r>
            <a:r>
              <a:rPr lang="en-US" dirty="0"/>
              <a:t> </a:t>
            </a:r>
            <a:r>
              <a:rPr lang="en-US" dirty="0" err="1"/>
              <a:t>anamnese</a:t>
            </a:r>
            <a:r>
              <a:rPr lang="en-US" dirty="0"/>
              <a:t> en </a:t>
            </a:r>
            <a:r>
              <a:rPr lang="en-US" dirty="0" err="1"/>
              <a:t>lichamelijk</a:t>
            </a:r>
            <a:r>
              <a:rPr lang="en-US" dirty="0"/>
              <a:t> </a:t>
            </a:r>
            <a:r>
              <a:rPr lang="en-US" dirty="0" err="1"/>
              <a:t>onderzoek</a:t>
            </a:r>
            <a:r>
              <a:rPr lang="en-US" dirty="0"/>
              <a:t>: </a:t>
            </a:r>
            <a:r>
              <a:rPr lang="en-US" dirty="0" err="1"/>
              <a:t>voorbeelden</a:t>
            </a:r>
            <a:endParaRPr lang="en-GB" dirty="0"/>
          </a:p>
        </p:txBody>
      </p:sp>
      <p:cxnSp>
        <p:nvCxnSpPr>
          <p:cNvPr id="7" name="Rechte verbindingslijn 6">
            <a:extLst>
              <a:ext uri="{FF2B5EF4-FFF2-40B4-BE49-F238E27FC236}">
                <a16:creationId xmlns:a16="http://schemas.microsoft.com/office/drawing/2014/main" id="{03060FDE-5501-4CFF-BD34-8C9594AA1319}"/>
              </a:ext>
            </a:extLst>
          </p:cNvPr>
          <p:cNvCxnSpPr/>
          <p:nvPr/>
        </p:nvCxnSpPr>
        <p:spPr bwMode="auto">
          <a:xfrm>
            <a:off x="7219406" y="5077097"/>
            <a:ext cx="914400" cy="914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3" name="Picture 2">
            <a:extLst>
              <a:ext uri="{FF2B5EF4-FFF2-40B4-BE49-F238E27FC236}">
                <a16:creationId xmlns:a16="http://schemas.microsoft.com/office/drawing/2014/main" id="{C9290B0A-650D-41C6-B7F0-B4FC590DEF1A}"/>
              </a:ext>
            </a:extLst>
          </p:cNvPr>
          <p:cNvPicPr>
            <a:picLocks noChangeAspect="1"/>
          </p:cNvPicPr>
          <p:nvPr/>
        </p:nvPicPr>
        <p:blipFill>
          <a:blip r:embed="rId3"/>
          <a:stretch>
            <a:fillRect/>
          </a:stretch>
        </p:blipFill>
        <p:spPr>
          <a:xfrm>
            <a:off x="-25312" y="944136"/>
            <a:ext cx="9221486" cy="3024011"/>
          </a:xfrm>
          <a:prstGeom prst="rect">
            <a:avLst/>
          </a:prstGeom>
        </p:spPr>
      </p:pic>
      <p:pic>
        <p:nvPicPr>
          <p:cNvPr id="11" name="Picture 10">
            <a:extLst>
              <a:ext uri="{FF2B5EF4-FFF2-40B4-BE49-F238E27FC236}">
                <a16:creationId xmlns:a16="http://schemas.microsoft.com/office/drawing/2014/main" id="{DA0DADE8-E53C-4839-A802-C162AF98618B}"/>
              </a:ext>
            </a:extLst>
          </p:cNvPr>
          <p:cNvPicPr>
            <a:picLocks noChangeAspect="1"/>
          </p:cNvPicPr>
          <p:nvPr/>
        </p:nvPicPr>
        <p:blipFill>
          <a:blip r:embed="rId4"/>
          <a:stretch>
            <a:fillRect/>
          </a:stretch>
        </p:blipFill>
        <p:spPr>
          <a:xfrm>
            <a:off x="158264" y="4479932"/>
            <a:ext cx="8889016" cy="1213501"/>
          </a:xfrm>
          <a:prstGeom prst="rect">
            <a:avLst/>
          </a:prstGeom>
        </p:spPr>
      </p:pic>
    </p:spTree>
    <p:extLst>
      <p:ext uri="{BB962C8B-B14F-4D97-AF65-F5344CB8AC3E}">
        <p14:creationId xmlns:p14="http://schemas.microsoft.com/office/powerpoint/2010/main" val="4203772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a:xfrm>
            <a:off x="66773" y="0"/>
            <a:ext cx="7379259" cy="854075"/>
          </a:xfrm>
        </p:spPr>
        <p:txBody>
          <a:bodyPr/>
          <a:lstStyle/>
          <a:p>
            <a:r>
              <a:rPr lang="en-US" dirty="0" err="1"/>
              <a:t>Lichamelijk</a:t>
            </a:r>
            <a:r>
              <a:rPr lang="en-US" dirty="0"/>
              <a:t> </a:t>
            </a:r>
            <a:r>
              <a:rPr lang="en-US" dirty="0" err="1"/>
              <a:t>onderzoek</a:t>
            </a:r>
            <a:r>
              <a:rPr lang="en-US" dirty="0"/>
              <a:t>: </a:t>
            </a:r>
            <a:r>
              <a:rPr lang="en-US" dirty="0" err="1"/>
              <a:t>aandacht</a:t>
            </a:r>
            <a:r>
              <a:rPr lang="en-US" dirty="0"/>
              <a:t> </a:t>
            </a:r>
            <a:r>
              <a:rPr lang="en-US" dirty="0" err="1"/>
              <a:t>voor</a:t>
            </a:r>
            <a:r>
              <a:rPr lang="en-US" dirty="0"/>
              <a:t> </a:t>
            </a:r>
            <a:r>
              <a:rPr lang="en-US" dirty="0" err="1"/>
              <a:t>lichaamsproporties</a:t>
            </a:r>
            <a:endParaRPr lang="nl-NL" dirty="0"/>
          </a:p>
        </p:txBody>
      </p:sp>
      <p:sp>
        <p:nvSpPr>
          <p:cNvPr id="4" name="Rectangle 4">
            <a:extLst>
              <a:ext uri="{FF2B5EF4-FFF2-40B4-BE49-F238E27FC236}">
                <a16:creationId xmlns:a16="http://schemas.microsoft.com/office/drawing/2014/main" id="{AF5C6167-AA44-4436-B5B2-ADC97072961C}"/>
              </a:ext>
            </a:extLst>
          </p:cNvPr>
          <p:cNvSpPr txBox="1">
            <a:spLocks noChangeArrowheads="1"/>
          </p:cNvSpPr>
          <p:nvPr/>
        </p:nvSpPr>
        <p:spPr bwMode="auto">
          <a:xfrm>
            <a:off x="517585" y="854075"/>
            <a:ext cx="8397815" cy="545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pPr marL="419014" indent="-419014">
              <a:lnSpc>
                <a:spcPct val="110000"/>
              </a:lnSpc>
              <a:defRPr/>
            </a:pPr>
            <a:r>
              <a:rPr lang="en-US" sz="2200" b="1" kern="0" dirty="0" err="1">
                <a:solidFill>
                  <a:schemeClr val="bg2"/>
                </a:solidFill>
              </a:rPr>
              <a:t>Zithoogte</a:t>
            </a:r>
            <a:r>
              <a:rPr lang="en-US" sz="2200" b="1" kern="0" dirty="0">
                <a:solidFill>
                  <a:schemeClr val="bg2"/>
                </a:solidFill>
              </a:rPr>
              <a:t>/</a:t>
            </a:r>
            <a:r>
              <a:rPr lang="en-US" sz="2200" b="1" kern="0" dirty="0" err="1">
                <a:solidFill>
                  <a:schemeClr val="bg2"/>
                </a:solidFill>
              </a:rPr>
              <a:t>lengte</a:t>
            </a:r>
            <a:r>
              <a:rPr lang="en-US" sz="2200" b="1" kern="0" dirty="0">
                <a:solidFill>
                  <a:schemeClr val="bg2"/>
                </a:solidFill>
              </a:rPr>
              <a:t> ratio SDS</a:t>
            </a:r>
            <a:r>
              <a:rPr lang="en-US" sz="2200" b="1" kern="0" baseline="30000" dirty="0">
                <a:solidFill>
                  <a:schemeClr val="bg2"/>
                </a:solidFill>
              </a:rPr>
              <a:t>1</a:t>
            </a:r>
            <a:r>
              <a:rPr lang="en-US" sz="2200" kern="0" dirty="0">
                <a:solidFill>
                  <a:schemeClr val="bg2"/>
                </a:solidFill>
              </a:rPr>
              <a:t>:</a:t>
            </a:r>
          </a:p>
          <a:p>
            <a:pPr marL="419014" indent="-419014">
              <a:lnSpc>
                <a:spcPct val="110000"/>
              </a:lnSpc>
              <a:buFontTx/>
              <a:buAutoNum type="arabicPeriod"/>
              <a:defRPr/>
            </a:pPr>
            <a:r>
              <a:rPr lang="en-US" sz="2200" kern="0" dirty="0" err="1">
                <a:solidFill>
                  <a:schemeClr val="bg2"/>
                </a:solidFill>
              </a:rPr>
              <a:t>Beste</a:t>
            </a:r>
            <a:r>
              <a:rPr lang="en-US" sz="2200" kern="0" dirty="0">
                <a:solidFill>
                  <a:schemeClr val="bg2"/>
                </a:solidFill>
              </a:rPr>
              <a:t> </a:t>
            </a:r>
            <a:r>
              <a:rPr lang="en-US" sz="2200" kern="0" dirty="0" err="1">
                <a:solidFill>
                  <a:schemeClr val="bg2"/>
                </a:solidFill>
              </a:rPr>
              <a:t>maat</a:t>
            </a:r>
            <a:r>
              <a:rPr lang="en-US" sz="2200" kern="0" dirty="0">
                <a:solidFill>
                  <a:schemeClr val="bg2"/>
                </a:solidFill>
              </a:rPr>
              <a:t> om </a:t>
            </a:r>
            <a:r>
              <a:rPr lang="en-US" sz="2200" kern="0" dirty="0" err="1">
                <a:solidFill>
                  <a:schemeClr val="bg2"/>
                </a:solidFill>
              </a:rPr>
              <a:t>abnormale</a:t>
            </a:r>
            <a:r>
              <a:rPr lang="en-US" sz="2200" kern="0" dirty="0">
                <a:solidFill>
                  <a:schemeClr val="bg2"/>
                </a:solidFill>
              </a:rPr>
              <a:t> </a:t>
            </a:r>
            <a:r>
              <a:rPr lang="en-US" sz="2200" kern="0" dirty="0" err="1">
                <a:solidFill>
                  <a:schemeClr val="bg2"/>
                </a:solidFill>
              </a:rPr>
              <a:t>lichaamsverhoudingen</a:t>
            </a:r>
            <a:r>
              <a:rPr lang="en-US" sz="2200" kern="0" dirty="0">
                <a:solidFill>
                  <a:schemeClr val="bg2"/>
                </a:solidFill>
              </a:rPr>
              <a:t> vast te </a:t>
            </a:r>
            <a:r>
              <a:rPr lang="en-US" sz="2200" kern="0" dirty="0" err="1">
                <a:solidFill>
                  <a:schemeClr val="bg2"/>
                </a:solidFill>
              </a:rPr>
              <a:t>leggen</a:t>
            </a:r>
            <a:r>
              <a:rPr lang="en-US" sz="2200" kern="0" dirty="0">
                <a:solidFill>
                  <a:schemeClr val="bg2"/>
                </a:solidFill>
              </a:rPr>
              <a:t>.  </a:t>
            </a:r>
          </a:p>
          <a:p>
            <a:pPr marL="419014" indent="-419014">
              <a:lnSpc>
                <a:spcPct val="110000"/>
              </a:lnSpc>
              <a:buFontTx/>
              <a:buAutoNum type="arabicPeriod"/>
              <a:defRPr/>
            </a:pPr>
            <a:r>
              <a:rPr lang="en-US" sz="2200" kern="0" dirty="0">
                <a:solidFill>
                  <a:schemeClr val="bg2"/>
                </a:solidFill>
              </a:rPr>
              <a:t>Is </a:t>
            </a:r>
            <a:r>
              <a:rPr lang="en-US" sz="2200" kern="0" dirty="0" err="1">
                <a:solidFill>
                  <a:schemeClr val="bg2"/>
                </a:solidFill>
              </a:rPr>
              <a:t>o.a</a:t>
            </a:r>
            <a:r>
              <a:rPr lang="en-US" sz="2200" kern="0" dirty="0">
                <a:solidFill>
                  <a:schemeClr val="bg2"/>
                </a:solidFill>
              </a:rPr>
              <a:t>. </a:t>
            </a:r>
            <a:r>
              <a:rPr lang="en-US" sz="2200" kern="0" dirty="0" err="1">
                <a:solidFill>
                  <a:schemeClr val="bg2"/>
                </a:solidFill>
              </a:rPr>
              <a:t>verhoogd</a:t>
            </a:r>
            <a:r>
              <a:rPr lang="en-US" sz="2200" kern="0" dirty="0">
                <a:solidFill>
                  <a:schemeClr val="bg2"/>
                </a:solidFill>
              </a:rPr>
              <a:t> (of </a:t>
            </a:r>
            <a:r>
              <a:rPr lang="en-US" sz="2200" kern="0" dirty="0" err="1">
                <a:solidFill>
                  <a:schemeClr val="bg2"/>
                </a:solidFill>
              </a:rPr>
              <a:t>hoog-normaal</a:t>
            </a:r>
            <a:r>
              <a:rPr lang="en-US" sz="2200" kern="0" dirty="0">
                <a:solidFill>
                  <a:schemeClr val="bg2"/>
                </a:solidFill>
              </a:rPr>
              <a:t>)  </a:t>
            </a:r>
            <a:r>
              <a:rPr lang="en-US" sz="2200" kern="0" dirty="0" err="1">
                <a:solidFill>
                  <a:schemeClr val="bg2"/>
                </a:solidFill>
              </a:rPr>
              <a:t>bij</a:t>
            </a:r>
            <a:r>
              <a:rPr lang="en-US" sz="2200" kern="0" dirty="0">
                <a:solidFill>
                  <a:schemeClr val="bg2"/>
                </a:solidFill>
              </a:rPr>
              <a:t> </a:t>
            </a:r>
            <a:r>
              <a:rPr lang="en-US" sz="2200" kern="0" dirty="0" err="1">
                <a:solidFill>
                  <a:schemeClr val="bg2"/>
                </a:solidFill>
              </a:rPr>
              <a:t>defecten</a:t>
            </a:r>
            <a:r>
              <a:rPr lang="en-US" sz="2200" kern="0" dirty="0">
                <a:solidFill>
                  <a:schemeClr val="bg2"/>
                </a:solidFill>
              </a:rPr>
              <a:t> van </a:t>
            </a:r>
            <a:r>
              <a:rPr lang="en-US" sz="2200" i="1" kern="0" dirty="0">
                <a:solidFill>
                  <a:schemeClr val="bg2"/>
                </a:solidFill>
              </a:rPr>
              <a:t>FGFR3, SHOX, NPR2, IHH</a:t>
            </a:r>
            <a:r>
              <a:rPr lang="en-US" sz="2200" kern="0" dirty="0">
                <a:solidFill>
                  <a:schemeClr val="bg2"/>
                </a:solidFill>
              </a:rPr>
              <a:t>, </a:t>
            </a:r>
            <a:r>
              <a:rPr lang="en-US" sz="2200" i="1" kern="0" dirty="0">
                <a:solidFill>
                  <a:schemeClr val="bg2"/>
                </a:solidFill>
              </a:rPr>
              <a:t>ACAN</a:t>
            </a:r>
            <a:r>
              <a:rPr lang="en-US" sz="2200" kern="0" dirty="0">
                <a:solidFill>
                  <a:schemeClr val="bg2"/>
                </a:solidFill>
              </a:rPr>
              <a:t>. </a:t>
            </a:r>
          </a:p>
          <a:p>
            <a:pPr marL="419014" indent="-419014">
              <a:lnSpc>
                <a:spcPct val="110000"/>
              </a:lnSpc>
              <a:buFontTx/>
              <a:buAutoNum type="arabicPeriod"/>
              <a:defRPr/>
            </a:pPr>
            <a:r>
              <a:rPr lang="en-US" sz="2200" kern="0" dirty="0" err="1">
                <a:solidFill>
                  <a:schemeClr val="bg2"/>
                </a:solidFill>
              </a:rPr>
              <a:t>Kleine</a:t>
            </a:r>
            <a:r>
              <a:rPr lang="en-US" sz="2200" kern="0" dirty="0">
                <a:solidFill>
                  <a:schemeClr val="bg2"/>
                </a:solidFill>
              </a:rPr>
              <a:t> </a:t>
            </a:r>
            <a:r>
              <a:rPr lang="en-US" sz="2200" kern="0" dirty="0" err="1">
                <a:solidFill>
                  <a:schemeClr val="bg2"/>
                </a:solidFill>
              </a:rPr>
              <a:t>kinderen</a:t>
            </a:r>
            <a:r>
              <a:rPr lang="en-US" sz="2200" kern="0" dirty="0">
                <a:solidFill>
                  <a:schemeClr val="bg2"/>
                </a:solidFill>
              </a:rPr>
              <a:t> </a:t>
            </a:r>
            <a:r>
              <a:rPr lang="en-US" sz="2200" kern="0" dirty="0" err="1">
                <a:solidFill>
                  <a:schemeClr val="bg2"/>
                </a:solidFill>
              </a:rPr>
              <a:t>hebben</a:t>
            </a:r>
            <a:r>
              <a:rPr lang="en-US" sz="2200" kern="0" dirty="0">
                <a:solidFill>
                  <a:schemeClr val="bg2"/>
                </a:solidFill>
              </a:rPr>
              <a:t> </a:t>
            </a:r>
            <a:r>
              <a:rPr lang="en-US" sz="2200" kern="0" dirty="0" err="1">
                <a:solidFill>
                  <a:schemeClr val="bg2"/>
                </a:solidFill>
              </a:rPr>
              <a:t>relatief</a:t>
            </a:r>
            <a:r>
              <a:rPr lang="en-US" sz="2200" kern="0" dirty="0">
                <a:solidFill>
                  <a:schemeClr val="bg2"/>
                </a:solidFill>
              </a:rPr>
              <a:t> </a:t>
            </a:r>
            <a:r>
              <a:rPr lang="en-US" sz="2200" kern="0" dirty="0" err="1">
                <a:solidFill>
                  <a:schemeClr val="bg2"/>
                </a:solidFill>
              </a:rPr>
              <a:t>korte</a:t>
            </a:r>
            <a:r>
              <a:rPr lang="en-US" sz="2200" kern="0" dirty="0">
                <a:solidFill>
                  <a:schemeClr val="bg2"/>
                </a:solidFill>
              </a:rPr>
              <a:t> </a:t>
            </a:r>
            <a:r>
              <a:rPr lang="en-US" sz="2200" kern="0" dirty="0" err="1">
                <a:solidFill>
                  <a:schemeClr val="bg2"/>
                </a:solidFill>
              </a:rPr>
              <a:t>benen</a:t>
            </a:r>
            <a:r>
              <a:rPr lang="en-US" sz="2200" kern="0" dirty="0">
                <a:solidFill>
                  <a:schemeClr val="bg2"/>
                </a:solidFill>
              </a:rPr>
              <a:t>; </a:t>
            </a:r>
            <a:r>
              <a:rPr lang="en-US" sz="2200" kern="0" dirty="0" err="1">
                <a:solidFill>
                  <a:schemeClr val="bg2"/>
                </a:solidFill>
              </a:rPr>
              <a:t>bij</a:t>
            </a:r>
            <a:r>
              <a:rPr lang="en-US" sz="2200" kern="0" dirty="0">
                <a:solidFill>
                  <a:schemeClr val="bg2"/>
                </a:solidFill>
              </a:rPr>
              <a:t> </a:t>
            </a:r>
            <a:r>
              <a:rPr lang="en-US" sz="2200" kern="0" dirty="0" err="1">
                <a:solidFill>
                  <a:schemeClr val="bg2"/>
                </a:solidFill>
              </a:rPr>
              <a:t>een</a:t>
            </a:r>
            <a:r>
              <a:rPr lang="en-US" sz="2200" kern="0" dirty="0">
                <a:solidFill>
                  <a:schemeClr val="bg2"/>
                </a:solidFill>
              </a:rPr>
              <a:t> </a:t>
            </a:r>
            <a:r>
              <a:rPr lang="en-US" sz="2200" kern="0" dirty="0" err="1">
                <a:solidFill>
                  <a:schemeClr val="bg2"/>
                </a:solidFill>
              </a:rPr>
              <a:t>lengte</a:t>
            </a:r>
            <a:r>
              <a:rPr lang="en-US" sz="2200" kern="0" dirty="0">
                <a:solidFill>
                  <a:schemeClr val="bg2"/>
                </a:solidFill>
              </a:rPr>
              <a:t> SDS&lt;-2 is de </a:t>
            </a:r>
            <a:r>
              <a:rPr lang="en-US" sz="2200" kern="0" dirty="0" err="1">
                <a:solidFill>
                  <a:schemeClr val="bg2"/>
                </a:solidFill>
              </a:rPr>
              <a:t>bovengrens</a:t>
            </a:r>
            <a:r>
              <a:rPr lang="en-US" sz="2200" kern="0" dirty="0">
                <a:solidFill>
                  <a:schemeClr val="bg2"/>
                </a:solidFill>
              </a:rPr>
              <a:t> van ZH/L SDS circa +2,5</a:t>
            </a:r>
            <a:r>
              <a:rPr lang="en-US" sz="2200" kern="0" baseline="30000" dirty="0">
                <a:solidFill>
                  <a:schemeClr val="bg2"/>
                </a:solidFill>
              </a:rPr>
              <a:t>1</a:t>
            </a:r>
            <a:r>
              <a:rPr lang="en-US" sz="2200" kern="0" dirty="0">
                <a:solidFill>
                  <a:schemeClr val="bg2"/>
                </a:solidFill>
              </a:rPr>
              <a:t>. </a:t>
            </a:r>
          </a:p>
          <a:p>
            <a:pPr marL="419014" indent="-419014">
              <a:lnSpc>
                <a:spcPct val="110000"/>
              </a:lnSpc>
              <a:buFontTx/>
              <a:buAutoNum type="arabicPeriod"/>
              <a:defRPr/>
            </a:pPr>
            <a:r>
              <a:rPr lang="en-US" sz="2200" kern="0" dirty="0" err="1">
                <a:solidFill>
                  <a:schemeClr val="bg2"/>
                </a:solidFill>
              </a:rPr>
              <a:t>Indien</a:t>
            </a:r>
            <a:r>
              <a:rPr lang="en-US" sz="2200" kern="0" dirty="0">
                <a:solidFill>
                  <a:schemeClr val="bg2"/>
                </a:solidFill>
              </a:rPr>
              <a:t> </a:t>
            </a:r>
            <a:r>
              <a:rPr lang="en-US" sz="2200" kern="0" dirty="0" err="1">
                <a:solidFill>
                  <a:schemeClr val="bg2"/>
                </a:solidFill>
              </a:rPr>
              <a:t>er</a:t>
            </a:r>
            <a:r>
              <a:rPr lang="en-US" sz="2200" kern="0" dirty="0">
                <a:solidFill>
                  <a:schemeClr val="bg2"/>
                </a:solidFill>
              </a:rPr>
              <a:t> </a:t>
            </a:r>
            <a:r>
              <a:rPr lang="en-US" sz="2200" kern="0" dirty="0" err="1">
                <a:solidFill>
                  <a:schemeClr val="bg2"/>
                </a:solidFill>
              </a:rPr>
              <a:t>bij</a:t>
            </a:r>
            <a:r>
              <a:rPr lang="en-US" sz="2200" kern="0" dirty="0">
                <a:solidFill>
                  <a:schemeClr val="bg2"/>
                </a:solidFill>
              </a:rPr>
              <a:t> </a:t>
            </a:r>
            <a:r>
              <a:rPr lang="en-US" sz="2200" kern="0" dirty="0" err="1">
                <a:solidFill>
                  <a:schemeClr val="bg2"/>
                </a:solidFill>
              </a:rPr>
              <a:t>jonge</a:t>
            </a:r>
            <a:r>
              <a:rPr lang="en-US" sz="2200" kern="0" dirty="0">
                <a:solidFill>
                  <a:schemeClr val="bg2"/>
                </a:solidFill>
              </a:rPr>
              <a:t> </a:t>
            </a:r>
            <a:r>
              <a:rPr lang="en-US" sz="2200" kern="0" dirty="0" err="1">
                <a:solidFill>
                  <a:schemeClr val="bg2"/>
                </a:solidFill>
              </a:rPr>
              <a:t>kinderen</a:t>
            </a:r>
            <a:r>
              <a:rPr lang="en-US" sz="2200" kern="0" dirty="0">
                <a:solidFill>
                  <a:schemeClr val="bg2"/>
                </a:solidFill>
              </a:rPr>
              <a:t> </a:t>
            </a:r>
            <a:r>
              <a:rPr lang="en-US" sz="2200" kern="0" dirty="0" err="1">
                <a:solidFill>
                  <a:schemeClr val="bg2"/>
                </a:solidFill>
              </a:rPr>
              <a:t>een</a:t>
            </a:r>
            <a:r>
              <a:rPr lang="en-US" sz="2200" kern="0" dirty="0">
                <a:solidFill>
                  <a:schemeClr val="bg2"/>
                </a:solidFill>
              </a:rPr>
              <a:t> </a:t>
            </a:r>
            <a:r>
              <a:rPr lang="en-US" sz="2200" kern="0" dirty="0" err="1">
                <a:solidFill>
                  <a:schemeClr val="bg2"/>
                </a:solidFill>
              </a:rPr>
              <a:t>aanzienlijke</a:t>
            </a:r>
            <a:r>
              <a:rPr lang="en-US" sz="2200" kern="0" dirty="0">
                <a:solidFill>
                  <a:schemeClr val="bg2"/>
                </a:solidFill>
              </a:rPr>
              <a:t> </a:t>
            </a:r>
            <a:r>
              <a:rPr lang="en-US" sz="2200" kern="0" dirty="0" err="1">
                <a:solidFill>
                  <a:schemeClr val="bg2"/>
                </a:solidFill>
              </a:rPr>
              <a:t>achterstand</a:t>
            </a:r>
            <a:r>
              <a:rPr lang="en-US" sz="2200" kern="0" dirty="0">
                <a:solidFill>
                  <a:schemeClr val="bg2"/>
                </a:solidFill>
              </a:rPr>
              <a:t> in </a:t>
            </a:r>
            <a:r>
              <a:rPr lang="en-US" sz="2200" kern="0" dirty="0" err="1">
                <a:solidFill>
                  <a:schemeClr val="bg2"/>
                </a:solidFill>
              </a:rPr>
              <a:t>skeletleeftijd</a:t>
            </a:r>
            <a:r>
              <a:rPr lang="en-US" sz="2200" kern="0" dirty="0">
                <a:solidFill>
                  <a:schemeClr val="bg2"/>
                </a:solidFill>
              </a:rPr>
              <a:t> </a:t>
            </a:r>
            <a:r>
              <a:rPr lang="en-US" sz="2200" kern="0" dirty="0" err="1">
                <a:solidFill>
                  <a:schemeClr val="bg2"/>
                </a:solidFill>
              </a:rPr>
              <a:t>bestaat</a:t>
            </a:r>
            <a:r>
              <a:rPr lang="en-US" sz="2200" kern="0" dirty="0">
                <a:solidFill>
                  <a:schemeClr val="bg2"/>
                </a:solidFill>
              </a:rPr>
              <a:t>: </a:t>
            </a:r>
            <a:r>
              <a:rPr lang="en-US" sz="2200" kern="0" dirty="0" err="1">
                <a:solidFill>
                  <a:schemeClr val="bg2"/>
                </a:solidFill>
              </a:rPr>
              <a:t>bepaal</a:t>
            </a:r>
            <a:r>
              <a:rPr lang="en-US" sz="2200" kern="0" dirty="0">
                <a:solidFill>
                  <a:schemeClr val="bg2"/>
                </a:solidFill>
              </a:rPr>
              <a:t> </a:t>
            </a:r>
            <a:r>
              <a:rPr lang="en-US" sz="2200" kern="0" dirty="0" err="1">
                <a:solidFill>
                  <a:schemeClr val="bg2"/>
                </a:solidFill>
              </a:rPr>
              <a:t>ook</a:t>
            </a:r>
            <a:r>
              <a:rPr lang="en-US" sz="2200" kern="0" dirty="0">
                <a:solidFill>
                  <a:schemeClr val="bg2"/>
                </a:solidFill>
              </a:rPr>
              <a:t> ZH/L </a:t>
            </a:r>
            <a:r>
              <a:rPr lang="en-US" sz="2200" kern="0" dirty="0" err="1">
                <a:solidFill>
                  <a:schemeClr val="bg2"/>
                </a:solidFill>
              </a:rPr>
              <a:t>voor</a:t>
            </a:r>
            <a:r>
              <a:rPr lang="en-US" sz="2200" kern="0" dirty="0">
                <a:solidFill>
                  <a:schemeClr val="bg2"/>
                </a:solidFill>
              </a:rPr>
              <a:t> </a:t>
            </a:r>
            <a:r>
              <a:rPr lang="en-US" sz="2200" kern="0" dirty="0" err="1">
                <a:solidFill>
                  <a:schemeClr val="bg2"/>
                </a:solidFill>
              </a:rPr>
              <a:t>skeletleeftijd</a:t>
            </a:r>
            <a:endParaRPr lang="en-US" sz="2200" kern="0" dirty="0">
              <a:solidFill>
                <a:schemeClr val="bg2"/>
              </a:solidFill>
            </a:endParaRPr>
          </a:p>
          <a:p>
            <a:pPr>
              <a:lnSpc>
                <a:spcPct val="110000"/>
              </a:lnSpc>
              <a:defRPr/>
            </a:pPr>
            <a:endParaRPr lang="en-US" sz="2200" b="1" kern="0" dirty="0">
              <a:solidFill>
                <a:schemeClr val="bg2"/>
              </a:solidFill>
            </a:endParaRPr>
          </a:p>
          <a:p>
            <a:pPr>
              <a:lnSpc>
                <a:spcPct val="110000"/>
              </a:lnSpc>
              <a:defRPr/>
            </a:pPr>
            <a:r>
              <a:rPr lang="en-US" sz="2200" b="1" kern="0" dirty="0">
                <a:solidFill>
                  <a:schemeClr val="bg2"/>
                </a:solidFill>
              </a:rPr>
              <a:t>De </a:t>
            </a:r>
            <a:r>
              <a:rPr lang="en-US" sz="2200" b="1" kern="0" dirty="0" err="1">
                <a:solidFill>
                  <a:schemeClr val="bg2"/>
                </a:solidFill>
              </a:rPr>
              <a:t>spanwijdte</a:t>
            </a:r>
            <a:r>
              <a:rPr lang="en-US" sz="2200" b="1" kern="0" dirty="0">
                <a:solidFill>
                  <a:schemeClr val="bg2"/>
                </a:solidFill>
              </a:rPr>
              <a:t> minus </a:t>
            </a:r>
            <a:r>
              <a:rPr lang="en-US" sz="2200" b="1" kern="0" dirty="0" err="1">
                <a:solidFill>
                  <a:schemeClr val="bg2"/>
                </a:solidFill>
              </a:rPr>
              <a:t>lengte</a:t>
            </a:r>
            <a:r>
              <a:rPr lang="en-US" sz="2200" b="1" kern="0" dirty="0">
                <a:solidFill>
                  <a:schemeClr val="bg2"/>
                </a:solidFill>
              </a:rPr>
              <a:t> (cm)</a:t>
            </a:r>
            <a:r>
              <a:rPr lang="en-US" sz="2200" b="1" kern="0" baseline="30000" dirty="0">
                <a:solidFill>
                  <a:schemeClr val="bg2"/>
                </a:solidFill>
              </a:rPr>
              <a:t> </a:t>
            </a:r>
            <a:r>
              <a:rPr lang="en-US" sz="2200" kern="0" dirty="0">
                <a:solidFill>
                  <a:schemeClr val="bg2"/>
                </a:solidFill>
              </a:rPr>
              <a:t>of </a:t>
            </a:r>
            <a:r>
              <a:rPr lang="en-US" sz="2200" kern="0" dirty="0" err="1">
                <a:solidFill>
                  <a:schemeClr val="bg2"/>
                </a:solidFill>
              </a:rPr>
              <a:t>spanwijdte</a:t>
            </a:r>
            <a:r>
              <a:rPr lang="en-US" sz="2200" kern="0" dirty="0">
                <a:solidFill>
                  <a:schemeClr val="bg2"/>
                </a:solidFill>
              </a:rPr>
              <a:t>/</a:t>
            </a:r>
            <a:r>
              <a:rPr lang="en-US" sz="2200" kern="0" dirty="0" err="1">
                <a:solidFill>
                  <a:schemeClr val="bg2"/>
                </a:solidFill>
              </a:rPr>
              <a:t>lengte</a:t>
            </a:r>
            <a:r>
              <a:rPr lang="en-US" sz="2200" kern="0" dirty="0">
                <a:solidFill>
                  <a:schemeClr val="bg2"/>
                </a:solidFill>
              </a:rPr>
              <a:t> is </a:t>
            </a:r>
            <a:r>
              <a:rPr lang="en-US" sz="2200" kern="0" dirty="0" err="1">
                <a:solidFill>
                  <a:schemeClr val="bg2"/>
                </a:solidFill>
              </a:rPr>
              <a:t>ook</a:t>
            </a:r>
            <a:r>
              <a:rPr lang="en-US" sz="2200" kern="0" dirty="0">
                <a:solidFill>
                  <a:schemeClr val="bg2"/>
                </a:solidFill>
              </a:rPr>
              <a:t> belangrijk</a:t>
            </a:r>
            <a:r>
              <a:rPr lang="en-US" sz="2200" b="1" kern="0" baseline="30000" dirty="0">
                <a:solidFill>
                  <a:schemeClr val="bg2"/>
                </a:solidFill>
              </a:rPr>
              <a:t>2,3</a:t>
            </a:r>
            <a:r>
              <a:rPr lang="en-US" sz="2200" b="1" kern="0" dirty="0">
                <a:solidFill>
                  <a:schemeClr val="bg2"/>
                </a:solidFill>
              </a:rPr>
              <a:t> </a:t>
            </a:r>
            <a:endParaRPr lang="en-US" sz="2200" kern="0" dirty="0">
              <a:solidFill>
                <a:schemeClr val="bg2"/>
              </a:solidFill>
            </a:endParaRPr>
          </a:p>
          <a:p>
            <a:pPr>
              <a:lnSpc>
                <a:spcPct val="110000"/>
              </a:lnSpc>
              <a:defRPr/>
            </a:pPr>
            <a:r>
              <a:rPr lang="en-US" sz="2200" kern="0" dirty="0" err="1">
                <a:solidFill>
                  <a:schemeClr val="bg2"/>
                </a:solidFill>
              </a:rPr>
              <a:t>Spanwijdte</a:t>
            </a:r>
            <a:r>
              <a:rPr lang="en-US" sz="2200" kern="0" dirty="0">
                <a:solidFill>
                  <a:schemeClr val="bg2"/>
                </a:solidFill>
              </a:rPr>
              <a:t> &lt; </a:t>
            </a:r>
            <a:r>
              <a:rPr lang="en-US" sz="2200" kern="0" dirty="0" err="1">
                <a:solidFill>
                  <a:schemeClr val="bg2"/>
                </a:solidFill>
              </a:rPr>
              <a:t>lengte</a:t>
            </a:r>
            <a:r>
              <a:rPr lang="en-US" sz="2200" kern="0" dirty="0">
                <a:solidFill>
                  <a:schemeClr val="bg2"/>
                </a:solidFill>
              </a:rPr>
              <a:t>: </a:t>
            </a:r>
            <a:r>
              <a:rPr lang="en-US" sz="2200" i="1" kern="0" dirty="0">
                <a:solidFill>
                  <a:schemeClr val="bg2"/>
                </a:solidFill>
              </a:rPr>
              <a:t>FGFR3, SHOX, NPR2 </a:t>
            </a:r>
          </a:p>
          <a:p>
            <a:pPr>
              <a:lnSpc>
                <a:spcPct val="110000"/>
              </a:lnSpc>
              <a:defRPr/>
            </a:pPr>
            <a:r>
              <a:rPr lang="en-US" sz="2200" kern="0" dirty="0" err="1">
                <a:solidFill>
                  <a:schemeClr val="bg2"/>
                </a:solidFill>
              </a:rPr>
              <a:t>Spanwijdte</a:t>
            </a:r>
            <a:r>
              <a:rPr lang="en-US" sz="2200" kern="0" dirty="0">
                <a:solidFill>
                  <a:schemeClr val="bg2"/>
                </a:solidFill>
              </a:rPr>
              <a:t> &gt; of = </a:t>
            </a:r>
            <a:r>
              <a:rPr lang="en-US" sz="2200" kern="0" dirty="0" err="1">
                <a:solidFill>
                  <a:schemeClr val="bg2"/>
                </a:solidFill>
              </a:rPr>
              <a:t>lengte</a:t>
            </a:r>
            <a:r>
              <a:rPr lang="en-US" sz="2200" kern="0" dirty="0">
                <a:solidFill>
                  <a:schemeClr val="bg2"/>
                </a:solidFill>
              </a:rPr>
              <a:t>: </a:t>
            </a:r>
            <a:r>
              <a:rPr lang="en-US" sz="2200" i="1" kern="0" dirty="0">
                <a:solidFill>
                  <a:schemeClr val="bg2"/>
                </a:solidFill>
              </a:rPr>
              <a:t>ACAN</a:t>
            </a:r>
            <a:endParaRPr lang="en-US" sz="2200" kern="0" dirty="0">
              <a:solidFill>
                <a:schemeClr val="bg2"/>
              </a:solidFill>
            </a:endParaRPr>
          </a:p>
          <a:p>
            <a:pPr>
              <a:lnSpc>
                <a:spcPct val="110000"/>
              </a:lnSpc>
              <a:defRPr/>
            </a:pPr>
            <a:endParaRPr lang="en-US" kern="0" dirty="0">
              <a:solidFill>
                <a:schemeClr val="bg2"/>
              </a:solidFill>
            </a:endParaRPr>
          </a:p>
          <a:p>
            <a:pPr>
              <a:lnSpc>
                <a:spcPct val="110000"/>
              </a:lnSpc>
              <a:defRPr/>
            </a:pPr>
            <a:r>
              <a:rPr lang="en-GB" sz="2200" kern="0" dirty="0">
                <a:solidFill>
                  <a:schemeClr val="bg2"/>
                </a:solidFill>
              </a:rPr>
              <a:t>NB: meet ZH en </a:t>
            </a:r>
            <a:r>
              <a:rPr lang="en-GB" sz="2200" kern="0" dirty="0" err="1">
                <a:solidFill>
                  <a:schemeClr val="bg2"/>
                </a:solidFill>
              </a:rPr>
              <a:t>spanwijdte</a:t>
            </a:r>
            <a:r>
              <a:rPr lang="en-GB" sz="2200" kern="0" dirty="0">
                <a:solidFill>
                  <a:schemeClr val="bg2"/>
                </a:solidFill>
              </a:rPr>
              <a:t> </a:t>
            </a:r>
            <a:r>
              <a:rPr lang="en-GB" sz="2200" kern="0" dirty="0" err="1">
                <a:solidFill>
                  <a:schemeClr val="bg2"/>
                </a:solidFill>
              </a:rPr>
              <a:t>ook</a:t>
            </a:r>
            <a:r>
              <a:rPr lang="en-GB" sz="2200" kern="0" dirty="0">
                <a:solidFill>
                  <a:schemeClr val="bg2"/>
                </a:solidFill>
              </a:rPr>
              <a:t> </a:t>
            </a:r>
            <a:r>
              <a:rPr lang="en-GB" sz="2200" kern="0" dirty="0" err="1">
                <a:solidFill>
                  <a:schemeClr val="bg2"/>
                </a:solidFill>
              </a:rPr>
              <a:t>bij</a:t>
            </a:r>
            <a:r>
              <a:rPr lang="en-GB" sz="2200" kern="0" dirty="0">
                <a:solidFill>
                  <a:schemeClr val="bg2"/>
                </a:solidFill>
              </a:rPr>
              <a:t> </a:t>
            </a:r>
            <a:r>
              <a:rPr lang="en-GB" sz="2200" kern="0" dirty="0" err="1">
                <a:solidFill>
                  <a:schemeClr val="bg2"/>
                </a:solidFill>
              </a:rPr>
              <a:t>ouders</a:t>
            </a:r>
            <a:r>
              <a:rPr lang="en-GB" sz="2200" kern="0" dirty="0">
                <a:solidFill>
                  <a:schemeClr val="bg2"/>
                </a:solidFill>
              </a:rPr>
              <a:t> </a:t>
            </a:r>
            <a:r>
              <a:rPr lang="en-GB" sz="2200" kern="0" dirty="0" err="1">
                <a:solidFill>
                  <a:schemeClr val="bg2"/>
                </a:solidFill>
              </a:rPr>
              <a:t>als</a:t>
            </a:r>
            <a:r>
              <a:rPr lang="en-GB" sz="2200" kern="0" dirty="0">
                <a:solidFill>
                  <a:schemeClr val="bg2"/>
                </a:solidFill>
              </a:rPr>
              <a:t> kind </a:t>
            </a:r>
            <a:r>
              <a:rPr lang="en-GB" sz="2200" kern="0" dirty="0" err="1">
                <a:solidFill>
                  <a:schemeClr val="bg2"/>
                </a:solidFill>
              </a:rPr>
              <a:t>gedisproportioneerd</a:t>
            </a:r>
            <a:r>
              <a:rPr lang="en-GB" sz="2200" kern="0" dirty="0">
                <a:solidFill>
                  <a:schemeClr val="bg2"/>
                </a:solidFill>
              </a:rPr>
              <a:t> is</a:t>
            </a:r>
            <a:endParaRPr lang="en-US" kern="0" dirty="0">
              <a:solidFill>
                <a:schemeClr val="bg2"/>
              </a:solidFill>
            </a:endParaRPr>
          </a:p>
        </p:txBody>
      </p:sp>
      <p:sp>
        <p:nvSpPr>
          <p:cNvPr id="7" name="TextBox 6">
            <a:extLst>
              <a:ext uri="{FF2B5EF4-FFF2-40B4-BE49-F238E27FC236}">
                <a16:creationId xmlns:a16="http://schemas.microsoft.com/office/drawing/2014/main" id="{8CADCAFA-F268-4917-8AA7-C311FEC5DBAD}"/>
              </a:ext>
            </a:extLst>
          </p:cNvPr>
          <p:cNvSpPr txBox="1"/>
          <p:nvPr/>
        </p:nvSpPr>
        <p:spPr>
          <a:xfrm>
            <a:off x="162603" y="6519446"/>
            <a:ext cx="8818793" cy="584775"/>
          </a:xfrm>
          <a:prstGeom prst="rect">
            <a:avLst/>
          </a:prstGeom>
          <a:noFill/>
        </p:spPr>
        <p:txBody>
          <a:bodyPr wrap="square" rtlCol="0">
            <a:spAutoFit/>
          </a:bodyPr>
          <a:lstStyle/>
          <a:p>
            <a:r>
              <a:rPr lang="en-US" sz="1600" i="1" baseline="30000" dirty="0">
                <a:solidFill>
                  <a:schemeClr val="bg2"/>
                </a:solidFill>
                <a:latin typeface="Calibri" panose="020F0502020204030204" pitchFamily="34" charset="0"/>
              </a:rPr>
              <a:t>1</a:t>
            </a:r>
            <a:r>
              <a:rPr lang="en-US" sz="1600" i="1" dirty="0">
                <a:solidFill>
                  <a:schemeClr val="bg2"/>
                </a:solidFill>
                <a:latin typeface="Calibri" panose="020F0502020204030204" pitchFamily="34" charset="0"/>
              </a:rPr>
              <a:t>Fredriks, Arch Dis Child 2005;90:807. </a:t>
            </a:r>
            <a:r>
              <a:rPr lang="en-US" sz="1600" i="1" baseline="30000" dirty="0">
                <a:solidFill>
                  <a:schemeClr val="bg2"/>
                </a:solidFill>
                <a:latin typeface="Calibri" panose="020F0502020204030204" pitchFamily="34" charset="0"/>
              </a:rPr>
              <a:t>2</a:t>
            </a:r>
            <a:r>
              <a:rPr lang="en-US" sz="1600" i="1" dirty="0">
                <a:solidFill>
                  <a:schemeClr val="bg2"/>
                </a:solidFill>
                <a:latin typeface="Calibri" panose="020F0502020204030204" pitchFamily="34" charset="0"/>
              </a:rPr>
              <a:t>Turan, Acta </a:t>
            </a:r>
            <a:r>
              <a:rPr lang="en-US" sz="1600" i="1" dirty="0" err="1">
                <a:solidFill>
                  <a:schemeClr val="bg2"/>
                </a:solidFill>
                <a:latin typeface="Calibri" panose="020F0502020204030204" pitchFamily="34" charset="0"/>
              </a:rPr>
              <a:t>Paediatr</a:t>
            </a:r>
            <a:r>
              <a:rPr lang="en-US" sz="1600" i="1" dirty="0">
                <a:solidFill>
                  <a:schemeClr val="bg2"/>
                </a:solidFill>
                <a:latin typeface="Calibri" panose="020F0502020204030204" pitchFamily="34" charset="0"/>
              </a:rPr>
              <a:t> 2005;94:407. </a:t>
            </a:r>
            <a:r>
              <a:rPr lang="en-US" sz="1600" i="1" baseline="30000" dirty="0">
                <a:solidFill>
                  <a:schemeClr val="bg2"/>
                </a:solidFill>
                <a:latin typeface="Calibri" panose="020F0502020204030204" pitchFamily="34" charset="0"/>
              </a:rPr>
              <a:t>3</a:t>
            </a:r>
            <a:r>
              <a:rPr lang="en-US" sz="1600" i="1" dirty="0">
                <a:solidFill>
                  <a:schemeClr val="bg2"/>
                </a:solidFill>
                <a:latin typeface="Calibri" panose="020F0502020204030204" pitchFamily="34" charset="0"/>
              </a:rPr>
              <a:t>Gerver, NVK </a:t>
            </a:r>
            <a:r>
              <a:rPr lang="en-US" sz="1600" i="1" dirty="0" err="1">
                <a:solidFill>
                  <a:schemeClr val="bg2"/>
                </a:solidFill>
                <a:latin typeface="Calibri" panose="020F0502020204030204" pitchFamily="34" charset="0"/>
              </a:rPr>
              <a:t>Richtlijn</a:t>
            </a:r>
            <a:r>
              <a:rPr lang="en-US" sz="1600" i="1" dirty="0">
                <a:solidFill>
                  <a:schemeClr val="bg2"/>
                </a:solidFill>
                <a:latin typeface="Calibri" panose="020F0502020204030204" pitchFamily="34" charset="0"/>
              </a:rPr>
              <a:t> 2018</a:t>
            </a:r>
            <a:r>
              <a:rPr lang="en-US" sz="1600" i="1" dirty="0">
                <a:solidFill>
                  <a:srgbClr val="FFFFFF"/>
                </a:solidFill>
                <a:latin typeface="Calibri" panose="020F0502020204030204" pitchFamily="34" charset="0"/>
              </a:rPr>
              <a:t>ret Med 2014;16:53</a:t>
            </a:r>
            <a:endParaRPr lang="en-GB" sz="1600" i="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418486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p:txBody>
          <a:bodyPr/>
          <a:lstStyle/>
          <a:p>
            <a:r>
              <a:rPr lang="nl-NL" dirty="0"/>
              <a:t>Lichaamsproporties: zithoogte/lengte ratio, </a:t>
            </a:r>
            <a:br>
              <a:rPr lang="nl-NL" dirty="0"/>
            </a:br>
            <a:r>
              <a:rPr lang="nl-NL" dirty="0"/>
              <a:t>spanwijdte minus lengte</a:t>
            </a:r>
          </a:p>
        </p:txBody>
      </p:sp>
      <p:sp>
        <p:nvSpPr>
          <p:cNvPr id="8" name="TextBox 7">
            <a:extLst>
              <a:ext uri="{FF2B5EF4-FFF2-40B4-BE49-F238E27FC236}">
                <a16:creationId xmlns:a16="http://schemas.microsoft.com/office/drawing/2014/main" id="{127FEA95-8D44-43CF-8EC9-BFE8D8070029}"/>
              </a:ext>
            </a:extLst>
          </p:cNvPr>
          <p:cNvSpPr txBox="1"/>
          <p:nvPr/>
        </p:nvSpPr>
        <p:spPr>
          <a:xfrm>
            <a:off x="39457" y="6519446"/>
            <a:ext cx="8818793" cy="338554"/>
          </a:xfrm>
          <a:prstGeom prst="rect">
            <a:avLst/>
          </a:prstGeom>
          <a:noFill/>
        </p:spPr>
        <p:txBody>
          <a:bodyPr wrap="square" rtlCol="0">
            <a:spAutoFit/>
          </a:bodyPr>
          <a:lstStyle/>
          <a:p>
            <a:r>
              <a:rPr lang="en-US" sz="1600" i="1" dirty="0" err="1">
                <a:solidFill>
                  <a:schemeClr val="bg2"/>
                </a:solidFill>
                <a:latin typeface="Calibri" panose="020F0502020204030204" pitchFamily="34" charset="0"/>
              </a:rPr>
              <a:t>Fredriks</a:t>
            </a:r>
            <a:r>
              <a:rPr lang="en-US" sz="1600" i="1" dirty="0">
                <a:solidFill>
                  <a:schemeClr val="bg2"/>
                </a:solidFill>
                <a:latin typeface="Calibri" panose="020F0502020204030204" pitchFamily="34" charset="0"/>
              </a:rPr>
              <a:t>, Arch Dis Child 2005;90:807. </a:t>
            </a:r>
            <a:r>
              <a:rPr lang="en-US" sz="1600" i="1" dirty="0" err="1">
                <a:solidFill>
                  <a:schemeClr val="bg2"/>
                </a:solidFill>
                <a:latin typeface="Calibri" panose="020F0502020204030204" pitchFamily="34" charset="0"/>
              </a:rPr>
              <a:t>Turan</a:t>
            </a:r>
            <a:r>
              <a:rPr lang="en-US" sz="1600" i="1" dirty="0">
                <a:solidFill>
                  <a:schemeClr val="bg2"/>
                </a:solidFill>
                <a:latin typeface="Calibri" panose="020F0502020204030204" pitchFamily="34" charset="0"/>
              </a:rPr>
              <a:t>, Acta </a:t>
            </a:r>
            <a:r>
              <a:rPr lang="en-US" sz="1600" i="1" dirty="0" err="1">
                <a:solidFill>
                  <a:schemeClr val="bg2"/>
                </a:solidFill>
                <a:latin typeface="Calibri" panose="020F0502020204030204" pitchFamily="34" charset="0"/>
              </a:rPr>
              <a:t>Paediatr</a:t>
            </a:r>
            <a:r>
              <a:rPr lang="en-US" sz="1600" i="1" dirty="0">
                <a:solidFill>
                  <a:schemeClr val="bg2"/>
                </a:solidFill>
                <a:latin typeface="Calibri" panose="020F0502020204030204" pitchFamily="34" charset="0"/>
              </a:rPr>
              <a:t> 2005;94:407. </a:t>
            </a:r>
            <a:r>
              <a:rPr lang="en-US" sz="1600" i="1" dirty="0" err="1">
                <a:solidFill>
                  <a:schemeClr val="bg2"/>
                </a:solidFill>
                <a:latin typeface="Calibri" panose="020F0502020204030204" pitchFamily="34" charset="0"/>
              </a:rPr>
              <a:t>Gerver</a:t>
            </a:r>
            <a:r>
              <a:rPr lang="en-US" sz="1600" i="1" dirty="0">
                <a:solidFill>
                  <a:schemeClr val="bg2"/>
                </a:solidFill>
                <a:latin typeface="Calibri" panose="020F0502020204030204" pitchFamily="34" charset="0"/>
              </a:rPr>
              <a:t>, NVK </a:t>
            </a:r>
            <a:r>
              <a:rPr lang="en-US" sz="1600" i="1" dirty="0" err="1">
                <a:solidFill>
                  <a:schemeClr val="bg2"/>
                </a:solidFill>
                <a:latin typeface="Calibri" panose="020F0502020204030204" pitchFamily="34" charset="0"/>
              </a:rPr>
              <a:t>Richtlijn</a:t>
            </a:r>
            <a:r>
              <a:rPr lang="en-US" sz="1600" i="1" dirty="0">
                <a:solidFill>
                  <a:schemeClr val="bg2"/>
                </a:solidFill>
                <a:latin typeface="Calibri" panose="020F0502020204030204" pitchFamily="34" charset="0"/>
              </a:rPr>
              <a:t> 2018</a:t>
            </a:r>
            <a:endParaRPr lang="en-GB" sz="1600" i="1" dirty="0">
              <a:solidFill>
                <a:srgbClr val="FFFFFF"/>
              </a:solidFill>
              <a:latin typeface="Calibri" panose="020F0502020204030204" pitchFamily="34" charset="0"/>
            </a:endParaRPr>
          </a:p>
        </p:txBody>
      </p:sp>
      <p:pic>
        <p:nvPicPr>
          <p:cNvPr id="4" name="Picture 4" descr="zhlengteratio">
            <a:extLst>
              <a:ext uri="{FF2B5EF4-FFF2-40B4-BE49-F238E27FC236}">
                <a16:creationId xmlns:a16="http://schemas.microsoft.com/office/drawing/2014/main" id="{49726CDA-D2F8-4EA4-8D54-3E258A76616A}"/>
              </a:ext>
            </a:extLst>
          </p:cNvPr>
          <p:cNvPicPr>
            <a:picLocks noChangeAspect="1" noChangeArrowheads="1"/>
          </p:cNvPicPr>
          <p:nvPr/>
        </p:nvPicPr>
        <p:blipFill>
          <a:blip r:embed="rId3"/>
          <a:srcRect/>
          <a:stretch>
            <a:fillRect/>
          </a:stretch>
        </p:blipFill>
        <p:spPr bwMode="auto">
          <a:xfrm>
            <a:off x="44046" y="857249"/>
            <a:ext cx="3331867" cy="5695951"/>
          </a:xfrm>
          <a:prstGeom prst="rect">
            <a:avLst/>
          </a:prstGeom>
          <a:noFill/>
          <a:ln w="9525">
            <a:solidFill>
              <a:schemeClr val="tx2"/>
            </a:solidFill>
            <a:miter lim="800000"/>
            <a:headEnd/>
            <a:tailEnd/>
          </a:ln>
        </p:spPr>
      </p:pic>
      <p:pic>
        <p:nvPicPr>
          <p:cNvPr id="5" name="Picture 2">
            <a:extLst>
              <a:ext uri="{FF2B5EF4-FFF2-40B4-BE49-F238E27FC236}">
                <a16:creationId xmlns:a16="http://schemas.microsoft.com/office/drawing/2014/main" id="{BCEA1E5A-AA1C-4FB7-A9AE-0054D01CA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149" y="914594"/>
            <a:ext cx="4609841" cy="2950039"/>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21">
            <a:extLst>
              <a:ext uri="{FF2B5EF4-FFF2-40B4-BE49-F238E27FC236}">
                <a16:creationId xmlns:a16="http://schemas.microsoft.com/office/drawing/2014/main" id="{D3F7FC8B-C5DA-4FB7-8C0B-C38EB74895FD}"/>
              </a:ext>
            </a:extLst>
          </p:cNvPr>
          <p:cNvPicPr/>
          <p:nvPr/>
        </p:nvPicPr>
        <p:blipFill>
          <a:blip r:embed="rId5">
            <a:extLst>
              <a:ext uri="{28A0092B-C50C-407E-A947-70E740481C1C}">
                <a14:useLocalDpi xmlns:a14="http://schemas.microsoft.com/office/drawing/2010/main" val="0"/>
              </a:ext>
            </a:extLst>
          </a:blip>
          <a:stretch>
            <a:fillRect/>
          </a:stretch>
        </p:blipFill>
        <p:spPr>
          <a:xfrm>
            <a:off x="3968149" y="3944459"/>
            <a:ext cx="4609841" cy="2608741"/>
          </a:xfrm>
          <a:prstGeom prst="rect">
            <a:avLst/>
          </a:prstGeom>
          <a:ln>
            <a:solidFill>
              <a:schemeClr val="bg2"/>
            </a:solidFill>
          </a:ln>
        </p:spPr>
      </p:pic>
    </p:spTree>
    <p:extLst>
      <p:ext uri="{BB962C8B-B14F-4D97-AF65-F5344CB8AC3E}">
        <p14:creationId xmlns:p14="http://schemas.microsoft.com/office/powerpoint/2010/main" val="110414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Rechthoek 249">
            <a:extLst>
              <a:ext uri="{FF2B5EF4-FFF2-40B4-BE49-F238E27FC236}">
                <a16:creationId xmlns:a16="http://schemas.microsoft.com/office/drawing/2014/main" id="{E6C2D87F-FEF7-49C7-A194-156DBB1B7EC4}"/>
              </a:ext>
            </a:extLst>
          </p:cNvPr>
          <p:cNvSpPr/>
          <p:nvPr/>
        </p:nvSpPr>
        <p:spPr>
          <a:xfrm>
            <a:off x="0" y="0"/>
            <a:ext cx="9141570" cy="7010624"/>
          </a:xfrm>
          <a:prstGeom prst="rect">
            <a:avLst/>
          </a:prstGeom>
          <a:solidFill>
            <a:srgbClr val="DA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hthoek: afgeronde hoeken 3"/>
          <p:cNvSpPr/>
          <p:nvPr/>
        </p:nvSpPr>
        <p:spPr>
          <a:xfrm>
            <a:off x="3140684" y="355160"/>
            <a:ext cx="3087500" cy="648088"/>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white"/>
                </a:solidFill>
                <a:effectLst/>
                <a:uLnTx/>
                <a:uFillTx/>
                <a:latin typeface="Calibri"/>
                <a:ea typeface="+mn-ea"/>
                <a:cs typeface="+mn-cs"/>
              </a:rPr>
              <a:t>Verwijzing i.v.m. kleine lengte of groeiafbuiging</a:t>
            </a:r>
          </a:p>
        </p:txBody>
      </p:sp>
      <p:sp>
        <p:nvSpPr>
          <p:cNvPr id="5" name="Rechthoek 4"/>
          <p:cNvSpPr/>
          <p:nvPr/>
        </p:nvSpPr>
        <p:spPr>
          <a:xfrm>
            <a:off x="2467154" y="1455724"/>
            <a:ext cx="4451227" cy="1214388"/>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i="0" u="none" strike="noStrike" kern="1200" cap="none" spc="0" normalizeH="0" baseline="0" noProof="0" dirty="0">
                <a:ln>
                  <a:noFill/>
                </a:ln>
                <a:solidFill>
                  <a:srgbClr val="FFFFFF"/>
                </a:solidFill>
                <a:effectLst/>
                <a:uLnTx/>
                <a:uFillTx/>
                <a:latin typeface="Calibri"/>
                <a:ea typeface="+mn-ea"/>
                <a:cs typeface="+mn-cs"/>
              </a:rPr>
              <a:t>Let op signalen voor primaire of secundaire groeistoornis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0" i="0" u="none" strike="noStrike" kern="1200" cap="none" spc="0" normalizeH="0" baseline="0" noProof="0" dirty="0">
                <a:ln>
                  <a:noFill/>
                </a:ln>
                <a:solidFill>
                  <a:srgbClr val="FFFFFF"/>
                </a:solidFill>
                <a:effectLst/>
                <a:uLnTx/>
                <a:uFillTx/>
                <a:latin typeface="Calibri"/>
                <a:ea typeface="+mn-ea"/>
                <a:cs typeface="+mn-cs"/>
              </a:rPr>
              <a:t>A/ </a:t>
            </a:r>
            <a:r>
              <a:rPr kumimoji="0" lang="nl-NL" b="0" i="0" u="none" strike="noStrike" kern="1200" cap="none" spc="0" normalizeH="0" baseline="0" noProof="0" dirty="0" err="1">
                <a:ln>
                  <a:noFill/>
                </a:ln>
                <a:solidFill>
                  <a:srgbClr val="FFFFFF"/>
                </a:solidFill>
                <a:effectLst/>
                <a:uLnTx/>
                <a:uFillTx/>
                <a:latin typeface="Calibri"/>
                <a:ea typeface="+mn-ea"/>
                <a:cs typeface="+mn-cs"/>
              </a:rPr>
              <a:t>Fam</a:t>
            </a:r>
            <a:r>
              <a:rPr kumimoji="0" lang="nl-NL" b="0" i="0" u="none" strike="noStrike" kern="1200" cap="none" spc="0" normalizeH="0" baseline="0" noProof="0" dirty="0">
                <a:ln>
                  <a:noFill/>
                </a:ln>
                <a:solidFill>
                  <a:srgbClr val="FFFFFF"/>
                </a:solidFill>
                <a:effectLst/>
                <a:uLnTx/>
                <a:uFillTx/>
                <a:latin typeface="Calibri"/>
                <a:ea typeface="+mn-ea"/>
                <a:cs typeface="+mn-cs"/>
              </a:rPr>
              <a:t>/ </a:t>
            </a:r>
            <a:r>
              <a:rPr kumimoji="0" lang="nl-NL" i="0" u="none" strike="noStrike" kern="1200" cap="none" spc="0" normalizeH="0" baseline="0" noProof="0" dirty="0">
                <a:ln>
                  <a:noFill/>
                </a:ln>
                <a:solidFill>
                  <a:srgbClr val="FFFFFF"/>
                </a:solidFill>
                <a:uLnTx/>
                <a:uFillTx/>
                <a:latin typeface="Calibri"/>
                <a:ea typeface="+mn-ea"/>
                <a:cs typeface="+mn-cs"/>
              </a:rPr>
              <a:t>LO</a:t>
            </a:r>
            <a:r>
              <a:rPr kumimoji="0" lang="nl-NL" b="0" i="0" u="none" strike="noStrike" kern="1200" cap="none" spc="0" normalizeH="0" baseline="0" noProof="0" dirty="0">
                <a:ln>
                  <a:noFill/>
                </a:ln>
                <a:solidFill>
                  <a:srgbClr val="FFFFFF"/>
                </a:solidFill>
                <a:effectLst/>
                <a:uLnTx/>
                <a:uFillTx/>
                <a:latin typeface="Calibri"/>
                <a:ea typeface="+mn-ea"/>
                <a:cs typeface="+mn-cs"/>
              </a:rPr>
              <a:t>/ Groei</a:t>
            </a:r>
          </a:p>
        </p:txBody>
      </p:sp>
      <p:sp>
        <p:nvSpPr>
          <p:cNvPr id="6" name="Rechthoek 5"/>
          <p:cNvSpPr/>
          <p:nvPr/>
        </p:nvSpPr>
        <p:spPr>
          <a:xfrm>
            <a:off x="2467155" y="3884500"/>
            <a:ext cx="4451226" cy="1471918"/>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1" i="0" u="none" strike="noStrike" kern="1200" cap="none" spc="0" normalizeH="0" baseline="0" noProof="0" dirty="0">
                <a:ln>
                  <a:noFill/>
                </a:ln>
                <a:solidFill>
                  <a:schemeClr val="bg1"/>
                </a:solidFill>
                <a:effectLst/>
                <a:uLnTx/>
                <a:uFillTx/>
                <a:latin typeface="Calibri"/>
                <a:ea typeface="+mn-ea"/>
                <a:cs typeface="+mn-cs"/>
              </a:rPr>
              <a:t>Screenend onderzoek</a:t>
            </a:r>
          </a:p>
        </p:txBody>
      </p:sp>
      <p:cxnSp>
        <p:nvCxnSpPr>
          <p:cNvPr id="3" name="Rechte verbindingslijn met pijl 2"/>
          <p:cNvCxnSpPr>
            <a:cxnSpLocks/>
            <a:stCxn id="4" idx="2"/>
            <a:endCxn id="5" idx="0"/>
          </p:cNvCxnSpPr>
          <p:nvPr/>
        </p:nvCxnSpPr>
        <p:spPr>
          <a:xfrm>
            <a:off x="4684434" y="1003248"/>
            <a:ext cx="8334" cy="452476"/>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2" name="Rechte verbindingslijn met pijl 21"/>
          <p:cNvCxnSpPr>
            <a:cxnSpLocks/>
            <a:stCxn id="5" idx="2"/>
          </p:cNvCxnSpPr>
          <p:nvPr/>
        </p:nvCxnSpPr>
        <p:spPr>
          <a:xfrm>
            <a:off x="4692768" y="2670112"/>
            <a:ext cx="0" cy="121438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8" name="Rechte verbindingslijn met pijl 37"/>
          <p:cNvCxnSpPr/>
          <p:nvPr/>
        </p:nvCxnSpPr>
        <p:spPr>
          <a:xfrm>
            <a:off x="6456910" y="4194621"/>
            <a:ext cx="0" cy="226876"/>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905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74" y="0"/>
            <a:ext cx="7332453" cy="854075"/>
          </a:xfrm>
        </p:spPr>
        <p:txBody>
          <a:bodyPr/>
          <a:lstStyle/>
          <a:p>
            <a:r>
              <a:rPr lang="en-US" dirty="0"/>
              <a:t>Wat is de </a:t>
            </a:r>
            <a:r>
              <a:rPr lang="en-US" dirty="0" err="1"/>
              <a:t>waarde</a:t>
            </a:r>
            <a:r>
              <a:rPr lang="en-US" dirty="0"/>
              <a:t> van </a:t>
            </a:r>
            <a:r>
              <a:rPr lang="en-US" dirty="0" err="1"/>
              <a:t>laboratoriumscreening</a:t>
            </a:r>
            <a:r>
              <a:rPr lang="en-US" dirty="0"/>
              <a:t> </a:t>
            </a:r>
            <a:r>
              <a:rPr lang="en-US" dirty="0" err="1"/>
              <a:t>bij</a:t>
            </a:r>
            <a:r>
              <a:rPr lang="en-US" dirty="0"/>
              <a:t> </a:t>
            </a:r>
            <a:r>
              <a:rPr lang="en-US" dirty="0" err="1"/>
              <a:t>kleine</a:t>
            </a:r>
            <a:r>
              <a:rPr lang="en-US" dirty="0"/>
              <a:t> </a:t>
            </a:r>
            <a:r>
              <a:rPr lang="en-US" dirty="0" err="1"/>
              <a:t>kinderen</a:t>
            </a:r>
            <a:r>
              <a:rPr lang="en-US" dirty="0"/>
              <a:t> (screening op </a:t>
            </a:r>
            <a:r>
              <a:rPr lang="en-US" dirty="0" err="1"/>
              <a:t>secundaire</a:t>
            </a:r>
            <a:r>
              <a:rPr lang="en-US" dirty="0"/>
              <a:t> </a:t>
            </a:r>
            <a:r>
              <a:rPr lang="en-US" dirty="0" err="1"/>
              <a:t>stoornissen</a:t>
            </a:r>
            <a:r>
              <a:rPr lang="en-US" dirty="0"/>
              <a:t>)?</a:t>
            </a:r>
            <a:endParaRPr lang="en-GB" dirty="0"/>
          </a:p>
        </p:txBody>
      </p:sp>
      <p:sp>
        <p:nvSpPr>
          <p:cNvPr id="3" name="Content Placeholder 2"/>
          <p:cNvSpPr>
            <a:spLocks noGrp="1"/>
          </p:cNvSpPr>
          <p:nvPr>
            <p:ph idx="1"/>
          </p:nvPr>
        </p:nvSpPr>
        <p:spPr>
          <a:xfrm>
            <a:off x="155275" y="885792"/>
            <a:ext cx="8702975" cy="5972208"/>
          </a:xfrm>
        </p:spPr>
        <p:txBody>
          <a:bodyPr/>
          <a:lstStyle/>
          <a:p>
            <a:pPr lvl="0"/>
            <a:r>
              <a:rPr lang="en-US" u="sng" dirty="0" err="1">
                <a:solidFill>
                  <a:srgbClr val="000000"/>
                </a:solidFill>
              </a:rPr>
              <a:t>Literatuur</a:t>
            </a:r>
            <a:r>
              <a:rPr lang="en-US" u="sng" dirty="0">
                <a:solidFill>
                  <a:srgbClr val="000000"/>
                </a:solidFill>
              </a:rPr>
              <a:t> search</a:t>
            </a:r>
            <a:r>
              <a:rPr lang="en-US" dirty="0">
                <a:solidFill>
                  <a:srgbClr val="000000"/>
                </a:solidFill>
              </a:rPr>
              <a:t>: </a:t>
            </a:r>
            <a:r>
              <a:rPr lang="en-US" dirty="0" err="1">
                <a:solidFill>
                  <a:srgbClr val="000000"/>
                </a:solidFill>
              </a:rPr>
              <a:t>Geen</a:t>
            </a:r>
            <a:r>
              <a:rPr lang="en-US" dirty="0">
                <a:solidFill>
                  <a:srgbClr val="000000"/>
                </a:solidFill>
              </a:rPr>
              <a:t> hits </a:t>
            </a:r>
            <a:r>
              <a:rPr lang="en-US" dirty="0" err="1">
                <a:solidFill>
                  <a:srgbClr val="000000"/>
                </a:solidFill>
              </a:rPr>
              <a:t>voor</a:t>
            </a:r>
            <a:r>
              <a:rPr lang="en-US" dirty="0">
                <a:solidFill>
                  <a:srgbClr val="000000"/>
                </a:solidFill>
              </a:rPr>
              <a:t> screening op </a:t>
            </a:r>
            <a:r>
              <a:rPr lang="en-US" dirty="0" err="1">
                <a:solidFill>
                  <a:srgbClr val="000000"/>
                </a:solidFill>
              </a:rPr>
              <a:t>anemie</a:t>
            </a:r>
            <a:r>
              <a:rPr lang="en-US" dirty="0">
                <a:solidFill>
                  <a:srgbClr val="000000"/>
                </a:solidFill>
              </a:rPr>
              <a:t>, </a:t>
            </a:r>
            <a:r>
              <a:rPr lang="en-US" dirty="0" err="1">
                <a:solidFill>
                  <a:srgbClr val="000000"/>
                </a:solidFill>
              </a:rPr>
              <a:t>nierfunctie-stoornissen</a:t>
            </a:r>
            <a:r>
              <a:rPr lang="en-US" dirty="0">
                <a:solidFill>
                  <a:srgbClr val="000000"/>
                </a:solidFill>
              </a:rPr>
              <a:t>, Ca/P </a:t>
            </a:r>
            <a:r>
              <a:rPr lang="en-US" dirty="0" err="1">
                <a:solidFill>
                  <a:srgbClr val="000000"/>
                </a:solidFill>
              </a:rPr>
              <a:t>afwijkingen</a:t>
            </a:r>
            <a:r>
              <a:rPr lang="en-US" dirty="0">
                <a:solidFill>
                  <a:srgbClr val="000000"/>
                </a:solidFill>
              </a:rPr>
              <a:t>, </a:t>
            </a:r>
            <a:r>
              <a:rPr lang="en-US" dirty="0" err="1">
                <a:solidFill>
                  <a:srgbClr val="000000"/>
                </a:solidFill>
              </a:rPr>
              <a:t>hypothyreoïdie</a:t>
            </a:r>
            <a:r>
              <a:rPr lang="en-US" dirty="0">
                <a:solidFill>
                  <a:srgbClr val="000000"/>
                </a:solidFill>
              </a:rPr>
              <a:t>, GHD en </a:t>
            </a:r>
            <a:r>
              <a:rPr lang="en-US" dirty="0" err="1">
                <a:solidFill>
                  <a:srgbClr val="000000"/>
                </a:solidFill>
              </a:rPr>
              <a:t>ontstekingen</a:t>
            </a:r>
            <a:r>
              <a:rPr lang="en-US" dirty="0">
                <a:solidFill>
                  <a:srgbClr val="000000"/>
                </a:solidFill>
              </a:rPr>
              <a:t>.</a:t>
            </a:r>
          </a:p>
          <a:p>
            <a:pPr lvl="0"/>
            <a:r>
              <a:rPr lang="en-US" sz="2400" b="1" dirty="0" err="1">
                <a:solidFill>
                  <a:srgbClr val="000000"/>
                </a:solidFill>
              </a:rPr>
              <a:t>Overwegingen</a:t>
            </a:r>
            <a:r>
              <a:rPr lang="en-US" sz="2400" b="1" dirty="0">
                <a:solidFill>
                  <a:srgbClr val="000000"/>
                </a:solidFill>
              </a:rPr>
              <a:t> van de </a:t>
            </a:r>
            <a:r>
              <a:rPr lang="en-US" sz="2400" b="1" dirty="0" err="1">
                <a:solidFill>
                  <a:srgbClr val="000000"/>
                </a:solidFill>
              </a:rPr>
              <a:t>werkgroep</a:t>
            </a:r>
            <a:r>
              <a:rPr lang="en-US" sz="2400" b="1" dirty="0">
                <a:solidFill>
                  <a:srgbClr val="000000"/>
                </a:solidFill>
              </a:rPr>
              <a:t>:</a:t>
            </a:r>
            <a:r>
              <a:rPr lang="en-US" sz="2400" dirty="0">
                <a:solidFill>
                  <a:srgbClr val="000000"/>
                </a:solidFill>
              </a:rPr>
              <a:t>  </a:t>
            </a:r>
          </a:p>
          <a:p>
            <a:pPr lvl="0"/>
            <a:r>
              <a:rPr lang="en-US" sz="2400" u="sng" dirty="0" err="1">
                <a:solidFill>
                  <a:srgbClr val="000000"/>
                </a:solidFill>
              </a:rPr>
              <a:t>Hb</a:t>
            </a:r>
            <a:r>
              <a:rPr lang="en-US" sz="2400" u="sng" dirty="0">
                <a:solidFill>
                  <a:srgbClr val="000000"/>
                </a:solidFill>
              </a:rPr>
              <a:t>, </a:t>
            </a:r>
            <a:r>
              <a:rPr lang="en-US" sz="2400" u="sng" dirty="0" err="1">
                <a:solidFill>
                  <a:srgbClr val="000000"/>
                </a:solidFill>
              </a:rPr>
              <a:t>Ht</a:t>
            </a:r>
            <a:r>
              <a:rPr lang="en-US" sz="2400" u="sng" dirty="0">
                <a:solidFill>
                  <a:srgbClr val="000000"/>
                </a:solidFill>
              </a:rPr>
              <a:t>, </a:t>
            </a:r>
            <a:r>
              <a:rPr lang="en-US" sz="2400" u="sng" dirty="0" err="1">
                <a:solidFill>
                  <a:srgbClr val="000000"/>
                </a:solidFill>
              </a:rPr>
              <a:t>Erys</a:t>
            </a:r>
            <a:r>
              <a:rPr lang="en-US" sz="2400" u="sng" dirty="0">
                <a:solidFill>
                  <a:srgbClr val="000000"/>
                </a:solidFill>
              </a:rPr>
              <a:t>, indices</a:t>
            </a:r>
            <a:r>
              <a:rPr lang="en-US" sz="2400" dirty="0">
                <a:solidFill>
                  <a:srgbClr val="000000"/>
                </a:solidFill>
              </a:rPr>
              <a:t>: </a:t>
            </a:r>
            <a:r>
              <a:rPr lang="en-US" sz="2400" dirty="0" err="1">
                <a:solidFill>
                  <a:srgbClr val="000000"/>
                </a:solidFill>
              </a:rPr>
              <a:t>hemoglobinopathie</a:t>
            </a:r>
            <a:r>
              <a:rPr lang="en-US" sz="2400" dirty="0">
                <a:solidFill>
                  <a:srgbClr val="000000"/>
                </a:solidFill>
              </a:rPr>
              <a:t> (</a:t>
            </a:r>
            <a:r>
              <a:rPr lang="en-US" sz="2400" dirty="0" err="1">
                <a:solidFill>
                  <a:srgbClr val="000000"/>
                </a:solidFill>
              </a:rPr>
              <a:t>thalassemie</a:t>
            </a:r>
            <a:r>
              <a:rPr lang="en-US" sz="2400" dirty="0">
                <a:solidFill>
                  <a:srgbClr val="000000"/>
                </a:solidFill>
              </a:rPr>
              <a:t>, </a:t>
            </a:r>
            <a:r>
              <a:rPr lang="en-US" sz="2400" dirty="0" err="1">
                <a:solidFill>
                  <a:srgbClr val="000000"/>
                </a:solidFill>
              </a:rPr>
              <a:t>sikkelcel</a:t>
            </a:r>
            <a:r>
              <a:rPr lang="en-US" sz="2400" dirty="0">
                <a:solidFill>
                  <a:srgbClr val="000000"/>
                </a:solidFill>
              </a:rPr>
              <a:t>- </a:t>
            </a:r>
            <a:r>
              <a:rPr lang="en-US" sz="2400" dirty="0" err="1">
                <a:solidFill>
                  <a:srgbClr val="000000"/>
                </a:solidFill>
              </a:rPr>
              <a:t>ziekte</a:t>
            </a:r>
            <a:r>
              <a:rPr lang="en-US" sz="2400" dirty="0">
                <a:solidFill>
                  <a:srgbClr val="000000"/>
                </a:solidFill>
              </a:rPr>
              <a:t>), </a:t>
            </a:r>
            <a:r>
              <a:rPr lang="en-US" sz="2400" dirty="0" err="1">
                <a:solidFill>
                  <a:srgbClr val="000000"/>
                </a:solidFill>
              </a:rPr>
              <a:t>coeliakie</a:t>
            </a:r>
            <a:r>
              <a:rPr lang="en-US" sz="2400" dirty="0">
                <a:solidFill>
                  <a:srgbClr val="000000"/>
                </a:solidFill>
              </a:rPr>
              <a:t>, IBD</a:t>
            </a:r>
          </a:p>
          <a:p>
            <a:pPr lvl="0"/>
            <a:r>
              <a:rPr lang="en-US" sz="2400" u="sng" dirty="0">
                <a:solidFill>
                  <a:srgbClr val="000000"/>
                </a:solidFill>
              </a:rPr>
              <a:t>IGF-I</a:t>
            </a:r>
            <a:r>
              <a:rPr lang="en-US" sz="2400" dirty="0">
                <a:solidFill>
                  <a:srgbClr val="000000"/>
                </a:solidFill>
              </a:rPr>
              <a:t>: GHD</a:t>
            </a:r>
          </a:p>
          <a:p>
            <a:pPr lvl="0"/>
            <a:r>
              <a:rPr lang="en-US" sz="2400" u="sng" dirty="0">
                <a:solidFill>
                  <a:srgbClr val="000000"/>
                </a:solidFill>
              </a:rPr>
              <a:t>FT4, TSH</a:t>
            </a:r>
            <a:r>
              <a:rPr lang="en-US" sz="2400" dirty="0">
                <a:solidFill>
                  <a:srgbClr val="000000"/>
                </a:solidFill>
              </a:rPr>
              <a:t>: </a:t>
            </a:r>
            <a:r>
              <a:rPr lang="en-US" sz="2400" dirty="0" err="1">
                <a:solidFill>
                  <a:srgbClr val="000000"/>
                </a:solidFill>
              </a:rPr>
              <a:t>hypothyreoïdie</a:t>
            </a:r>
            <a:endParaRPr lang="en-US" sz="2400" dirty="0">
              <a:solidFill>
                <a:srgbClr val="000000"/>
              </a:solidFill>
            </a:endParaRPr>
          </a:p>
          <a:p>
            <a:pPr lvl="0"/>
            <a:r>
              <a:rPr lang="en-US" sz="2400" u="sng" dirty="0">
                <a:solidFill>
                  <a:srgbClr val="000000"/>
                </a:solidFill>
              </a:rPr>
              <a:t>Anti-TTG IgA </a:t>
            </a:r>
            <a:r>
              <a:rPr lang="en-US" sz="2400" dirty="0">
                <a:solidFill>
                  <a:srgbClr val="000000"/>
                </a:solidFill>
              </a:rPr>
              <a:t>(IgA </a:t>
            </a:r>
            <a:r>
              <a:rPr lang="en-US" sz="2400" dirty="0" err="1">
                <a:solidFill>
                  <a:srgbClr val="000000"/>
                </a:solidFill>
              </a:rPr>
              <a:t>antilichamen</a:t>
            </a:r>
            <a:r>
              <a:rPr lang="en-US" sz="2400" dirty="0">
                <a:solidFill>
                  <a:srgbClr val="000000"/>
                </a:solidFill>
              </a:rPr>
              <a:t> </a:t>
            </a:r>
            <a:r>
              <a:rPr lang="en-US" sz="2400" dirty="0" err="1">
                <a:solidFill>
                  <a:srgbClr val="000000"/>
                </a:solidFill>
              </a:rPr>
              <a:t>tegen</a:t>
            </a:r>
            <a:r>
              <a:rPr lang="en-US" sz="2400" dirty="0">
                <a:solidFill>
                  <a:srgbClr val="000000"/>
                </a:solidFill>
              </a:rPr>
              <a:t> tissue transglutaminase) en IgA: </a:t>
            </a:r>
            <a:r>
              <a:rPr lang="en-US" sz="2400" dirty="0" err="1">
                <a:solidFill>
                  <a:srgbClr val="000000"/>
                </a:solidFill>
              </a:rPr>
              <a:t>coeliakie</a:t>
            </a:r>
            <a:r>
              <a:rPr lang="en-US" sz="2400" dirty="0">
                <a:solidFill>
                  <a:srgbClr val="000000"/>
                </a:solidFill>
              </a:rPr>
              <a:t>  (2-15% </a:t>
            </a:r>
            <a:r>
              <a:rPr lang="en-US" sz="2400" dirty="0" err="1">
                <a:solidFill>
                  <a:srgbClr val="000000"/>
                </a:solidFill>
              </a:rPr>
              <a:t>bij</a:t>
            </a:r>
            <a:r>
              <a:rPr lang="en-US" sz="2400" dirty="0">
                <a:solidFill>
                  <a:srgbClr val="000000"/>
                </a:solidFill>
              </a:rPr>
              <a:t> </a:t>
            </a:r>
            <a:r>
              <a:rPr lang="en-US" sz="2400" dirty="0" err="1">
                <a:solidFill>
                  <a:srgbClr val="000000"/>
                </a:solidFill>
              </a:rPr>
              <a:t>kleine</a:t>
            </a:r>
            <a:r>
              <a:rPr lang="en-US" sz="2400" dirty="0">
                <a:solidFill>
                  <a:srgbClr val="000000"/>
                </a:solidFill>
              </a:rPr>
              <a:t> </a:t>
            </a:r>
            <a:r>
              <a:rPr lang="en-US" sz="2400" dirty="0" err="1">
                <a:solidFill>
                  <a:srgbClr val="000000"/>
                </a:solidFill>
              </a:rPr>
              <a:t>lengte</a:t>
            </a:r>
            <a:r>
              <a:rPr lang="en-US" sz="2400" dirty="0">
                <a:solidFill>
                  <a:srgbClr val="000000"/>
                </a:solidFill>
              </a:rPr>
              <a:t>), </a:t>
            </a:r>
            <a:r>
              <a:rPr lang="en-US" sz="2400" dirty="0" err="1">
                <a:solidFill>
                  <a:srgbClr val="000000"/>
                </a:solidFill>
              </a:rPr>
              <a:t>hoge</a:t>
            </a:r>
            <a:r>
              <a:rPr lang="en-US" sz="2400" dirty="0">
                <a:solidFill>
                  <a:srgbClr val="000000"/>
                </a:solidFill>
              </a:rPr>
              <a:t> </a:t>
            </a:r>
            <a:r>
              <a:rPr lang="en-US" sz="2400" dirty="0" err="1">
                <a:solidFill>
                  <a:srgbClr val="000000"/>
                </a:solidFill>
              </a:rPr>
              <a:t>prevalentie</a:t>
            </a:r>
            <a:r>
              <a:rPr lang="en-US" sz="2400" dirty="0">
                <a:solidFill>
                  <a:srgbClr val="000000"/>
                </a:solidFill>
              </a:rPr>
              <a:t> in de </a:t>
            </a:r>
            <a:r>
              <a:rPr lang="en-US" sz="2400" dirty="0" err="1">
                <a:solidFill>
                  <a:srgbClr val="000000"/>
                </a:solidFill>
              </a:rPr>
              <a:t>populatie</a:t>
            </a:r>
            <a:r>
              <a:rPr lang="en-US" sz="2400" dirty="0">
                <a:solidFill>
                  <a:srgbClr val="000000"/>
                </a:solidFill>
              </a:rPr>
              <a:t> (≈1:200)</a:t>
            </a:r>
          </a:p>
          <a:p>
            <a:pPr lvl="0"/>
            <a:r>
              <a:rPr lang="en-US" sz="2400" u="sng" dirty="0">
                <a:solidFill>
                  <a:srgbClr val="000000"/>
                </a:solidFill>
              </a:rPr>
              <a:t>Na, K, </a:t>
            </a:r>
            <a:r>
              <a:rPr lang="en-US" sz="2400" u="sng" dirty="0" err="1">
                <a:solidFill>
                  <a:srgbClr val="000000"/>
                </a:solidFill>
              </a:rPr>
              <a:t>kreatinine</a:t>
            </a:r>
            <a:r>
              <a:rPr lang="en-US" sz="2400" dirty="0">
                <a:solidFill>
                  <a:srgbClr val="000000"/>
                </a:solidFill>
              </a:rPr>
              <a:t>: </a:t>
            </a:r>
            <a:r>
              <a:rPr lang="en-US" sz="2400" dirty="0" err="1">
                <a:solidFill>
                  <a:srgbClr val="000000"/>
                </a:solidFill>
              </a:rPr>
              <a:t>congenitale</a:t>
            </a:r>
            <a:r>
              <a:rPr lang="en-US" sz="2400" dirty="0">
                <a:solidFill>
                  <a:srgbClr val="000000"/>
                </a:solidFill>
              </a:rPr>
              <a:t> of </a:t>
            </a:r>
            <a:r>
              <a:rPr lang="en-US" sz="2400" dirty="0" err="1">
                <a:solidFill>
                  <a:srgbClr val="000000"/>
                </a:solidFill>
              </a:rPr>
              <a:t>verworven</a:t>
            </a:r>
            <a:r>
              <a:rPr lang="en-US" sz="2400" dirty="0">
                <a:solidFill>
                  <a:srgbClr val="000000"/>
                </a:solidFill>
              </a:rPr>
              <a:t> </a:t>
            </a:r>
            <a:r>
              <a:rPr lang="en-US" sz="2400" dirty="0" err="1">
                <a:solidFill>
                  <a:srgbClr val="000000"/>
                </a:solidFill>
              </a:rPr>
              <a:t>nierafwijking</a:t>
            </a:r>
            <a:r>
              <a:rPr lang="en-US" sz="2400" dirty="0">
                <a:solidFill>
                  <a:srgbClr val="000000"/>
                </a:solidFill>
              </a:rPr>
              <a:t>: </a:t>
            </a:r>
            <a:r>
              <a:rPr lang="en-US" sz="2400" dirty="0" err="1">
                <a:solidFill>
                  <a:srgbClr val="000000"/>
                </a:solidFill>
              </a:rPr>
              <a:t>bv</a:t>
            </a:r>
            <a:r>
              <a:rPr lang="en-US" sz="2400" dirty="0">
                <a:solidFill>
                  <a:srgbClr val="000000"/>
                </a:solidFill>
              </a:rPr>
              <a:t> </a:t>
            </a:r>
            <a:r>
              <a:rPr lang="en-US" sz="2400" dirty="0" err="1">
                <a:solidFill>
                  <a:srgbClr val="000000"/>
                </a:solidFill>
              </a:rPr>
              <a:t>infantiele</a:t>
            </a:r>
            <a:r>
              <a:rPr lang="en-US" sz="2400" dirty="0">
                <a:solidFill>
                  <a:srgbClr val="000000"/>
                </a:solidFill>
              </a:rPr>
              <a:t> cystinosis, </a:t>
            </a:r>
            <a:r>
              <a:rPr lang="en-US" sz="2400" dirty="0" err="1">
                <a:solidFill>
                  <a:srgbClr val="000000"/>
                </a:solidFill>
              </a:rPr>
              <a:t>juveniele</a:t>
            </a:r>
            <a:r>
              <a:rPr lang="en-US" sz="2400" dirty="0">
                <a:solidFill>
                  <a:srgbClr val="000000"/>
                </a:solidFill>
              </a:rPr>
              <a:t> </a:t>
            </a:r>
            <a:r>
              <a:rPr lang="en-US" sz="2400" dirty="0" err="1">
                <a:solidFill>
                  <a:srgbClr val="000000"/>
                </a:solidFill>
              </a:rPr>
              <a:t>nephronophtysis</a:t>
            </a:r>
            <a:r>
              <a:rPr lang="en-US" sz="2400" dirty="0">
                <a:solidFill>
                  <a:srgbClr val="000000"/>
                </a:solidFill>
              </a:rPr>
              <a:t> (</a:t>
            </a:r>
            <a:r>
              <a:rPr lang="en-US" sz="2400" dirty="0" err="1">
                <a:solidFill>
                  <a:srgbClr val="000000"/>
                </a:solidFill>
              </a:rPr>
              <a:t>anecdotisch</a:t>
            </a:r>
            <a:r>
              <a:rPr lang="en-US" sz="2400" dirty="0">
                <a:solidFill>
                  <a:srgbClr val="000000"/>
                </a:solidFill>
              </a:rPr>
              <a:t>)</a:t>
            </a:r>
          </a:p>
          <a:p>
            <a:pPr lvl="0"/>
            <a:r>
              <a:rPr lang="en-US" sz="2400" u="sng" dirty="0">
                <a:solidFill>
                  <a:srgbClr val="000000"/>
                </a:solidFill>
              </a:rPr>
              <a:t>Ca, P, </a:t>
            </a:r>
            <a:r>
              <a:rPr lang="en-US" sz="2400" u="sng" dirty="0" err="1">
                <a:solidFill>
                  <a:srgbClr val="000000"/>
                </a:solidFill>
              </a:rPr>
              <a:t>alkalische</a:t>
            </a:r>
            <a:r>
              <a:rPr lang="en-US" sz="2400" u="sng" dirty="0">
                <a:solidFill>
                  <a:srgbClr val="000000"/>
                </a:solidFill>
              </a:rPr>
              <a:t> </a:t>
            </a:r>
            <a:r>
              <a:rPr lang="en-US" sz="2400" u="sng" dirty="0" err="1">
                <a:solidFill>
                  <a:srgbClr val="000000"/>
                </a:solidFill>
              </a:rPr>
              <a:t>fosfatase</a:t>
            </a:r>
            <a:r>
              <a:rPr lang="en-US" sz="2400" dirty="0">
                <a:solidFill>
                  <a:srgbClr val="000000"/>
                </a:solidFill>
              </a:rPr>
              <a:t>: </a:t>
            </a:r>
            <a:r>
              <a:rPr lang="en-US" sz="2400" dirty="0" err="1">
                <a:solidFill>
                  <a:srgbClr val="000000"/>
                </a:solidFill>
              </a:rPr>
              <a:t>hypoparathyreoïdie</a:t>
            </a:r>
            <a:r>
              <a:rPr lang="en-US" sz="2400" dirty="0">
                <a:solidFill>
                  <a:srgbClr val="000000"/>
                </a:solidFill>
              </a:rPr>
              <a:t>, </a:t>
            </a:r>
            <a:r>
              <a:rPr lang="en-US" sz="2400" dirty="0" err="1">
                <a:solidFill>
                  <a:srgbClr val="000000"/>
                </a:solidFill>
              </a:rPr>
              <a:t>rachitis</a:t>
            </a:r>
            <a:r>
              <a:rPr lang="en-US" sz="2400" dirty="0">
                <a:solidFill>
                  <a:srgbClr val="000000"/>
                </a:solidFill>
              </a:rPr>
              <a:t>, </a:t>
            </a:r>
            <a:r>
              <a:rPr lang="en-US" sz="2400" dirty="0" err="1">
                <a:solidFill>
                  <a:srgbClr val="000000"/>
                </a:solidFill>
              </a:rPr>
              <a:t>hypophosphatasia</a:t>
            </a:r>
            <a:endParaRPr lang="en-GB" sz="2400" dirty="0"/>
          </a:p>
        </p:txBody>
      </p:sp>
    </p:spTree>
    <p:extLst>
      <p:ext uri="{BB962C8B-B14F-4D97-AF65-F5344CB8AC3E}">
        <p14:creationId xmlns:p14="http://schemas.microsoft.com/office/powerpoint/2010/main" val="2759447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FFFF"/>
                </a:solidFill>
              </a:rPr>
              <a:t>Laboratorium</a:t>
            </a:r>
            <a:r>
              <a:rPr lang="en-US" dirty="0">
                <a:solidFill>
                  <a:srgbClr val="FFFFFF"/>
                </a:solidFill>
              </a:rPr>
              <a:t>-screening in </a:t>
            </a:r>
            <a:r>
              <a:rPr lang="en-US" dirty="0" err="1">
                <a:solidFill>
                  <a:srgbClr val="FFFFFF"/>
                </a:solidFill>
              </a:rPr>
              <a:t>subgroepen</a:t>
            </a:r>
            <a:r>
              <a:rPr lang="en-US" dirty="0">
                <a:solidFill>
                  <a:srgbClr val="FFFFFF"/>
                </a:solidFill>
              </a:rPr>
              <a:t> van </a:t>
            </a:r>
            <a:r>
              <a:rPr lang="en-US" dirty="0" err="1">
                <a:solidFill>
                  <a:srgbClr val="FFFFFF"/>
                </a:solidFill>
              </a:rPr>
              <a:t>kleine</a:t>
            </a:r>
            <a:r>
              <a:rPr lang="en-US" dirty="0">
                <a:solidFill>
                  <a:srgbClr val="FFFFFF"/>
                </a:solidFill>
              </a:rPr>
              <a:t> </a:t>
            </a:r>
            <a:r>
              <a:rPr lang="en-US" dirty="0" err="1">
                <a:solidFill>
                  <a:srgbClr val="FFFFFF"/>
                </a:solidFill>
              </a:rPr>
              <a:t>kinderen</a:t>
            </a:r>
            <a:endParaRPr lang="en-GB" dirty="0"/>
          </a:p>
        </p:txBody>
      </p:sp>
      <p:sp>
        <p:nvSpPr>
          <p:cNvPr id="3" name="Content Placeholder 2"/>
          <p:cNvSpPr>
            <a:spLocks noGrp="1"/>
          </p:cNvSpPr>
          <p:nvPr>
            <p:ph idx="1"/>
          </p:nvPr>
        </p:nvSpPr>
        <p:spPr>
          <a:xfrm>
            <a:off x="426244" y="942350"/>
            <a:ext cx="8291512" cy="5565480"/>
          </a:xfrm>
        </p:spPr>
        <p:txBody>
          <a:bodyPr/>
          <a:lstStyle/>
          <a:p>
            <a:pPr lvl="0"/>
            <a:r>
              <a:rPr lang="en-US" b="1" dirty="0">
                <a:solidFill>
                  <a:srgbClr val="000000"/>
                </a:solidFill>
              </a:rPr>
              <a:t>&lt;3 </a:t>
            </a:r>
            <a:r>
              <a:rPr lang="en-US" b="1" dirty="0" err="1">
                <a:solidFill>
                  <a:srgbClr val="000000"/>
                </a:solidFill>
              </a:rPr>
              <a:t>jaar</a:t>
            </a:r>
            <a:r>
              <a:rPr lang="en-US" b="1" dirty="0">
                <a:solidFill>
                  <a:srgbClr val="000000"/>
                </a:solidFill>
              </a:rPr>
              <a:t>: </a:t>
            </a:r>
            <a:r>
              <a:rPr lang="en-US" u="sng" dirty="0" err="1">
                <a:solidFill>
                  <a:srgbClr val="000000"/>
                </a:solidFill>
              </a:rPr>
              <a:t>bloedgas</a:t>
            </a:r>
            <a:r>
              <a:rPr lang="en-US" dirty="0">
                <a:solidFill>
                  <a:srgbClr val="000000"/>
                </a:solidFill>
              </a:rPr>
              <a:t>: </a:t>
            </a:r>
            <a:r>
              <a:rPr lang="en-US" dirty="0" err="1">
                <a:solidFill>
                  <a:srgbClr val="000000"/>
                </a:solidFill>
              </a:rPr>
              <a:t>renale</a:t>
            </a:r>
            <a:r>
              <a:rPr lang="en-US" dirty="0">
                <a:solidFill>
                  <a:srgbClr val="000000"/>
                </a:solidFill>
              </a:rPr>
              <a:t> </a:t>
            </a:r>
            <a:r>
              <a:rPr lang="en-US" dirty="0" err="1">
                <a:solidFill>
                  <a:srgbClr val="000000"/>
                </a:solidFill>
              </a:rPr>
              <a:t>tubulaire</a:t>
            </a:r>
            <a:r>
              <a:rPr lang="en-US" dirty="0">
                <a:solidFill>
                  <a:srgbClr val="000000"/>
                </a:solidFill>
              </a:rPr>
              <a:t> </a:t>
            </a:r>
            <a:r>
              <a:rPr lang="en-US" dirty="0" err="1">
                <a:solidFill>
                  <a:srgbClr val="000000"/>
                </a:solidFill>
              </a:rPr>
              <a:t>acidose</a:t>
            </a:r>
            <a:r>
              <a:rPr lang="en-US" dirty="0">
                <a:solidFill>
                  <a:srgbClr val="000000"/>
                </a:solidFill>
              </a:rPr>
              <a:t> </a:t>
            </a:r>
            <a:r>
              <a:rPr lang="en-US" dirty="0" err="1">
                <a:solidFill>
                  <a:srgbClr val="000000"/>
                </a:solidFill>
              </a:rPr>
              <a:t>kan</a:t>
            </a:r>
            <a:r>
              <a:rPr lang="en-US" dirty="0">
                <a:solidFill>
                  <a:srgbClr val="000000"/>
                </a:solidFill>
              </a:rPr>
              <a:t> </a:t>
            </a:r>
            <a:r>
              <a:rPr lang="en-US" dirty="0" err="1">
                <a:solidFill>
                  <a:srgbClr val="000000"/>
                </a:solidFill>
              </a:rPr>
              <a:t>zich</a:t>
            </a:r>
            <a:r>
              <a:rPr lang="en-US" dirty="0">
                <a:solidFill>
                  <a:srgbClr val="000000"/>
                </a:solidFill>
              </a:rPr>
              <a:t> </a:t>
            </a:r>
            <a:r>
              <a:rPr lang="en-US" dirty="0" err="1">
                <a:solidFill>
                  <a:srgbClr val="000000"/>
                </a:solidFill>
              </a:rPr>
              <a:t>presenteren</a:t>
            </a:r>
            <a:r>
              <a:rPr lang="en-US" dirty="0">
                <a:solidFill>
                  <a:srgbClr val="000000"/>
                </a:solidFill>
              </a:rPr>
              <a:t> met </a:t>
            </a:r>
            <a:r>
              <a:rPr lang="en-US" dirty="0" err="1">
                <a:solidFill>
                  <a:srgbClr val="000000"/>
                </a:solidFill>
              </a:rPr>
              <a:t>geïsoleerde</a:t>
            </a:r>
            <a:r>
              <a:rPr lang="en-US" dirty="0">
                <a:solidFill>
                  <a:srgbClr val="000000"/>
                </a:solidFill>
              </a:rPr>
              <a:t> </a:t>
            </a:r>
            <a:r>
              <a:rPr lang="en-US" dirty="0" err="1">
                <a:solidFill>
                  <a:srgbClr val="000000"/>
                </a:solidFill>
              </a:rPr>
              <a:t>groei-afbuiging</a:t>
            </a:r>
            <a:r>
              <a:rPr lang="en-US" dirty="0">
                <a:solidFill>
                  <a:srgbClr val="000000"/>
                </a:solidFill>
              </a:rPr>
              <a:t>, maar (</a:t>
            </a:r>
            <a:r>
              <a:rPr lang="en-US" dirty="0" err="1">
                <a:solidFill>
                  <a:srgbClr val="000000"/>
                </a:solidFill>
              </a:rPr>
              <a:t>bijna</a:t>
            </a:r>
            <a:r>
              <a:rPr lang="en-US" dirty="0">
                <a:solidFill>
                  <a:srgbClr val="000000"/>
                </a:solidFill>
              </a:rPr>
              <a:t>) </a:t>
            </a:r>
            <a:r>
              <a:rPr lang="en-US" dirty="0" err="1">
                <a:solidFill>
                  <a:srgbClr val="000000"/>
                </a:solidFill>
              </a:rPr>
              <a:t>alleen</a:t>
            </a:r>
            <a:r>
              <a:rPr lang="en-US" dirty="0">
                <a:solidFill>
                  <a:srgbClr val="000000"/>
                </a:solidFill>
              </a:rPr>
              <a:t> </a:t>
            </a:r>
            <a:r>
              <a:rPr lang="en-US" dirty="0" err="1">
                <a:solidFill>
                  <a:srgbClr val="000000"/>
                </a:solidFill>
              </a:rPr>
              <a:t>bij</a:t>
            </a:r>
            <a:r>
              <a:rPr lang="en-US" dirty="0">
                <a:solidFill>
                  <a:srgbClr val="000000"/>
                </a:solidFill>
              </a:rPr>
              <a:t> </a:t>
            </a:r>
            <a:r>
              <a:rPr lang="en-US" dirty="0" err="1">
                <a:solidFill>
                  <a:srgbClr val="000000"/>
                </a:solidFill>
              </a:rPr>
              <a:t>zuigelingen</a:t>
            </a:r>
            <a:r>
              <a:rPr lang="en-US" dirty="0">
                <a:solidFill>
                  <a:srgbClr val="000000"/>
                </a:solidFill>
              </a:rPr>
              <a:t>/</a:t>
            </a:r>
            <a:r>
              <a:rPr lang="en-US" dirty="0" err="1">
                <a:solidFill>
                  <a:srgbClr val="000000"/>
                </a:solidFill>
              </a:rPr>
              <a:t>peuters</a:t>
            </a:r>
            <a:endParaRPr lang="en-US" dirty="0">
              <a:solidFill>
                <a:srgbClr val="000000"/>
              </a:solidFill>
            </a:endParaRPr>
          </a:p>
          <a:p>
            <a:pPr lvl="0"/>
            <a:endParaRPr lang="en-US" dirty="0">
              <a:solidFill>
                <a:srgbClr val="000000"/>
              </a:solidFill>
            </a:endParaRPr>
          </a:p>
          <a:p>
            <a:pPr lvl="0"/>
            <a:r>
              <a:rPr lang="en-US" b="1" dirty="0">
                <a:solidFill>
                  <a:srgbClr val="000000"/>
                </a:solidFill>
              </a:rPr>
              <a:t>&gt;10 </a:t>
            </a:r>
            <a:r>
              <a:rPr lang="en-US" b="1" dirty="0" err="1">
                <a:solidFill>
                  <a:srgbClr val="000000"/>
                </a:solidFill>
              </a:rPr>
              <a:t>jaar</a:t>
            </a:r>
            <a:r>
              <a:rPr lang="en-US" b="1" dirty="0">
                <a:solidFill>
                  <a:srgbClr val="000000"/>
                </a:solidFill>
              </a:rPr>
              <a:t> + </a:t>
            </a:r>
            <a:r>
              <a:rPr lang="en-US" b="1" dirty="0" err="1">
                <a:solidFill>
                  <a:srgbClr val="000000"/>
                </a:solidFill>
              </a:rPr>
              <a:t>groeiafbuiging</a:t>
            </a:r>
            <a:r>
              <a:rPr lang="en-US" b="1" dirty="0">
                <a:solidFill>
                  <a:srgbClr val="000000"/>
                </a:solidFill>
              </a:rPr>
              <a:t> + </a:t>
            </a:r>
            <a:r>
              <a:rPr lang="en-US" b="1" dirty="0" err="1">
                <a:solidFill>
                  <a:srgbClr val="000000"/>
                </a:solidFill>
              </a:rPr>
              <a:t>lage</a:t>
            </a:r>
            <a:r>
              <a:rPr lang="en-US" b="1" dirty="0">
                <a:solidFill>
                  <a:srgbClr val="000000"/>
                </a:solidFill>
              </a:rPr>
              <a:t> of </a:t>
            </a:r>
            <a:r>
              <a:rPr lang="en-US" b="1" dirty="0" err="1">
                <a:solidFill>
                  <a:srgbClr val="000000"/>
                </a:solidFill>
              </a:rPr>
              <a:t>dalende</a:t>
            </a:r>
            <a:r>
              <a:rPr lang="en-US" b="1" dirty="0">
                <a:solidFill>
                  <a:srgbClr val="000000"/>
                </a:solidFill>
              </a:rPr>
              <a:t> BMI-SDS:</a:t>
            </a:r>
            <a:r>
              <a:rPr lang="en-US" dirty="0">
                <a:solidFill>
                  <a:srgbClr val="000000"/>
                </a:solidFill>
              </a:rPr>
              <a:t> </a:t>
            </a:r>
          </a:p>
          <a:p>
            <a:pPr lvl="0"/>
            <a:r>
              <a:rPr lang="en-US" u="sng" dirty="0" err="1">
                <a:solidFill>
                  <a:srgbClr val="000000"/>
                </a:solidFill>
              </a:rPr>
              <a:t>Leuko</a:t>
            </a:r>
            <a:r>
              <a:rPr lang="en-US" u="sng" dirty="0">
                <a:solidFill>
                  <a:srgbClr val="000000"/>
                </a:solidFill>
              </a:rPr>
              <a:t> diff, CRP/BSE, feces </a:t>
            </a:r>
            <a:r>
              <a:rPr lang="en-US" u="sng" dirty="0" err="1">
                <a:solidFill>
                  <a:srgbClr val="000000"/>
                </a:solidFill>
              </a:rPr>
              <a:t>calprotectine</a:t>
            </a:r>
            <a:r>
              <a:rPr lang="en-US" dirty="0">
                <a:solidFill>
                  <a:srgbClr val="000000"/>
                </a:solidFill>
              </a:rPr>
              <a:t>: inflammatory bowel disease (IBD)</a:t>
            </a:r>
          </a:p>
          <a:p>
            <a:pPr lvl="0"/>
            <a:endParaRPr lang="en-US" b="1" dirty="0">
              <a:solidFill>
                <a:srgbClr val="000000"/>
              </a:solidFill>
            </a:endParaRPr>
          </a:p>
          <a:p>
            <a:pPr lvl="0"/>
            <a:r>
              <a:rPr lang="en-US" b="1" dirty="0" err="1">
                <a:solidFill>
                  <a:srgbClr val="000000"/>
                </a:solidFill>
              </a:rPr>
              <a:t>Meisjes</a:t>
            </a:r>
            <a:r>
              <a:rPr lang="en-US" b="1" dirty="0">
                <a:solidFill>
                  <a:srgbClr val="000000"/>
                </a:solidFill>
              </a:rPr>
              <a:t> met HSDS&lt;-2 of 1,6 SD </a:t>
            </a:r>
            <a:r>
              <a:rPr lang="en-US" b="1" dirty="0" err="1">
                <a:solidFill>
                  <a:srgbClr val="000000"/>
                </a:solidFill>
              </a:rPr>
              <a:t>kleiner</a:t>
            </a:r>
            <a:r>
              <a:rPr lang="en-US" b="1" dirty="0">
                <a:solidFill>
                  <a:srgbClr val="000000"/>
                </a:solidFill>
              </a:rPr>
              <a:t> </a:t>
            </a:r>
            <a:r>
              <a:rPr lang="en-US" b="1" dirty="0" err="1">
                <a:solidFill>
                  <a:srgbClr val="000000"/>
                </a:solidFill>
              </a:rPr>
              <a:t>dan</a:t>
            </a:r>
            <a:r>
              <a:rPr lang="en-US" b="1" dirty="0">
                <a:solidFill>
                  <a:srgbClr val="000000"/>
                </a:solidFill>
              </a:rPr>
              <a:t> TH:</a:t>
            </a:r>
          </a:p>
          <a:p>
            <a:pPr lvl="0"/>
            <a:r>
              <a:rPr lang="en-US" u="sng" dirty="0">
                <a:solidFill>
                  <a:srgbClr val="000000"/>
                </a:solidFill>
              </a:rPr>
              <a:t>Array </a:t>
            </a:r>
            <a:r>
              <a:rPr lang="en-US" u="sng" dirty="0" err="1">
                <a:solidFill>
                  <a:srgbClr val="000000"/>
                </a:solidFill>
              </a:rPr>
              <a:t>analyse</a:t>
            </a:r>
            <a:r>
              <a:rPr lang="en-US" dirty="0">
                <a:solidFill>
                  <a:srgbClr val="000000"/>
                </a:solidFill>
              </a:rPr>
              <a:t>: Turner </a:t>
            </a:r>
            <a:r>
              <a:rPr lang="en-US" dirty="0" err="1">
                <a:solidFill>
                  <a:srgbClr val="000000"/>
                </a:solidFill>
              </a:rPr>
              <a:t>syndroom</a:t>
            </a:r>
            <a:r>
              <a:rPr lang="en-US" dirty="0">
                <a:solidFill>
                  <a:srgbClr val="000000"/>
                </a:solidFill>
              </a:rPr>
              <a:t>, copy number variants (CNVs). </a:t>
            </a:r>
            <a:r>
              <a:rPr lang="en-US" dirty="0" err="1">
                <a:solidFill>
                  <a:srgbClr val="000000"/>
                </a:solidFill>
              </a:rPr>
              <a:t>Bij</a:t>
            </a:r>
            <a:r>
              <a:rPr lang="en-US" dirty="0">
                <a:solidFill>
                  <a:srgbClr val="000000"/>
                </a:solidFill>
              </a:rPr>
              <a:t> </a:t>
            </a:r>
            <a:r>
              <a:rPr lang="en-US" dirty="0" err="1">
                <a:solidFill>
                  <a:srgbClr val="000000"/>
                </a:solidFill>
              </a:rPr>
              <a:t>gebruik</a:t>
            </a:r>
            <a:r>
              <a:rPr lang="en-US" dirty="0">
                <a:solidFill>
                  <a:srgbClr val="000000"/>
                </a:solidFill>
              </a:rPr>
              <a:t> van SNP-array, </a:t>
            </a:r>
            <a:r>
              <a:rPr lang="en-US" dirty="0" err="1">
                <a:solidFill>
                  <a:srgbClr val="000000"/>
                </a:solidFill>
              </a:rPr>
              <a:t>ook</a:t>
            </a:r>
            <a:r>
              <a:rPr lang="en-US" dirty="0">
                <a:solidFill>
                  <a:srgbClr val="000000"/>
                </a:solidFill>
              </a:rPr>
              <a:t> </a:t>
            </a:r>
            <a:r>
              <a:rPr lang="en-US" dirty="0" err="1">
                <a:solidFill>
                  <a:srgbClr val="000000"/>
                </a:solidFill>
              </a:rPr>
              <a:t>vormen</a:t>
            </a:r>
            <a:r>
              <a:rPr lang="en-US" dirty="0">
                <a:solidFill>
                  <a:srgbClr val="000000"/>
                </a:solidFill>
              </a:rPr>
              <a:t> van uniparental </a:t>
            </a:r>
            <a:r>
              <a:rPr lang="en-US" dirty="0" err="1">
                <a:solidFill>
                  <a:srgbClr val="000000"/>
                </a:solidFill>
              </a:rPr>
              <a:t>disomie</a:t>
            </a:r>
            <a:r>
              <a:rPr lang="en-US" dirty="0">
                <a:solidFill>
                  <a:srgbClr val="000000"/>
                </a:solidFill>
              </a:rPr>
              <a:t> (UPD)</a:t>
            </a:r>
            <a:endParaRPr lang="en-US" b="1" dirty="0">
              <a:solidFill>
                <a:srgbClr val="000000"/>
              </a:solidFill>
            </a:endParaRPr>
          </a:p>
          <a:p>
            <a:pPr lvl="0"/>
            <a:endParaRPr lang="en-US" b="1" dirty="0">
              <a:solidFill>
                <a:srgbClr val="000000"/>
              </a:solidFill>
            </a:endParaRPr>
          </a:p>
          <a:p>
            <a:pPr lvl="0"/>
            <a:r>
              <a:rPr lang="en-US" b="1" dirty="0" err="1">
                <a:solidFill>
                  <a:srgbClr val="000000"/>
                </a:solidFill>
              </a:rPr>
              <a:t>Weggelaten</a:t>
            </a:r>
            <a:r>
              <a:rPr lang="en-US" b="1" dirty="0">
                <a:solidFill>
                  <a:srgbClr val="000000"/>
                </a:solidFill>
              </a:rPr>
              <a:t> (in </a:t>
            </a:r>
            <a:r>
              <a:rPr lang="en-US" b="1" dirty="0" err="1">
                <a:solidFill>
                  <a:srgbClr val="000000"/>
                </a:solidFill>
              </a:rPr>
              <a:t>tegenstelling</a:t>
            </a:r>
            <a:r>
              <a:rPr lang="en-US" b="1" dirty="0">
                <a:solidFill>
                  <a:srgbClr val="000000"/>
                </a:solidFill>
              </a:rPr>
              <a:t> tot </a:t>
            </a:r>
            <a:r>
              <a:rPr lang="en-US" b="1" dirty="0" err="1">
                <a:solidFill>
                  <a:srgbClr val="000000"/>
                </a:solidFill>
              </a:rPr>
              <a:t>tekstboeken</a:t>
            </a:r>
            <a:r>
              <a:rPr lang="en-US" b="1" dirty="0">
                <a:solidFill>
                  <a:srgbClr val="000000"/>
                </a:solidFill>
              </a:rPr>
              <a:t>):</a:t>
            </a:r>
          </a:p>
          <a:p>
            <a:pPr lvl="0"/>
            <a:r>
              <a:rPr lang="en-US" dirty="0" err="1">
                <a:solidFill>
                  <a:srgbClr val="000000"/>
                </a:solidFill>
              </a:rPr>
              <a:t>Leverfuncties</a:t>
            </a:r>
            <a:r>
              <a:rPr lang="en-US" dirty="0">
                <a:solidFill>
                  <a:srgbClr val="000000"/>
                </a:solidFill>
              </a:rPr>
              <a:t>: nooit (of </a:t>
            </a:r>
            <a:r>
              <a:rPr lang="en-US" dirty="0" err="1">
                <a:solidFill>
                  <a:srgbClr val="000000"/>
                </a:solidFill>
              </a:rPr>
              <a:t>extreem</a:t>
            </a:r>
            <a:r>
              <a:rPr lang="en-US" dirty="0">
                <a:solidFill>
                  <a:srgbClr val="000000"/>
                </a:solidFill>
              </a:rPr>
              <a:t> </a:t>
            </a:r>
            <a:r>
              <a:rPr lang="en-US" dirty="0" err="1">
                <a:solidFill>
                  <a:srgbClr val="000000"/>
                </a:solidFill>
              </a:rPr>
              <a:t>zelden</a:t>
            </a:r>
            <a:r>
              <a:rPr lang="en-US" dirty="0">
                <a:solidFill>
                  <a:srgbClr val="000000"/>
                </a:solidFill>
              </a:rPr>
              <a:t>) </a:t>
            </a:r>
            <a:r>
              <a:rPr lang="en-US" dirty="0" err="1">
                <a:solidFill>
                  <a:srgbClr val="000000"/>
                </a:solidFill>
              </a:rPr>
              <a:t>bij</a:t>
            </a:r>
            <a:r>
              <a:rPr lang="en-US" dirty="0">
                <a:solidFill>
                  <a:srgbClr val="000000"/>
                </a:solidFill>
              </a:rPr>
              <a:t> </a:t>
            </a:r>
            <a:r>
              <a:rPr lang="en-US" dirty="0" err="1">
                <a:solidFill>
                  <a:srgbClr val="000000"/>
                </a:solidFill>
              </a:rPr>
              <a:t>geïsoleerd</a:t>
            </a:r>
            <a:r>
              <a:rPr lang="en-US" dirty="0">
                <a:solidFill>
                  <a:srgbClr val="000000"/>
                </a:solidFill>
              </a:rPr>
              <a:t> </a:t>
            </a:r>
            <a:r>
              <a:rPr lang="en-US" dirty="0" err="1">
                <a:solidFill>
                  <a:srgbClr val="000000"/>
                </a:solidFill>
              </a:rPr>
              <a:t>groeifalen</a:t>
            </a:r>
            <a:endParaRPr lang="en-US" dirty="0">
              <a:solidFill>
                <a:srgbClr val="000000"/>
              </a:solidFill>
            </a:endParaRPr>
          </a:p>
          <a:p>
            <a:pPr lvl="0"/>
            <a:r>
              <a:rPr lang="en-US" dirty="0">
                <a:solidFill>
                  <a:srgbClr val="000000"/>
                </a:solidFill>
              </a:rPr>
              <a:t>BSE, CRP, </a:t>
            </a:r>
            <a:r>
              <a:rPr lang="en-US" dirty="0" err="1">
                <a:solidFill>
                  <a:srgbClr val="000000"/>
                </a:solidFill>
              </a:rPr>
              <a:t>leukocyten</a:t>
            </a:r>
            <a:r>
              <a:rPr lang="en-US" dirty="0">
                <a:solidFill>
                  <a:srgbClr val="000000"/>
                </a:solidFill>
              </a:rPr>
              <a:t>, </a:t>
            </a:r>
            <a:r>
              <a:rPr lang="en-US" dirty="0" err="1">
                <a:solidFill>
                  <a:srgbClr val="000000"/>
                </a:solidFill>
              </a:rPr>
              <a:t>leuko-differentiatie</a:t>
            </a:r>
            <a:r>
              <a:rPr lang="en-US" dirty="0">
                <a:solidFill>
                  <a:srgbClr val="000000"/>
                </a:solidFill>
              </a:rPr>
              <a:t>, </a:t>
            </a:r>
            <a:r>
              <a:rPr lang="en-US" dirty="0" err="1">
                <a:solidFill>
                  <a:srgbClr val="000000"/>
                </a:solidFill>
              </a:rPr>
              <a:t>thrombocyten</a:t>
            </a:r>
            <a:r>
              <a:rPr lang="en-US" dirty="0">
                <a:solidFill>
                  <a:srgbClr val="000000"/>
                </a:solidFill>
              </a:rPr>
              <a:t>: </a:t>
            </a:r>
            <a:r>
              <a:rPr lang="en-US" dirty="0" err="1">
                <a:solidFill>
                  <a:srgbClr val="000000"/>
                </a:solidFill>
              </a:rPr>
              <a:t>slechte</a:t>
            </a:r>
            <a:r>
              <a:rPr lang="en-US" dirty="0">
                <a:solidFill>
                  <a:srgbClr val="000000"/>
                </a:solidFill>
              </a:rPr>
              <a:t> markers </a:t>
            </a:r>
            <a:r>
              <a:rPr lang="en-US" dirty="0" err="1">
                <a:solidFill>
                  <a:srgbClr val="000000"/>
                </a:solidFill>
              </a:rPr>
              <a:t>voor</a:t>
            </a:r>
            <a:r>
              <a:rPr lang="en-US" dirty="0">
                <a:solidFill>
                  <a:srgbClr val="000000"/>
                </a:solidFill>
              </a:rPr>
              <a:t> </a:t>
            </a:r>
            <a:r>
              <a:rPr lang="en-US" dirty="0" err="1">
                <a:solidFill>
                  <a:srgbClr val="000000"/>
                </a:solidFill>
              </a:rPr>
              <a:t>condities</a:t>
            </a:r>
            <a:r>
              <a:rPr lang="en-US" dirty="0">
                <a:solidFill>
                  <a:srgbClr val="000000"/>
                </a:solidFill>
              </a:rPr>
              <a:t> die </a:t>
            </a:r>
            <a:r>
              <a:rPr lang="en-US" dirty="0" err="1">
                <a:solidFill>
                  <a:srgbClr val="000000"/>
                </a:solidFill>
              </a:rPr>
              <a:t>geïsoleerd</a:t>
            </a:r>
            <a:r>
              <a:rPr lang="en-US" dirty="0">
                <a:solidFill>
                  <a:srgbClr val="000000"/>
                </a:solidFill>
              </a:rPr>
              <a:t> </a:t>
            </a:r>
            <a:r>
              <a:rPr lang="en-US" dirty="0" err="1">
                <a:solidFill>
                  <a:srgbClr val="000000"/>
                </a:solidFill>
              </a:rPr>
              <a:t>groeifalen</a:t>
            </a:r>
            <a:r>
              <a:rPr lang="en-US" dirty="0">
                <a:solidFill>
                  <a:srgbClr val="000000"/>
                </a:solidFill>
              </a:rPr>
              <a:t> </a:t>
            </a:r>
            <a:r>
              <a:rPr lang="en-US" dirty="0" err="1">
                <a:solidFill>
                  <a:srgbClr val="000000"/>
                </a:solidFill>
              </a:rPr>
              <a:t>veroorzaken</a:t>
            </a:r>
            <a:endParaRPr lang="en-US" dirty="0">
              <a:solidFill>
                <a:srgbClr val="000000"/>
              </a:solidFill>
            </a:endParaRPr>
          </a:p>
          <a:p>
            <a:pPr lvl="0"/>
            <a:r>
              <a:rPr lang="en-US" dirty="0">
                <a:solidFill>
                  <a:srgbClr val="000000"/>
                </a:solidFill>
              </a:rPr>
              <a:t>Urine </a:t>
            </a:r>
            <a:r>
              <a:rPr lang="en-US" dirty="0" err="1">
                <a:solidFill>
                  <a:srgbClr val="000000"/>
                </a:solidFill>
              </a:rPr>
              <a:t>analyse</a:t>
            </a:r>
            <a:r>
              <a:rPr lang="en-US" dirty="0">
                <a:solidFill>
                  <a:srgbClr val="000000"/>
                </a:solidFill>
              </a:rPr>
              <a:t>: </a:t>
            </a:r>
            <a:r>
              <a:rPr lang="en-US" dirty="0" err="1">
                <a:solidFill>
                  <a:srgbClr val="000000"/>
                </a:solidFill>
              </a:rPr>
              <a:t>geen</a:t>
            </a:r>
            <a:r>
              <a:rPr lang="en-US" dirty="0">
                <a:solidFill>
                  <a:srgbClr val="000000"/>
                </a:solidFill>
              </a:rPr>
              <a:t> </a:t>
            </a:r>
            <a:r>
              <a:rPr lang="en-US" dirty="0" err="1">
                <a:solidFill>
                  <a:srgbClr val="000000"/>
                </a:solidFill>
              </a:rPr>
              <a:t>additionele</a:t>
            </a:r>
            <a:r>
              <a:rPr lang="en-US" dirty="0">
                <a:solidFill>
                  <a:srgbClr val="000000"/>
                </a:solidFill>
              </a:rPr>
              <a:t> </a:t>
            </a:r>
            <a:r>
              <a:rPr lang="en-US" dirty="0" err="1">
                <a:solidFill>
                  <a:srgbClr val="000000"/>
                </a:solidFill>
              </a:rPr>
              <a:t>waarde</a:t>
            </a:r>
            <a:r>
              <a:rPr lang="en-US" dirty="0">
                <a:solidFill>
                  <a:srgbClr val="000000"/>
                </a:solidFill>
              </a:rPr>
              <a:t>  </a:t>
            </a:r>
            <a:r>
              <a:rPr lang="en-US" dirty="0" err="1">
                <a:solidFill>
                  <a:srgbClr val="000000"/>
                </a:solidFill>
              </a:rPr>
              <a:t>boven</a:t>
            </a:r>
            <a:r>
              <a:rPr lang="en-US" dirty="0">
                <a:solidFill>
                  <a:srgbClr val="000000"/>
                </a:solidFill>
              </a:rPr>
              <a:t> </a:t>
            </a:r>
            <a:r>
              <a:rPr lang="en-US" dirty="0" err="1">
                <a:solidFill>
                  <a:srgbClr val="000000"/>
                </a:solidFill>
              </a:rPr>
              <a:t>nierfunctiebepalingen</a:t>
            </a:r>
            <a:endParaRPr lang="en-US" dirty="0">
              <a:solidFill>
                <a:srgbClr val="000000"/>
              </a:solidFill>
            </a:endParaRPr>
          </a:p>
          <a:p>
            <a:endParaRPr lang="en-GB" dirty="0"/>
          </a:p>
        </p:txBody>
      </p:sp>
      <p:sp>
        <p:nvSpPr>
          <p:cNvPr id="4" name="TextBox 3"/>
          <p:cNvSpPr txBox="1"/>
          <p:nvPr/>
        </p:nvSpPr>
        <p:spPr>
          <a:xfrm>
            <a:off x="28121" y="6507830"/>
            <a:ext cx="6717736"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err="1">
                <a:ln>
                  <a:noFill/>
                </a:ln>
                <a:solidFill>
                  <a:srgbClr val="003C66"/>
                </a:solidFill>
                <a:effectLst/>
                <a:uLnTx/>
                <a:uFillTx/>
                <a:latin typeface="Calibri"/>
                <a:ea typeface="ＭＳ Ｐゴシック" charset="0"/>
                <a:cs typeface="+mn-cs"/>
              </a:rPr>
              <a:t>Mul</a:t>
            </a:r>
            <a:r>
              <a:rPr kumimoji="0" lang="en-US" sz="1600" b="0" i="1" u="none" strike="noStrike" kern="1200" cap="none" spc="0" normalizeH="0" baseline="0" noProof="0" dirty="0">
                <a:ln>
                  <a:noFill/>
                </a:ln>
                <a:solidFill>
                  <a:srgbClr val="003C66"/>
                </a:solidFill>
                <a:effectLst/>
                <a:uLnTx/>
                <a:uFillTx/>
                <a:latin typeface="Calibri"/>
                <a:ea typeface="ＭＳ Ｐゴシック" charset="0"/>
                <a:cs typeface="+mn-cs"/>
              </a:rPr>
              <a:t>, </a:t>
            </a:r>
            <a:r>
              <a:rPr kumimoji="0" lang="en-US" sz="1600" b="0" i="1" u="none" strike="noStrike" kern="1200" cap="none" spc="0" normalizeH="0" baseline="0" noProof="0" dirty="0" err="1">
                <a:ln>
                  <a:noFill/>
                </a:ln>
                <a:solidFill>
                  <a:srgbClr val="003C66"/>
                </a:solidFill>
                <a:effectLst/>
                <a:uLnTx/>
                <a:uFillTx/>
                <a:latin typeface="Calibri"/>
                <a:ea typeface="ＭＳ Ｐゴシック" charset="0"/>
                <a:cs typeface="+mn-cs"/>
              </a:rPr>
              <a:t>Horm</a:t>
            </a:r>
            <a:r>
              <a:rPr kumimoji="0" lang="en-US" sz="1600" b="0" i="1" u="none" strike="noStrike" kern="1200" cap="none" spc="0" normalizeH="0" baseline="0" noProof="0" dirty="0">
                <a:ln>
                  <a:noFill/>
                </a:ln>
                <a:solidFill>
                  <a:srgbClr val="003C66"/>
                </a:solidFill>
                <a:effectLst/>
                <a:uLnTx/>
                <a:uFillTx/>
                <a:latin typeface="Calibri"/>
                <a:ea typeface="ＭＳ Ｐゴシック" charset="0"/>
                <a:cs typeface="+mn-cs"/>
              </a:rPr>
              <a:t> Res </a:t>
            </a:r>
            <a:r>
              <a:rPr kumimoji="0" lang="en-US" sz="1600" b="0" i="1" u="none" strike="noStrike" kern="1200" cap="none" spc="0" normalizeH="0" baseline="0" noProof="0" dirty="0" err="1">
                <a:ln>
                  <a:noFill/>
                </a:ln>
                <a:solidFill>
                  <a:srgbClr val="003C66"/>
                </a:solidFill>
                <a:effectLst/>
                <a:uLnTx/>
                <a:uFillTx/>
                <a:latin typeface="Calibri"/>
                <a:ea typeface="ＭＳ Ｐゴシック" charset="0"/>
                <a:cs typeface="+mn-cs"/>
              </a:rPr>
              <a:t>Paediatr</a:t>
            </a:r>
            <a:r>
              <a:rPr kumimoji="0" lang="en-US" sz="1600" b="0" i="1" u="none" strike="noStrike" kern="1200" cap="none" spc="0" normalizeH="0" baseline="0" noProof="0" dirty="0">
                <a:ln>
                  <a:noFill/>
                </a:ln>
                <a:solidFill>
                  <a:srgbClr val="003C66"/>
                </a:solidFill>
                <a:effectLst/>
                <a:uLnTx/>
                <a:uFillTx/>
                <a:latin typeface="Calibri"/>
                <a:ea typeface="ＭＳ Ｐゴシック" charset="0"/>
                <a:cs typeface="+mn-cs"/>
              </a:rPr>
              <a:t> 2010;74:351. </a:t>
            </a:r>
            <a:r>
              <a:rPr kumimoji="0" lang="en-US" sz="1600" b="0" i="1" u="none" strike="noStrike" kern="1200" cap="none" spc="0" normalizeH="0" baseline="0" noProof="0" dirty="0" err="1">
                <a:ln>
                  <a:noFill/>
                </a:ln>
                <a:solidFill>
                  <a:srgbClr val="003C66"/>
                </a:solidFill>
                <a:effectLst/>
                <a:uLnTx/>
                <a:uFillTx/>
                <a:latin typeface="Calibri"/>
                <a:ea typeface="ＭＳ Ｐゴシック" charset="0"/>
                <a:cs typeface="+mn-cs"/>
              </a:rPr>
              <a:t>Kanof</a:t>
            </a:r>
            <a:r>
              <a:rPr kumimoji="0" lang="en-US" sz="1600" b="0" i="1" u="none" strike="noStrike" kern="1200" cap="none" spc="0" normalizeH="0" baseline="0" noProof="0" dirty="0">
                <a:ln>
                  <a:noFill/>
                </a:ln>
                <a:solidFill>
                  <a:srgbClr val="003C66"/>
                </a:solidFill>
                <a:effectLst/>
                <a:uLnTx/>
                <a:uFillTx/>
                <a:latin typeface="Calibri"/>
                <a:ea typeface="ＭＳ Ｐゴシック" charset="0"/>
                <a:cs typeface="+mn-cs"/>
              </a:rPr>
              <a:t>, Gastroenterology 1988;95:1523 </a:t>
            </a:r>
            <a:endParaRPr kumimoji="0" lang="en-GB" sz="1600" b="0" i="1" u="none" strike="noStrike" kern="1200" cap="none" spc="0" normalizeH="0" baseline="0" noProof="0" dirty="0">
              <a:ln>
                <a:noFill/>
              </a:ln>
              <a:solidFill>
                <a:srgbClr val="003C66"/>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214093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ext Box 4"/>
          <p:cNvSpPr txBox="1">
            <a:spLocks noChangeArrowheads="1"/>
          </p:cNvSpPr>
          <p:nvPr/>
        </p:nvSpPr>
        <p:spPr bwMode="auto">
          <a:xfrm>
            <a:off x="406702" y="212946"/>
            <a:ext cx="5938693" cy="574883"/>
          </a:xfrm>
          <a:prstGeom prst="rect">
            <a:avLst/>
          </a:prstGeom>
          <a:noFill/>
          <a:ln w="9525">
            <a:noFill/>
            <a:miter lim="800000"/>
            <a:headEnd/>
            <a:tailEnd/>
          </a:ln>
        </p:spPr>
        <p:txBody>
          <a:bodyPr wrap="square" lIns="91420" tIns="45711" rIns="91420" bIns="45711">
            <a:spAutoFit/>
          </a:bodyPr>
          <a:lstStyle/>
          <a:p>
            <a:pPr marL="228553" marR="0" lvl="0" indent="-228553" algn="l" defTabSz="914400" rtl="0" eaLnBrk="0" fontAlgn="base" latinLnBrk="0" hangingPunct="0">
              <a:lnSpc>
                <a:spcPct val="120000"/>
              </a:lnSpc>
              <a:spcBef>
                <a:spcPct val="20000"/>
              </a:spcBef>
              <a:spcAft>
                <a:spcPct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Calibri"/>
                <a:ea typeface="MS PGothic" pitchFamily="34" charset="-128"/>
                <a:cs typeface="+mn-cs"/>
              </a:rPr>
              <a:t>Advies voor laboratoriumscreening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6512976"/>
              </p:ext>
            </p:extLst>
          </p:nvPr>
        </p:nvGraphicFramePr>
        <p:xfrm>
          <a:off x="0" y="1005938"/>
          <a:ext cx="9144000" cy="5852062"/>
        </p:xfrm>
        <a:graphic>
          <a:graphicData uri="http://schemas.openxmlformats.org/drawingml/2006/table">
            <a:tbl>
              <a:tblPr firstRow="1" bandRow="1">
                <a:tableStyleId>{5C22544A-7EE6-4342-B048-85BDC9FD1C3A}</a:tableStyleId>
              </a:tblPr>
              <a:tblGrid>
                <a:gridCol w="2367688">
                  <a:extLst>
                    <a:ext uri="{9D8B030D-6E8A-4147-A177-3AD203B41FA5}">
                      <a16:colId xmlns:a16="http://schemas.microsoft.com/office/drawing/2014/main" val="20000"/>
                    </a:ext>
                  </a:extLst>
                </a:gridCol>
                <a:gridCol w="2531701">
                  <a:extLst>
                    <a:ext uri="{9D8B030D-6E8A-4147-A177-3AD203B41FA5}">
                      <a16:colId xmlns:a16="http://schemas.microsoft.com/office/drawing/2014/main" val="20001"/>
                    </a:ext>
                  </a:extLst>
                </a:gridCol>
                <a:gridCol w="4244611">
                  <a:extLst>
                    <a:ext uri="{9D8B030D-6E8A-4147-A177-3AD203B41FA5}">
                      <a16:colId xmlns:a16="http://schemas.microsoft.com/office/drawing/2014/main" val="20002"/>
                    </a:ext>
                  </a:extLst>
                </a:gridCol>
              </a:tblGrid>
              <a:tr h="459496">
                <a:tc>
                  <a:txBody>
                    <a:bodyPr/>
                    <a:lstStyle/>
                    <a:p>
                      <a:endParaRPr lang="en-GB" dirty="0"/>
                    </a:p>
                  </a:txBody>
                  <a:tcPr/>
                </a:tc>
                <a:tc>
                  <a:txBody>
                    <a:bodyPr/>
                    <a:lstStyle/>
                    <a:p>
                      <a:r>
                        <a:rPr lang="en-US" dirty="0" err="1"/>
                        <a:t>Onderzoek</a:t>
                      </a:r>
                      <a:endParaRPr lang="en-GB" dirty="0"/>
                    </a:p>
                  </a:txBody>
                  <a:tcPr/>
                </a:tc>
                <a:tc>
                  <a:txBody>
                    <a:bodyPr/>
                    <a:lstStyle/>
                    <a:p>
                      <a:r>
                        <a:rPr lang="en-US" dirty="0"/>
                        <a:t>Rationale (op</a:t>
                      </a:r>
                      <a:r>
                        <a:rPr lang="en-US" baseline="0" dirty="0"/>
                        <a:t> </a:t>
                      </a:r>
                      <a:r>
                        <a:rPr lang="en-US" baseline="0" dirty="0" err="1"/>
                        <a:t>te</a:t>
                      </a:r>
                      <a:r>
                        <a:rPr lang="en-US" baseline="0" dirty="0"/>
                        <a:t> </a:t>
                      </a:r>
                      <a:r>
                        <a:rPr lang="en-US" baseline="0" dirty="0" err="1"/>
                        <a:t>sporen</a:t>
                      </a:r>
                      <a:r>
                        <a:rPr lang="en-US" baseline="0" dirty="0"/>
                        <a:t> </a:t>
                      </a:r>
                      <a:r>
                        <a:rPr lang="en-US" baseline="0" dirty="0" err="1"/>
                        <a:t>afwijking</a:t>
                      </a:r>
                      <a:r>
                        <a:rPr lang="en-US" dirty="0"/>
                        <a:t>)</a:t>
                      </a:r>
                      <a:endParaRPr lang="en-GB" dirty="0"/>
                    </a:p>
                  </a:txBody>
                  <a:tcPr/>
                </a:tc>
                <a:extLst>
                  <a:ext uri="{0D108BD9-81ED-4DB2-BD59-A6C34878D82A}">
                    <a16:rowId xmlns:a16="http://schemas.microsoft.com/office/drawing/2014/main" val="10000"/>
                  </a:ext>
                </a:extLst>
              </a:tr>
              <a:tr h="424286">
                <a:tc>
                  <a:txBody>
                    <a:bodyPr/>
                    <a:lstStyle/>
                    <a:p>
                      <a:r>
                        <a:rPr lang="en-US" b="1" dirty="0"/>
                        <a:t>Allen</a:t>
                      </a:r>
                      <a:endParaRPr lang="en-GB" b="1" dirty="0"/>
                    </a:p>
                  </a:txBody>
                  <a:tcPr/>
                </a:tc>
                <a:tc>
                  <a:txBody>
                    <a:bodyPr/>
                    <a:lstStyle/>
                    <a:p>
                      <a:r>
                        <a:rPr lang="en-US" dirty="0" err="1"/>
                        <a:t>Hb</a:t>
                      </a:r>
                      <a:r>
                        <a:rPr lang="en-US" dirty="0"/>
                        <a:t>,</a:t>
                      </a:r>
                      <a:r>
                        <a:rPr lang="en-US" baseline="0" dirty="0"/>
                        <a:t> </a:t>
                      </a:r>
                      <a:r>
                        <a:rPr lang="en-US" baseline="0" dirty="0" err="1"/>
                        <a:t>Ht</a:t>
                      </a:r>
                      <a:r>
                        <a:rPr lang="en-US" baseline="0" dirty="0"/>
                        <a:t>, rode </a:t>
                      </a:r>
                      <a:r>
                        <a:rPr lang="en-US" baseline="0" dirty="0" err="1"/>
                        <a:t>cellen</a:t>
                      </a:r>
                      <a:r>
                        <a:rPr lang="en-US" baseline="0" dirty="0"/>
                        <a:t> indices</a:t>
                      </a:r>
                      <a:endParaRPr lang="en-GB" dirty="0"/>
                    </a:p>
                  </a:txBody>
                  <a:tcPr/>
                </a:tc>
                <a:tc>
                  <a:txBody>
                    <a:bodyPr/>
                    <a:lstStyle/>
                    <a:p>
                      <a:r>
                        <a:rPr lang="en-US" dirty="0" err="1"/>
                        <a:t>Hemoglobinopathie</a:t>
                      </a:r>
                      <a:r>
                        <a:rPr lang="en-US" dirty="0"/>
                        <a:t>, </a:t>
                      </a:r>
                      <a:r>
                        <a:rPr lang="en-US" dirty="0" err="1"/>
                        <a:t>coeliakie</a:t>
                      </a:r>
                      <a:r>
                        <a:rPr lang="en-US" dirty="0"/>
                        <a:t>, IBD</a:t>
                      </a:r>
                      <a:endParaRPr lang="en-GB" dirty="0"/>
                    </a:p>
                  </a:txBody>
                  <a:tcPr/>
                </a:tc>
                <a:extLst>
                  <a:ext uri="{0D108BD9-81ED-4DB2-BD59-A6C34878D82A}">
                    <a16:rowId xmlns:a16="http://schemas.microsoft.com/office/drawing/2014/main" val="10001"/>
                  </a:ext>
                </a:extLst>
              </a:tr>
              <a:tr h="372704">
                <a:tc>
                  <a:txBody>
                    <a:bodyPr/>
                    <a:lstStyle/>
                    <a:p>
                      <a:endParaRPr lang="en-GB" dirty="0"/>
                    </a:p>
                  </a:txBody>
                  <a:tcPr/>
                </a:tc>
                <a:tc>
                  <a:txBody>
                    <a:bodyPr/>
                    <a:lstStyle/>
                    <a:p>
                      <a:r>
                        <a:rPr lang="en-US" dirty="0"/>
                        <a:t>IGF-I</a:t>
                      </a:r>
                      <a:endParaRPr lang="en-GB" dirty="0"/>
                    </a:p>
                  </a:txBody>
                  <a:tcPr/>
                </a:tc>
                <a:tc>
                  <a:txBody>
                    <a:bodyPr/>
                    <a:lstStyle/>
                    <a:p>
                      <a:r>
                        <a:rPr lang="en-US" dirty="0"/>
                        <a:t>GHD</a:t>
                      </a:r>
                      <a:endParaRPr lang="en-GB" dirty="0"/>
                    </a:p>
                  </a:txBody>
                  <a:tcPr/>
                </a:tc>
                <a:extLst>
                  <a:ext uri="{0D108BD9-81ED-4DB2-BD59-A6C34878D82A}">
                    <a16:rowId xmlns:a16="http://schemas.microsoft.com/office/drawing/2014/main" val="10002"/>
                  </a:ext>
                </a:extLst>
              </a:tr>
              <a:tr h="372704">
                <a:tc>
                  <a:txBody>
                    <a:bodyPr/>
                    <a:lstStyle/>
                    <a:p>
                      <a:endParaRPr lang="en-GB" dirty="0"/>
                    </a:p>
                  </a:txBody>
                  <a:tcPr/>
                </a:tc>
                <a:tc>
                  <a:txBody>
                    <a:bodyPr/>
                    <a:lstStyle/>
                    <a:p>
                      <a:r>
                        <a:rPr lang="en-US" dirty="0"/>
                        <a:t>FT4, TSH</a:t>
                      </a:r>
                      <a:endParaRPr lang="en-GB" dirty="0"/>
                    </a:p>
                  </a:txBody>
                  <a:tcPr/>
                </a:tc>
                <a:tc>
                  <a:txBody>
                    <a:bodyPr/>
                    <a:lstStyle/>
                    <a:p>
                      <a:r>
                        <a:rPr lang="en-US" dirty="0" err="1"/>
                        <a:t>Hypothyreoïdie</a:t>
                      </a:r>
                      <a:endParaRPr lang="en-GB" dirty="0"/>
                    </a:p>
                  </a:txBody>
                  <a:tcPr/>
                </a:tc>
                <a:extLst>
                  <a:ext uri="{0D108BD9-81ED-4DB2-BD59-A6C34878D82A}">
                    <a16:rowId xmlns:a16="http://schemas.microsoft.com/office/drawing/2014/main" val="10003"/>
                  </a:ext>
                </a:extLst>
              </a:tr>
              <a:tr h="390574">
                <a:tc>
                  <a:txBody>
                    <a:bodyPr/>
                    <a:lstStyle/>
                    <a:p>
                      <a:endParaRPr lang="en-GB" dirty="0"/>
                    </a:p>
                  </a:txBody>
                  <a:tcPr/>
                </a:tc>
                <a:tc>
                  <a:txBody>
                    <a:bodyPr/>
                    <a:lstStyle/>
                    <a:p>
                      <a:r>
                        <a:rPr lang="en-US" dirty="0"/>
                        <a:t>Anti-TTG IgA,</a:t>
                      </a:r>
                      <a:r>
                        <a:rPr lang="en-US" baseline="0" dirty="0"/>
                        <a:t> </a:t>
                      </a:r>
                      <a:r>
                        <a:rPr lang="en-US" baseline="0" dirty="0" err="1"/>
                        <a:t>totaal</a:t>
                      </a:r>
                      <a:r>
                        <a:rPr lang="en-US" baseline="0" dirty="0"/>
                        <a:t> IgA</a:t>
                      </a:r>
                      <a:endParaRPr lang="en-GB" dirty="0"/>
                    </a:p>
                  </a:txBody>
                  <a:tcPr/>
                </a:tc>
                <a:tc>
                  <a:txBody>
                    <a:bodyPr/>
                    <a:lstStyle/>
                    <a:p>
                      <a:r>
                        <a:rPr lang="en-US" dirty="0" err="1"/>
                        <a:t>Coeliakie</a:t>
                      </a:r>
                      <a:endParaRPr lang="en-GB" dirty="0"/>
                    </a:p>
                  </a:txBody>
                  <a:tcPr/>
                </a:tc>
                <a:extLst>
                  <a:ext uri="{0D108BD9-81ED-4DB2-BD59-A6C34878D82A}">
                    <a16:rowId xmlns:a16="http://schemas.microsoft.com/office/drawing/2014/main" val="10004"/>
                  </a:ext>
                </a:extLst>
              </a:tr>
              <a:tr h="372704">
                <a:tc>
                  <a:txBody>
                    <a:bodyPr/>
                    <a:lstStyle/>
                    <a:p>
                      <a:endParaRPr lang="en-GB" dirty="0"/>
                    </a:p>
                  </a:txBody>
                  <a:tcPr/>
                </a:tc>
                <a:tc>
                  <a:txBody>
                    <a:bodyPr/>
                    <a:lstStyle/>
                    <a:p>
                      <a:r>
                        <a:rPr lang="en-US" dirty="0"/>
                        <a:t>Na, K, </a:t>
                      </a:r>
                      <a:r>
                        <a:rPr lang="en-US" dirty="0" err="1"/>
                        <a:t>kreatinine</a:t>
                      </a:r>
                      <a:endParaRPr lang="en-GB" dirty="0"/>
                    </a:p>
                  </a:txBody>
                  <a:tcPr/>
                </a:tc>
                <a:tc>
                  <a:txBody>
                    <a:bodyPr/>
                    <a:lstStyle/>
                    <a:p>
                      <a:r>
                        <a:rPr lang="en-US" dirty="0" err="1"/>
                        <a:t>Nierafwijkingen</a:t>
                      </a:r>
                      <a:r>
                        <a:rPr lang="en-US" dirty="0"/>
                        <a:t> (</a:t>
                      </a:r>
                      <a:r>
                        <a:rPr lang="en-US" dirty="0" err="1"/>
                        <a:t>bv</a:t>
                      </a:r>
                      <a:r>
                        <a:rPr lang="en-US" baseline="0" dirty="0"/>
                        <a:t> </a:t>
                      </a:r>
                      <a:r>
                        <a:rPr lang="en-US" baseline="0" dirty="0" err="1"/>
                        <a:t>nephronophthysis</a:t>
                      </a:r>
                      <a:r>
                        <a:rPr lang="en-US" baseline="0" dirty="0"/>
                        <a:t>)</a:t>
                      </a:r>
                      <a:endParaRPr lang="en-GB" dirty="0"/>
                    </a:p>
                  </a:txBody>
                  <a:tcPr/>
                </a:tc>
                <a:extLst>
                  <a:ext uri="{0D108BD9-81ED-4DB2-BD59-A6C34878D82A}">
                    <a16:rowId xmlns:a16="http://schemas.microsoft.com/office/drawing/2014/main" val="10005"/>
                  </a:ext>
                </a:extLst>
              </a:tr>
              <a:tr h="652232">
                <a:tc>
                  <a:txBody>
                    <a:bodyPr/>
                    <a:lstStyle/>
                    <a:p>
                      <a:endParaRPr lang="en-GB" dirty="0"/>
                    </a:p>
                  </a:txBody>
                  <a:tcPr/>
                </a:tc>
                <a:tc>
                  <a:txBody>
                    <a:bodyPr/>
                    <a:lstStyle/>
                    <a:p>
                      <a:r>
                        <a:rPr lang="en-GB" dirty="0"/>
                        <a:t>Ca, P, </a:t>
                      </a:r>
                      <a:r>
                        <a:rPr lang="en-GB" dirty="0" err="1"/>
                        <a:t>alkalische</a:t>
                      </a:r>
                      <a:r>
                        <a:rPr lang="en-GB" dirty="0"/>
                        <a:t> </a:t>
                      </a:r>
                      <a:r>
                        <a:rPr lang="en-GB" dirty="0" err="1"/>
                        <a:t>fosfatase</a:t>
                      </a:r>
                      <a:endParaRPr lang="en-GB" dirty="0"/>
                    </a:p>
                  </a:txBody>
                  <a:tcPr/>
                </a:tc>
                <a:tc>
                  <a:txBody>
                    <a:bodyPr/>
                    <a:lstStyle/>
                    <a:p>
                      <a:r>
                        <a:rPr lang="en-US" dirty="0" err="1"/>
                        <a:t>Metabole</a:t>
                      </a:r>
                      <a:r>
                        <a:rPr lang="en-US" baseline="0" dirty="0"/>
                        <a:t> </a:t>
                      </a:r>
                      <a:r>
                        <a:rPr lang="en-US" baseline="0" dirty="0" err="1"/>
                        <a:t>botaandoeningen</a:t>
                      </a:r>
                      <a:endParaRPr lang="en-GB" dirty="0"/>
                    </a:p>
                  </a:txBody>
                  <a:tcPr/>
                </a:tc>
                <a:extLst>
                  <a:ext uri="{0D108BD9-81ED-4DB2-BD59-A6C34878D82A}">
                    <a16:rowId xmlns:a16="http://schemas.microsoft.com/office/drawing/2014/main" val="10006"/>
                  </a:ext>
                </a:extLst>
              </a:tr>
              <a:tr h="652232">
                <a:tc>
                  <a:txBody>
                    <a:bodyPr/>
                    <a:lstStyle/>
                    <a:p>
                      <a:endParaRPr lang="en-GB" dirty="0"/>
                    </a:p>
                  </a:txBody>
                  <a:tcPr/>
                </a:tc>
                <a:tc>
                  <a:txBody>
                    <a:bodyPr/>
                    <a:lstStyle/>
                    <a:p>
                      <a:r>
                        <a:rPr lang="en-US" dirty="0"/>
                        <a:t>X-hand/pols (</a:t>
                      </a:r>
                      <a:r>
                        <a:rPr lang="en-US" dirty="0" err="1"/>
                        <a:t>skeletlft</a:t>
                      </a:r>
                      <a:r>
                        <a:rPr lang="en-US" baseline="0" dirty="0"/>
                        <a:t> </a:t>
                      </a:r>
                      <a:r>
                        <a:rPr lang="en-US" b="1" dirty="0"/>
                        <a:t>+</a:t>
                      </a:r>
                      <a:r>
                        <a:rPr lang="en-US" dirty="0"/>
                        <a:t> </a:t>
                      </a:r>
                      <a:r>
                        <a:rPr lang="en-US" b="1" dirty="0" err="1"/>
                        <a:t>anatomische</a:t>
                      </a:r>
                      <a:r>
                        <a:rPr lang="en-US" b="1" baseline="0" dirty="0"/>
                        <a:t> </a:t>
                      </a:r>
                      <a:r>
                        <a:rPr lang="en-US" b="1" dirty="0"/>
                        <a:t> </a:t>
                      </a:r>
                      <a:r>
                        <a:rPr lang="en-US" b="1" dirty="0" err="1"/>
                        <a:t>afwijking</a:t>
                      </a:r>
                      <a:r>
                        <a:rPr lang="en-US" b="1" dirty="0"/>
                        <a:t>)</a:t>
                      </a:r>
                      <a:endParaRPr lang="en-GB" dirty="0"/>
                    </a:p>
                  </a:txBody>
                  <a:tcPr/>
                </a:tc>
                <a:tc>
                  <a:txBody>
                    <a:bodyPr/>
                    <a:lstStyle/>
                    <a:p>
                      <a:r>
                        <a:rPr lang="en-US" dirty="0" err="1"/>
                        <a:t>Kans</a:t>
                      </a:r>
                      <a:r>
                        <a:rPr lang="en-US" dirty="0"/>
                        <a:t> op </a:t>
                      </a:r>
                      <a:r>
                        <a:rPr lang="en-US" dirty="0" err="1"/>
                        <a:t>primaire</a:t>
                      </a:r>
                      <a:r>
                        <a:rPr lang="en-US" dirty="0"/>
                        <a:t> vs </a:t>
                      </a:r>
                      <a:r>
                        <a:rPr lang="en-US" dirty="0" err="1"/>
                        <a:t>secundaire</a:t>
                      </a:r>
                      <a:r>
                        <a:rPr lang="en-US" dirty="0"/>
                        <a:t> vs ISS </a:t>
                      </a:r>
                      <a:r>
                        <a:rPr lang="en-US" baseline="0" dirty="0"/>
                        <a:t>(CDGP), </a:t>
                      </a:r>
                      <a:r>
                        <a:rPr lang="en-US" baseline="0" dirty="0" err="1"/>
                        <a:t>skelet</a:t>
                      </a:r>
                      <a:r>
                        <a:rPr lang="en-US" baseline="0" dirty="0"/>
                        <a:t> </a:t>
                      </a:r>
                      <a:r>
                        <a:rPr lang="en-US" baseline="0" dirty="0" err="1"/>
                        <a:t>dysplasie</a:t>
                      </a:r>
                      <a:r>
                        <a:rPr lang="en-US" dirty="0"/>
                        <a:t> </a:t>
                      </a:r>
                      <a:endParaRPr lang="en-GB" dirty="0"/>
                    </a:p>
                  </a:txBody>
                  <a:tcPr/>
                </a:tc>
                <a:extLst>
                  <a:ext uri="{0D108BD9-81ED-4DB2-BD59-A6C34878D82A}">
                    <a16:rowId xmlns:a16="http://schemas.microsoft.com/office/drawing/2014/main" val="10007"/>
                  </a:ext>
                </a:extLst>
              </a:tr>
              <a:tr h="372704">
                <a:tc>
                  <a:txBody>
                    <a:bodyPr/>
                    <a:lstStyle/>
                    <a:p>
                      <a:r>
                        <a:rPr lang="en-US" b="1" dirty="0"/>
                        <a:t>&lt;3 </a:t>
                      </a:r>
                      <a:r>
                        <a:rPr lang="en-US" b="1" dirty="0" err="1"/>
                        <a:t>jr</a:t>
                      </a:r>
                      <a:endParaRPr lang="en-GB" b="1" dirty="0"/>
                    </a:p>
                  </a:txBody>
                  <a:tcPr/>
                </a:tc>
                <a:tc>
                  <a:txBody>
                    <a:bodyPr/>
                    <a:lstStyle/>
                    <a:p>
                      <a:r>
                        <a:rPr lang="en-US" dirty="0" err="1"/>
                        <a:t>Bloedgas</a:t>
                      </a:r>
                      <a:endParaRPr lang="en-GB" dirty="0"/>
                    </a:p>
                  </a:txBody>
                  <a:tcPr/>
                </a:tc>
                <a:tc>
                  <a:txBody>
                    <a:bodyPr/>
                    <a:lstStyle/>
                    <a:p>
                      <a:r>
                        <a:rPr lang="en-US" dirty="0" err="1"/>
                        <a:t>Renale</a:t>
                      </a:r>
                      <a:r>
                        <a:rPr lang="en-US" dirty="0"/>
                        <a:t> </a:t>
                      </a:r>
                      <a:r>
                        <a:rPr lang="en-US" dirty="0" err="1"/>
                        <a:t>tubulaire</a:t>
                      </a:r>
                      <a:r>
                        <a:rPr lang="en-US" baseline="0" dirty="0"/>
                        <a:t> </a:t>
                      </a:r>
                      <a:r>
                        <a:rPr lang="en-US" baseline="0" dirty="0" err="1"/>
                        <a:t>acidose</a:t>
                      </a:r>
                      <a:endParaRPr lang="en-GB" dirty="0"/>
                    </a:p>
                  </a:txBody>
                  <a:tcPr/>
                </a:tc>
                <a:extLst>
                  <a:ext uri="{0D108BD9-81ED-4DB2-BD59-A6C34878D82A}">
                    <a16:rowId xmlns:a16="http://schemas.microsoft.com/office/drawing/2014/main" val="10008"/>
                  </a:ext>
                </a:extLst>
              </a:tr>
              <a:tr h="652232">
                <a:tc>
                  <a:txBody>
                    <a:bodyPr/>
                    <a:lstStyle/>
                    <a:p>
                      <a:r>
                        <a:rPr lang="en-US" b="1" dirty="0"/>
                        <a:t>&gt;10 </a:t>
                      </a:r>
                      <a:r>
                        <a:rPr lang="en-US" b="1" dirty="0" err="1"/>
                        <a:t>jr</a:t>
                      </a:r>
                      <a:r>
                        <a:rPr lang="en-US" b="1" dirty="0"/>
                        <a:t> +[</a:t>
                      </a:r>
                      <a:r>
                        <a:rPr lang="en-US" b="1" dirty="0" err="1"/>
                        <a:t>afnemend</a:t>
                      </a:r>
                      <a:r>
                        <a:rPr lang="en-US" b="1" dirty="0"/>
                        <a:t> OF </a:t>
                      </a:r>
                      <a:r>
                        <a:rPr lang="en-US" b="1" dirty="0" err="1"/>
                        <a:t>lage</a:t>
                      </a:r>
                      <a:r>
                        <a:rPr lang="en-US" b="1" dirty="0"/>
                        <a:t> BMI SDS(&lt;-1)]</a:t>
                      </a:r>
                      <a:endParaRPr lang="en-GB" b="1" dirty="0"/>
                    </a:p>
                  </a:txBody>
                  <a:tcPr/>
                </a:tc>
                <a:tc>
                  <a:txBody>
                    <a:bodyPr/>
                    <a:lstStyle/>
                    <a:p>
                      <a:r>
                        <a:rPr lang="en-US" dirty="0" err="1"/>
                        <a:t>Leuko</a:t>
                      </a:r>
                      <a:r>
                        <a:rPr lang="en-US" dirty="0"/>
                        <a:t> diff, C</a:t>
                      </a:r>
                      <a:r>
                        <a:rPr lang="en-US" baseline="0" dirty="0"/>
                        <a:t>RP/BSE, </a:t>
                      </a:r>
                      <a:r>
                        <a:rPr lang="en-US" baseline="0" dirty="0" err="1"/>
                        <a:t>faeces</a:t>
                      </a:r>
                      <a:r>
                        <a:rPr lang="en-US" baseline="0" dirty="0"/>
                        <a:t> </a:t>
                      </a:r>
                      <a:r>
                        <a:rPr lang="en-US" baseline="0" dirty="0" err="1"/>
                        <a:t>calprotectine</a:t>
                      </a:r>
                      <a:endParaRPr lang="en-GB" dirty="0"/>
                    </a:p>
                  </a:txBody>
                  <a:tcPr/>
                </a:tc>
                <a:tc>
                  <a:txBody>
                    <a:bodyPr/>
                    <a:lstStyle/>
                    <a:p>
                      <a:r>
                        <a:rPr lang="en-US" dirty="0"/>
                        <a:t>Inflammatory bowel disease (met name Crohn)</a:t>
                      </a:r>
                      <a:endParaRPr lang="en-GB" dirty="0"/>
                    </a:p>
                  </a:txBody>
                  <a:tcPr/>
                </a:tc>
                <a:extLst>
                  <a:ext uri="{0D108BD9-81ED-4DB2-BD59-A6C34878D82A}">
                    <a16:rowId xmlns:a16="http://schemas.microsoft.com/office/drawing/2014/main" val="10009"/>
                  </a:ext>
                </a:extLst>
              </a:tr>
              <a:tr h="681240">
                <a:tc>
                  <a:txBody>
                    <a:bodyPr/>
                    <a:lstStyle/>
                    <a:p>
                      <a:r>
                        <a:rPr lang="en-US" b="1" dirty="0" err="1"/>
                        <a:t>Meisjes</a:t>
                      </a:r>
                      <a:r>
                        <a:rPr lang="en-US" b="1" dirty="0"/>
                        <a:t>+[</a:t>
                      </a:r>
                      <a:r>
                        <a:rPr lang="en-US" b="1" dirty="0" err="1"/>
                        <a:t>lengteSDS</a:t>
                      </a:r>
                      <a:r>
                        <a:rPr lang="en-US" b="1" dirty="0"/>
                        <a:t>&lt;-2 OF </a:t>
                      </a:r>
                      <a:r>
                        <a:rPr lang="en-US" b="1" dirty="0" err="1"/>
                        <a:t>lengteSDS</a:t>
                      </a:r>
                      <a:r>
                        <a:rPr lang="en-US" b="1" dirty="0"/>
                        <a:t>&lt;1.6 </a:t>
                      </a:r>
                      <a:r>
                        <a:rPr lang="en-US" b="1" dirty="0" err="1"/>
                        <a:t>onder</a:t>
                      </a:r>
                      <a:r>
                        <a:rPr lang="en-US" b="1" dirty="0"/>
                        <a:t> THSDS] </a:t>
                      </a:r>
                      <a:endParaRPr lang="en-GB" b="1" dirty="0"/>
                    </a:p>
                  </a:txBody>
                  <a:tcPr/>
                </a:tc>
                <a:tc>
                  <a:txBody>
                    <a:bodyPr/>
                    <a:lstStyle/>
                    <a:p>
                      <a:r>
                        <a:rPr lang="en-US" dirty="0"/>
                        <a:t>Array </a:t>
                      </a:r>
                      <a:r>
                        <a:rPr lang="en-US" dirty="0" err="1"/>
                        <a:t>analyse</a:t>
                      </a:r>
                      <a:r>
                        <a:rPr lang="en-US" dirty="0"/>
                        <a:t> (</a:t>
                      </a:r>
                      <a:r>
                        <a:rPr lang="en-US" dirty="0" err="1">
                          <a:solidFill>
                            <a:schemeClr val="bg2"/>
                          </a:solidFill>
                        </a:rPr>
                        <a:t>geprefereerd</a:t>
                      </a:r>
                      <a:r>
                        <a:rPr lang="en-US" baseline="0" dirty="0">
                          <a:solidFill>
                            <a:schemeClr val="bg2"/>
                          </a:solidFill>
                        </a:rPr>
                        <a:t> </a:t>
                      </a:r>
                      <a:r>
                        <a:rPr lang="en-US" baseline="0" dirty="0" err="1"/>
                        <a:t>boven</a:t>
                      </a:r>
                      <a:r>
                        <a:rPr lang="en-US" baseline="0" dirty="0"/>
                        <a:t> </a:t>
                      </a:r>
                      <a:r>
                        <a:rPr lang="en-US" dirty="0"/>
                        <a:t> karyotype)</a:t>
                      </a:r>
                      <a:endParaRPr lang="en-GB" dirty="0"/>
                    </a:p>
                  </a:txBody>
                  <a:tcPr/>
                </a:tc>
                <a:tc>
                  <a:txBody>
                    <a:bodyPr/>
                    <a:lstStyle/>
                    <a:p>
                      <a:r>
                        <a:rPr lang="en-US" sz="1800" kern="1200" dirty="0">
                          <a:solidFill>
                            <a:schemeClr val="dk1"/>
                          </a:solidFill>
                          <a:latin typeface="+mn-lt"/>
                          <a:ea typeface="+mn-ea"/>
                          <a:cs typeface="+mn-cs"/>
                        </a:rPr>
                        <a:t>Turner </a:t>
                      </a:r>
                      <a:r>
                        <a:rPr lang="en-US" sz="1800" kern="1200" dirty="0" err="1">
                          <a:solidFill>
                            <a:schemeClr val="dk1"/>
                          </a:solidFill>
                          <a:latin typeface="+mn-lt"/>
                          <a:ea typeface="+mn-ea"/>
                          <a:cs typeface="+mn-cs"/>
                        </a:rPr>
                        <a:t>syndroom</a:t>
                      </a:r>
                      <a:r>
                        <a:rPr lang="en-US" sz="1800" kern="1200" dirty="0">
                          <a:solidFill>
                            <a:schemeClr val="dk1"/>
                          </a:solidFill>
                          <a:latin typeface="+mn-lt"/>
                          <a:ea typeface="+mn-ea"/>
                          <a:cs typeface="+mn-cs"/>
                        </a:rPr>
                        <a:t>, copy number variants, uniparental </a:t>
                      </a:r>
                      <a:r>
                        <a:rPr lang="en-US" sz="1800" kern="1200" dirty="0" err="1">
                          <a:solidFill>
                            <a:schemeClr val="dk1"/>
                          </a:solidFill>
                          <a:latin typeface="+mn-lt"/>
                          <a:ea typeface="+mn-ea"/>
                          <a:cs typeface="+mn-cs"/>
                        </a:rPr>
                        <a:t>disomie</a:t>
                      </a:r>
                      <a:endParaRPr lang="en-GB" sz="1800" kern="1200" dirty="0">
                        <a:solidFill>
                          <a:schemeClr val="dk1"/>
                        </a:solidFill>
                        <a:latin typeface="+mn-lt"/>
                        <a:ea typeface="+mn-ea"/>
                        <a:cs typeface="+mn-cs"/>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2619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p:txBody>
          <a:bodyPr/>
          <a:lstStyle/>
          <a:p>
            <a:r>
              <a:rPr lang="nl-NL" dirty="0"/>
              <a:t>X-hand/pols voor skeletleeftijd en anatomische afwijkingen</a:t>
            </a:r>
          </a:p>
        </p:txBody>
      </p:sp>
      <p:graphicFrame>
        <p:nvGraphicFramePr>
          <p:cNvPr id="4" name="Content Placeholder 4">
            <a:extLst>
              <a:ext uri="{FF2B5EF4-FFF2-40B4-BE49-F238E27FC236}">
                <a16:creationId xmlns:a16="http://schemas.microsoft.com/office/drawing/2014/main" id="{F70F643B-3B1E-42D9-8D21-530C42FDB5E3}"/>
              </a:ext>
            </a:extLst>
          </p:cNvPr>
          <p:cNvGraphicFramePr>
            <a:graphicFrameLocks noGrp="1"/>
          </p:cNvGraphicFramePr>
          <p:nvPr>
            <p:ph idx="1"/>
            <p:extLst>
              <p:ext uri="{D42A27DB-BD31-4B8C-83A1-F6EECF244321}">
                <p14:modId xmlns:p14="http://schemas.microsoft.com/office/powerpoint/2010/main" val="2493911249"/>
              </p:ext>
            </p:extLst>
          </p:nvPr>
        </p:nvGraphicFramePr>
        <p:xfrm>
          <a:off x="86263" y="925585"/>
          <a:ext cx="8971472" cy="5608320"/>
        </p:xfrm>
        <a:graphic>
          <a:graphicData uri="http://schemas.openxmlformats.org/drawingml/2006/table">
            <a:tbl>
              <a:tblPr firstRow="1" bandRow="1">
                <a:tableStyleId>{5C22544A-7EE6-4342-B048-85BDC9FD1C3A}</a:tableStyleId>
              </a:tblPr>
              <a:tblGrid>
                <a:gridCol w="2762167">
                  <a:extLst>
                    <a:ext uri="{9D8B030D-6E8A-4147-A177-3AD203B41FA5}">
                      <a16:colId xmlns:a16="http://schemas.microsoft.com/office/drawing/2014/main" val="1832014148"/>
                    </a:ext>
                  </a:extLst>
                </a:gridCol>
                <a:gridCol w="6209305">
                  <a:extLst>
                    <a:ext uri="{9D8B030D-6E8A-4147-A177-3AD203B41FA5}">
                      <a16:colId xmlns:a16="http://schemas.microsoft.com/office/drawing/2014/main" val="2662951845"/>
                    </a:ext>
                  </a:extLst>
                </a:gridCol>
              </a:tblGrid>
              <a:tr h="370840">
                <a:tc>
                  <a:txBody>
                    <a:bodyPr/>
                    <a:lstStyle/>
                    <a:p>
                      <a:r>
                        <a:rPr lang="en-US" dirty="0"/>
                        <a:t>Diagnose</a:t>
                      </a:r>
                      <a:endParaRPr lang="nl-NL" dirty="0"/>
                    </a:p>
                  </a:txBody>
                  <a:tcPr/>
                </a:tc>
                <a:tc>
                  <a:txBody>
                    <a:bodyPr/>
                    <a:lstStyle/>
                    <a:p>
                      <a:r>
                        <a:rPr lang="en-US" dirty="0" err="1"/>
                        <a:t>Radiologische</a:t>
                      </a:r>
                      <a:r>
                        <a:rPr lang="en-US" dirty="0"/>
                        <a:t> </a:t>
                      </a:r>
                      <a:r>
                        <a:rPr lang="en-US" dirty="0" err="1"/>
                        <a:t>bevindingen</a:t>
                      </a:r>
                      <a:endParaRPr lang="nl-NL" dirty="0"/>
                    </a:p>
                  </a:txBody>
                  <a:tcPr/>
                </a:tc>
                <a:extLst>
                  <a:ext uri="{0D108BD9-81ED-4DB2-BD59-A6C34878D82A}">
                    <a16:rowId xmlns:a16="http://schemas.microsoft.com/office/drawing/2014/main" val="2709665364"/>
                  </a:ext>
                </a:extLst>
              </a:tr>
              <a:tr h="370840">
                <a:tc>
                  <a:txBody>
                    <a:bodyPr/>
                    <a:lstStyle/>
                    <a:p>
                      <a:r>
                        <a:rPr lang="en-US" dirty="0"/>
                        <a:t>ACAN +/-</a:t>
                      </a:r>
                      <a:endParaRPr lang="nl-NL" dirty="0"/>
                    </a:p>
                  </a:txBody>
                  <a:tcPr/>
                </a:tc>
                <a:tc>
                  <a:txBody>
                    <a:bodyPr/>
                    <a:lstStyle/>
                    <a:p>
                      <a:r>
                        <a:rPr lang="en-US" dirty="0" err="1"/>
                        <a:t>Brachydactylie</a:t>
                      </a:r>
                      <a:endParaRPr lang="nl-NL" dirty="0"/>
                    </a:p>
                  </a:txBody>
                  <a:tcPr/>
                </a:tc>
                <a:extLst>
                  <a:ext uri="{0D108BD9-81ED-4DB2-BD59-A6C34878D82A}">
                    <a16:rowId xmlns:a16="http://schemas.microsoft.com/office/drawing/2014/main" val="2295915517"/>
                  </a:ext>
                </a:extLst>
              </a:tr>
              <a:tr h="370840">
                <a:tc>
                  <a:txBody>
                    <a:bodyPr/>
                    <a:lstStyle/>
                    <a:p>
                      <a:r>
                        <a:rPr lang="nl-NL" dirty="0" err="1"/>
                        <a:t>Albright</a:t>
                      </a:r>
                      <a:r>
                        <a:rPr lang="nl-NL" dirty="0"/>
                        <a:t> </a:t>
                      </a:r>
                      <a:r>
                        <a:rPr lang="nl-NL" dirty="0" err="1"/>
                        <a:t>hereditary</a:t>
                      </a:r>
                      <a:r>
                        <a:rPr lang="nl-NL" dirty="0"/>
                        <a:t> </a:t>
                      </a:r>
                      <a:r>
                        <a:rPr lang="nl-NL" dirty="0" err="1"/>
                        <a:t>osteodystrophy</a:t>
                      </a:r>
                      <a:endParaRPr lang="nl-NL" dirty="0"/>
                    </a:p>
                  </a:txBody>
                  <a:tcPr/>
                </a:tc>
                <a:tc>
                  <a:txBody>
                    <a:bodyPr/>
                    <a:lstStyle/>
                    <a:p>
                      <a:r>
                        <a:rPr lang="en-US" dirty="0" err="1"/>
                        <a:t>Brachydactylie</a:t>
                      </a:r>
                      <a:r>
                        <a:rPr lang="en-US" dirty="0"/>
                        <a:t> met </a:t>
                      </a:r>
                      <a:r>
                        <a:rPr lang="en-US" dirty="0" err="1"/>
                        <a:t>verkorting</a:t>
                      </a:r>
                      <a:r>
                        <a:rPr lang="en-US" dirty="0"/>
                        <a:t> van </a:t>
                      </a:r>
                      <a:r>
                        <a:rPr lang="en-US" dirty="0" err="1"/>
                        <a:t>metacarpalia</a:t>
                      </a:r>
                      <a:r>
                        <a:rPr lang="en-US" dirty="0"/>
                        <a:t> III, IV en V en de </a:t>
                      </a:r>
                      <a:r>
                        <a:rPr lang="en-US" dirty="0" err="1"/>
                        <a:t>distale</a:t>
                      </a:r>
                      <a:r>
                        <a:rPr lang="en-US" dirty="0"/>
                        <a:t> phalanx I </a:t>
                      </a:r>
                      <a:endParaRPr lang="nl-NL" dirty="0"/>
                    </a:p>
                  </a:txBody>
                  <a:tcPr/>
                </a:tc>
                <a:extLst>
                  <a:ext uri="{0D108BD9-81ED-4DB2-BD59-A6C34878D82A}">
                    <a16:rowId xmlns:a16="http://schemas.microsoft.com/office/drawing/2014/main" val="2883763665"/>
                  </a:ext>
                </a:extLst>
              </a:tr>
              <a:tr h="370840">
                <a:tc>
                  <a:txBody>
                    <a:bodyPr/>
                    <a:lstStyle/>
                    <a:p>
                      <a:r>
                        <a:rPr lang="en-US" dirty="0" err="1"/>
                        <a:t>Hypofosfatasie</a:t>
                      </a:r>
                      <a:endParaRPr lang="nl-NL" dirty="0"/>
                    </a:p>
                  </a:txBody>
                  <a:tcPr/>
                </a:tc>
                <a:tc>
                  <a:txBody>
                    <a:bodyPr/>
                    <a:lstStyle/>
                    <a:p>
                      <a:r>
                        <a:rPr lang="en-US" dirty="0" err="1"/>
                        <a:t>Hypomineralisatie</a:t>
                      </a:r>
                      <a:r>
                        <a:rPr lang="en-US" dirty="0"/>
                        <a:t> in </a:t>
                      </a:r>
                      <a:r>
                        <a:rPr lang="en-US" dirty="0" err="1"/>
                        <a:t>metaphyses</a:t>
                      </a:r>
                      <a:r>
                        <a:rPr lang="en-US" dirty="0"/>
                        <a:t> en epiphyses (‘tongues’). </a:t>
                      </a:r>
                      <a:endParaRPr lang="nl-NL" dirty="0"/>
                    </a:p>
                  </a:txBody>
                  <a:tcPr/>
                </a:tc>
                <a:extLst>
                  <a:ext uri="{0D108BD9-81ED-4DB2-BD59-A6C34878D82A}">
                    <a16:rowId xmlns:a16="http://schemas.microsoft.com/office/drawing/2014/main" val="1147495318"/>
                  </a:ext>
                </a:extLst>
              </a:tr>
              <a:tr h="370840">
                <a:tc>
                  <a:txBody>
                    <a:bodyPr/>
                    <a:lstStyle/>
                    <a:p>
                      <a:r>
                        <a:rPr lang="en-US" dirty="0"/>
                        <a:t>IHH +/-</a:t>
                      </a:r>
                      <a:endParaRPr lang="nl-NL" dirty="0"/>
                    </a:p>
                  </a:txBody>
                  <a:tcPr/>
                </a:tc>
                <a:tc>
                  <a:txBody>
                    <a:bodyPr/>
                    <a:lstStyle/>
                    <a:p>
                      <a:r>
                        <a:rPr lang="en-US" dirty="0" err="1"/>
                        <a:t>Verkorting</a:t>
                      </a:r>
                      <a:r>
                        <a:rPr lang="en-US" dirty="0"/>
                        <a:t> midden </a:t>
                      </a:r>
                      <a:r>
                        <a:rPr lang="en-US" dirty="0" err="1"/>
                        <a:t>falanx</a:t>
                      </a:r>
                      <a:r>
                        <a:rPr lang="en-US" dirty="0"/>
                        <a:t> dig II en V. ‘Cone-shaped’ epiphyses, </a:t>
                      </a:r>
                      <a:r>
                        <a:rPr lang="en-US" dirty="0" err="1"/>
                        <a:t>brachydactylie</a:t>
                      </a:r>
                      <a:r>
                        <a:rPr lang="en-US" dirty="0"/>
                        <a:t> </a:t>
                      </a:r>
                      <a:endParaRPr lang="nl-NL" dirty="0"/>
                    </a:p>
                  </a:txBody>
                  <a:tcPr/>
                </a:tc>
                <a:extLst>
                  <a:ext uri="{0D108BD9-81ED-4DB2-BD59-A6C34878D82A}">
                    <a16:rowId xmlns:a16="http://schemas.microsoft.com/office/drawing/2014/main" val="699999241"/>
                  </a:ext>
                </a:extLst>
              </a:tr>
              <a:tr h="370840">
                <a:tc>
                  <a:txBody>
                    <a:bodyPr/>
                    <a:lstStyle/>
                    <a:p>
                      <a:r>
                        <a:rPr lang="en-US" dirty="0"/>
                        <a:t>NPR2 +/-</a:t>
                      </a:r>
                      <a:endParaRPr lang="nl-NL" dirty="0"/>
                    </a:p>
                  </a:txBody>
                  <a:tcPr/>
                </a:tc>
                <a:tc>
                  <a:txBody>
                    <a:bodyPr/>
                    <a:lstStyle/>
                    <a:p>
                      <a:r>
                        <a:rPr lang="en-US" dirty="0" err="1"/>
                        <a:t>Als</a:t>
                      </a:r>
                      <a:r>
                        <a:rPr lang="en-US" dirty="0"/>
                        <a:t> in SHOX </a:t>
                      </a:r>
                      <a:r>
                        <a:rPr lang="en-US" dirty="0" err="1"/>
                        <a:t>haploïnsufficiëntie</a:t>
                      </a:r>
                      <a:r>
                        <a:rPr lang="en-US" dirty="0"/>
                        <a:t> minus Madelung </a:t>
                      </a:r>
                      <a:r>
                        <a:rPr lang="en-US" dirty="0" err="1"/>
                        <a:t>deformiteit</a:t>
                      </a:r>
                      <a:endParaRPr lang="nl-NL" dirty="0"/>
                    </a:p>
                  </a:txBody>
                  <a:tcPr/>
                </a:tc>
                <a:extLst>
                  <a:ext uri="{0D108BD9-81ED-4DB2-BD59-A6C34878D82A}">
                    <a16:rowId xmlns:a16="http://schemas.microsoft.com/office/drawing/2014/main" val="444556513"/>
                  </a:ext>
                </a:extLst>
              </a:tr>
              <a:tr h="370840">
                <a:tc>
                  <a:txBody>
                    <a:bodyPr/>
                    <a:lstStyle/>
                    <a:p>
                      <a:r>
                        <a:rPr lang="en-US" dirty="0"/>
                        <a:t>Osteogenesis imperfecta</a:t>
                      </a:r>
                      <a:endParaRPr lang="nl-NL" dirty="0"/>
                    </a:p>
                  </a:txBody>
                  <a:tcPr/>
                </a:tc>
                <a:tc>
                  <a:txBody>
                    <a:bodyPr/>
                    <a:lstStyle/>
                    <a:p>
                      <a:r>
                        <a:rPr lang="en-US" dirty="0" err="1"/>
                        <a:t>Osteopenie</a:t>
                      </a:r>
                      <a:r>
                        <a:rPr lang="en-US" dirty="0"/>
                        <a:t> (dun </a:t>
                      </a:r>
                      <a:r>
                        <a:rPr lang="en-US" dirty="0" err="1"/>
                        <a:t>corticaal</a:t>
                      </a:r>
                      <a:r>
                        <a:rPr lang="en-US" dirty="0"/>
                        <a:t> bot en </a:t>
                      </a:r>
                      <a:r>
                        <a:rPr lang="en-US" dirty="0" err="1"/>
                        <a:t>excessieve</a:t>
                      </a:r>
                      <a:r>
                        <a:rPr lang="en-US" dirty="0"/>
                        <a:t> </a:t>
                      </a:r>
                      <a:r>
                        <a:rPr lang="en-US" dirty="0" err="1"/>
                        <a:t>transparantie</a:t>
                      </a:r>
                      <a:r>
                        <a:rPr lang="en-US" dirty="0"/>
                        <a:t> van </a:t>
                      </a:r>
                      <a:r>
                        <a:rPr lang="en-US" dirty="0" err="1"/>
                        <a:t>trabeculair</a:t>
                      </a:r>
                      <a:r>
                        <a:rPr lang="en-US" dirty="0"/>
                        <a:t> bot), </a:t>
                      </a:r>
                      <a:r>
                        <a:rPr lang="en-US" dirty="0" err="1"/>
                        <a:t>fracturen</a:t>
                      </a:r>
                      <a:r>
                        <a:rPr lang="en-US" dirty="0"/>
                        <a:t> </a:t>
                      </a:r>
                      <a:endParaRPr lang="nl-NL" dirty="0"/>
                    </a:p>
                  </a:txBody>
                  <a:tcPr/>
                </a:tc>
                <a:extLst>
                  <a:ext uri="{0D108BD9-81ED-4DB2-BD59-A6C34878D82A}">
                    <a16:rowId xmlns:a16="http://schemas.microsoft.com/office/drawing/2014/main" val="822571599"/>
                  </a:ext>
                </a:extLst>
              </a:tr>
              <a:tr h="370840">
                <a:tc>
                  <a:txBody>
                    <a:bodyPr/>
                    <a:lstStyle/>
                    <a:p>
                      <a:r>
                        <a:rPr lang="en-US" dirty="0" err="1"/>
                        <a:t>Rachitis</a:t>
                      </a:r>
                      <a:endParaRPr lang="nl-NL" dirty="0"/>
                    </a:p>
                  </a:txBody>
                  <a:tcPr/>
                </a:tc>
                <a:tc>
                  <a:txBody>
                    <a:bodyPr/>
                    <a:lstStyle/>
                    <a:p>
                      <a:r>
                        <a:rPr lang="en-US" dirty="0" err="1"/>
                        <a:t>Ontbreken</a:t>
                      </a:r>
                      <a:r>
                        <a:rPr lang="en-US" dirty="0"/>
                        <a:t> van zone van </a:t>
                      </a:r>
                      <a:r>
                        <a:rPr lang="en-US" dirty="0" err="1"/>
                        <a:t>provisionele</a:t>
                      </a:r>
                      <a:r>
                        <a:rPr lang="en-US" dirty="0"/>
                        <a:t> </a:t>
                      </a:r>
                      <a:r>
                        <a:rPr lang="en-US" dirty="0" err="1"/>
                        <a:t>calcificatie</a:t>
                      </a:r>
                      <a:r>
                        <a:rPr lang="en-US" dirty="0"/>
                        <a:t> in </a:t>
                      </a:r>
                      <a:r>
                        <a:rPr lang="en-US" dirty="0" err="1"/>
                        <a:t>metafyse</a:t>
                      </a:r>
                      <a:endParaRPr lang="nl-NL" dirty="0"/>
                    </a:p>
                  </a:txBody>
                  <a:tcPr/>
                </a:tc>
                <a:extLst>
                  <a:ext uri="{0D108BD9-81ED-4DB2-BD59-A6C34878D82A}">
                    <a16:rowId xmlns:a16="http://schemas.microsoft.com/office/drawing/2014/main" val="709086085"/>
                  </a:ext>
                </a:extLst>
              </a:tr>
              <a:tr h="370840">
                <a:tc>
                  <a:txBody>
                    <a:bodyPr/>
                    <a:lstStyle/>
                    <a:p>
                      <a:r>
                        <a:rPr lang="en-US" dirty="0"/>
                        <a:t>SHOX +/-</a:t>
                      </a:r>
                      <a:endParaRPr lang="nl-NL" dirty="0"/>
                    </a:p>
                  </a:txBody>
                  <a:tcPr/>
                </a:tc>
                <a:tc>
                  <a:txBody>
                    <a:bodyPr/>
                    <a:lstStyle/>
                    <a:p>
                      <a:r>
                        <a:rPr lang="en-US" dirty="0"/>
                        <a:t>Madelung </a:t>
                      </a:r>
                      <a:r>
                        <a:rPr lang="en-US" dirty="0" err="1"/>
                        <a:t>deformiteit</a:t>
                      </a:r>
                      <a:r>
                        <a:rPr lang="en-US" dirty="0"/>
                        <a:t>, ‘carpal wedging’ (</a:t>
                      </a:r>
                      <a:r>
                        <a:rPr lang="en-US" dirty="0" err="1"/>
                        <a:t>pyramidisatie</a:t>
                      </a:r>
                      <a:r>
                        <a:rPr lang="en-US" dirty="0"/>
                        <a:t> van de </a:t>
                      </a:r>
                      <a:r>
                        <a:rPr lang="en-US" dirty="0" err="1"/>
                        <a:t>carpale</a:t>
                      </a:r>
                      <a:r>
                        <a:rPr lang="en-US" dirty="0"/>
                        <a:t> </a:t>
                      </a:r>
                      <a:r>
                        <a:rPr lang="en-US" dirty="0" err="1"/>
                        <a:t>rij</a:t>
                      </a:r>
                      <a:r>
                        <a:rPr lang="en-US" dirty="0"/>
                        <a:t>), </a:t>
                      </a:r>
                      <a:r>
                        <a:rPr lang="en-US" dirty="0" err="1"/>
                        <a:t>verminderde</a:t>
                      </a:r>
                      <a:r>
                        <a:rPr lang="en-US" dirty="0"/>
                        <a:t> </a:t>
                      </a:r>
                      <a:r>
                        <a:rPr lang="en-US" dirty="0" err="1"/>
                        <a:t>carpale</a:t>
                      </a:r>
                      <a:r>
                        <a:rPr lang="en-US" dirty="0"/>
                        <a:t> </a:t>
                      </a:r>
                      <a:r>
                        <a:rPr lang="en-US" dirty="0" err="1"/>
                        <a:t>hoek</a:t>
                      </a:r>
                      <a:r>
                        <a:rPr lang="en-US" dirty="0"/>
                        <a:t>, </a:t>
                      </a:r>
                      <a:r>
                        <a:rPr lang="en-US" dirty="0" err="1"/>
                        <a:t>abnormale</a:t>
                      </a:r>
                      <a:r>
                        <a:rPr lang="en-US" dirty="0"/>
                        <a:t> </a:t>
                      </a:r>
                      <a:r>
                        <a:rPr lang="en-US" dirty="0" err="1"/>
                        <a:t>vorm</a:t>
                      </a:r>
                      <a:r>
                        <a:rPr lang="en-US" dirty="0"/>
                        <a:t> van </a:t>
                      </a:r>
                      <a:r>
                        <a:rPr lang="en-US" dirty="0" err="1"/>
                        <a:t>distale</a:t>
                      </a:r>
                      <a:r>
                        <a:rPr lang="en-US" dirty="0"/>
                        <a:t> </a:t>
                      </a:r>
                      <a:r>
                        <a:rPr lang="en-US" dirty="0" err="1"/>
                        <a:t>radiale</a:t>
                      </a:r>
                      <a:r>
                        <a:rPr lang="en-US" dirty="0"/>
                        <a:t> </a:t>
                      </a:r>
                      <a:r>
                        <a:rPr lang="en-US" dirty="0" err="1"/>
                        <a:t>epiphyse</a:t>
                      </a:r>
                      <a:r>
                        <a:rPr lang="en-US" dirty="0"/>
                        <a:t>, ‘metaphyseal </a:t>
                      </a:r>
                      <a:r>
                        <a:rPr lang="en-US" dirty="0" err="1"/>
                        <a:t>lucency</a:t>
                      </a:r>
                      <a:r>
                        <a:rPr lang="en-US" dirty="0"/>
                        <a:t>’, </a:t>
                      </a:r>
                      <a:r>
                        <a:rPr lang="en-US" dirty="0" err="1"/>
                        <a:t>epifysaire</a:t>
                      </a:r>
                      <a:r>
                        <a:rPr lang="en-US" dirty="0"/>
                        <a:t> </a:t>
                      </a:r>
                      <a:r>
                        <a:rPr lang="en-US" dirty="0" err="1"/>
                        <a:t>hypoplasie</a:t>
                      </a:r>
                      <a:r>
                        <a:rPr lang="en-US" dirty="0"/>
                        <a:t> </a:t>
                      </a:r>
                      <a:r>
                        <a:rPr lang="en-US" dirty="0" err="1"/>
                        <a:t>bij</a:t>
                      </a:r>
                      <a:r>
                        <a:rPr lang="en-US" dirty="0"/>
                        <a:t> de </a:t>
                      </a:r>
                      <a:r>
                        <a:rPr lang="en-US" dirty="0" err="1"/>
                        <a:t>ulnaire</a:t>
                      </a:r>
                      <a:r>
                        <a:rPr lang="en-US" dirty="0"/>
                        <a:t> </a:t>
                      </a:r>
                      <a:r>
                        <a:rPr lang="en-US" dirty="0" err="1"/>
                        <a:t>grens</a:t>
                      </a:r>
                      <a:r>
                        <a:rPr lang="en-US" dirty="0"/>
                        <a:t> van de </a:t>
                      </a:r>
                      <a:r>
                        <a:rPr lang="en-US" dirty="0" err="1"/>
                        <a:t>distale</a:t>
                      </a:r>
                      <a:r>
                        <a:rPr lang="en-US" dirty="0"/>
                        <a:t> radius, </a:t>
                      </a:r>
                      <a:r>
                        <a:rPr lang="en-US" dirty="0" err="1"/>
                        <a:t>subluxatie</a:t>
                      </a:r>
                      <a:r>
                        <a:rPr lang="en-US" dirty="0"/>
                        <a:t> van de </a:t>
                      </a:r>
                      <a:r>
                        <a:rPr lang="en-US" dirty="0" err="1"/>
                        <a:t>distale</a:t>
                      </a:r>
                      <a:r>
                        <a:rPr lang="en-US" dirty="0"/>
                        <a:t> ulna, </a:t>
                      </a:r>
                      <a:r>
                        <a:rPr lang="en-US" dirty="0" err="1"/>
                        <a:t>korte</a:t>
                      </a:r>
                      <a:r>
                        <a:rPr lang="en-US" dirty="0"/>
                        <a:t> 4de en/of 5de </a:t>
                      </a:r>
                      <a:r>
                        <a:rPr lang="en-US" dirty="0" err="1"/>
                        <a:t>metacarpalia</a:t>
                      </a:r>
                      <a:r>
                        <a:rPr lang="en-US" dirty="0"/>
                        <a:t>.</a:t>
                      </a:r>
                      <a:endParaRPr lang="nl-NL" dirty="0"/>
                    </a:p>
                  </a:txBody>
                  <a:tcPr/>
                </a:tc>
                <a:extLst>
                  <a:ext uri="{0D108BD9-81ED-4DB2-BD59-A6C34878D82A}">
                    <a16:rowId xmlns:a16="http://schemas.microsoft.com/office/drawing/2014/main" val="418104125"/>
                  </a:ext>
                </a:extLst>
              </a:tr>
              <a:tr h="370840">
                <a:tc>
                  <a:txBody>
                    <a:bodyPr/>
                    <a:lstStyle/>
                    <a:p>
                      <a:r>
                        <a:rPr lang="en-US" dirty="0"/>
                        <a:t>Turner </a:t>
                      </a:r>
                      <a:r>
                        <a:rPr lang="en-US" dirty="0" err="1"/>
                        <a:t>syndroom</a:t>
                      </a:r>
                      <a:endParaRPr lang="nl-NL" dirty="0"/>
                    </a:p>
                  </a:txBody>
                  <a:tcPr/>
                </a:tc>
                <a:tc>
                  <a:txBody>
                    <a:bodyPr/>
                    <a:lstStyle/>
                    <a:p>
                      <a:r>
                        <a:rPr lang="en-US" dirty="0"/>
                        <a:t>Korte </a:t>
                      </a:r>
                      <a:r>
                        <a:rPr lang="en-US" dirty="0" err="1"/>
                        <a:t>metacarpale</a:t>
                      </a:r>
                      <a:r>
                        <a:rPr lang="en-US" dirty="0"/>
                        <a:t> IV (35%), Madelung </a:t>
                      </a:r>
                      <a:r>
                        <a:rPr lang="en-US" dirty="0" err="1"/>
                        <a:t>deformiteit</a:t>
                      </a:r>
                      <a:r>
                        <a:rPr lang="en-US" dirty="0"/>
                        <a:t> (5%)</a:t>
                      </a:r>
                      <a:endParaRPr lang="nl-NL" dirty="0"/>
                    </a:p>
                  </a:txBody>
                  <a:tcPr/>
                </a:tc>
                <a:extLst>
                  <a:ext uri="{0D108BD9-81ED-4DB2-BD59-A6C34878D82A}">
                    <a16:rowId xmlns:a16="http://schemas.microsoft.com/office/drawing/2014/main" val="3822580216"/>
                  </a:ext>
                </a:extLst>
              </a:tr>
            </a:tbl>
          </a:graphicData>
        </a:graphic>
      </p:graphicFrame>
    </p:spTree>
    <p:extLst>
      <p:ext uri="{BB962C8B-B14F-4D97-AF65-F5344CB8AC3E}">
        <p14:creationId xmlns:p14="http://schemas.microsoft.com/office/powerpoint/2010/main" val="1961691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056E5-C250-463B-BB5F-D68E0F1D202A}"/>
              </a:ext>
            </a:extLst>
          </p:cNvPr>
          <p:cNvSpPr>
            <a:spLocks noGrp="1"/>
          </p:cNvSpPr>
          <p:nvPr>
            <p:ph type="title"/>
          </p:nvPr>
        </p:nvSpPr>
        <p:spPr/>
        <p:txBody>
          <a:bodyPr/>
          <a:lstStyle/>
          <a:p>
            <a:r>
              <a:rPr lang="nl-NL" dirty="0"/>
              <a:t>Aansluiting JGZ richtlijn en NVK richtlijn</a:t>
            </a:r>
          </a:p>
        </p:txBody>
      </p:sp>
      <p:sp>
        <p:nvSpPr>
          <p:cNvPr id="3" name="Tijdelijke aanduiding voor inhoud 2">
            <a:extLst>
              <a:ext uri="{FF2B5EF4-FFF2-40B4-BE49-F238E27FC236}">
                <a16:creationId xmlns:a16="http://schemas.microsoft.com/office/drawing/2014/main" id="{0939F22B-3B42-4654-B686-B35AD41EFFA3}"/>
              </a:ext>
            </a:extLst>
          </p:cNvPr>
          <p:cNvSpPr>
            <a:spLocks noGrp="1"/>
          </p:cNvSpPr>
          <p:nvPr>
            <p:ph idx="1"/>
          </p:nvPr>
        </p:nvSpPr>
        <p:spPr>
          <a:xfrm>
            <a:off x="566738" y="1144587"/>
            <a:ext cx="8291512" cy="5290719"/>
          </a:xfrm>
        </p:spPr>
        <p:txBody>
          <a:bodyPr/>
          <a:lstStyle/>
          <a:p>
            <a:pPr marL="342900" indent="-342900">
              <a:buFont typeface="Arial" panose="020B0604020202020204" pitchFamily="34" charset="0"/>
              <a:buChar char="•"/>
            </a:pPr>
            <a:r>
              <a:rPr lang="en-US" dirty="0"/>
              <a:t>Het </a:t>
            </a:r>
            <a:r>
              <a:rPr lang="en-US" dirty="0" err="1"/>
              <a:t>algemene</a:t>
            </a:r>
            <a:r>
              <a:rPr lang="en-US" dirty="0"/>
              <a:t> </a:t>
            </a:r>
            <a:r>
              <a:rPr lang="en-US" dirty="0" err="1"/>
              <a:t>doel</a:t>
            </a:r>
            <a:r>
              <a:rPr lang="en-US" dirty="0"/>
              <a:t> van </a:t>
            </a:r>
            <a:r>
              <a:rPr lang="en-US" dirty="0" err="1"/>
              <a:t>beide</a:t>
            </a:r>
            <a:r>
              <a:rPr lang="en-US" dirty="0"/>
              <a:t> </a:t>
            </a:r>
            <a:r>
              <a:rPr lang="en-US" dirty="0" err="1"/>
              <a:t>richtlijnen</a:t>
            </a:r>
            <a:r>
              <a:rPr lang="en-US" dirty="0"/>
              <a:t> is </a:t>
            </a:r>
            <a:r>
              <a:rPr lang="en-US" dirty="0" err="1"/>
              <a:t>gelijk</a:t>
            </a:r>
            <a:r>
              <a:rPr lang="en-US" dirty="0"/>
              <a:t>: </a:t>
            </a:r>
            <a:r>
              <a:rPr lang="en-US" dirty="0" err="1"/>
              <a:t>vroegtijdig</a:t>
            </a:r>
            <a:r>
              <a:rPr lang="en-US" dirty="0"/>
              <a:t> </a:t>
            </a:r>
            <a:r>
              <a:rPr lang="en-US" dirty="0" err="1"/>
              <a:t>opsporen</a:t>
            </a:r>
            <a:r>
              <a:rPr lang="en-US" dirty="0"/>
              <a:t> van </a:t>
            </a:r>
            <a:r>
              <a:rPr lang="en-US" dirty="0" err="1"/>
              <a:t>kinderen</a:t>
            </a:r>
            <a:r>
              <a:rPr lang="en-US" dirty="0"/>
              <a:t> met </a:t>
            </a:r>
            <a:r>
              <a:rPr lang="en-US" dirty="0" err="1"/>
              <a:t>een</a:t>
            </a:r>
            <a:r>
              <a:rPr lang="en-US" dirty="0"/>
              <a:t> </a:t>
            </a:r>
            <a:r>
              <a:rPr lang="en-US" dirty="0" err="1"/>
              <a:t>aandoening</a:t>
            </a:r>
            <a:r>
              <a:rPr lang="en-US" dirty="0"/>
              <a:t> die </a:t>
            </a:r>
            <a:r>
              <a:rPr lang="en-US" dirty="0" err="1"/>
              <a:t>zich</a:t>
            </a:r>
            <a:r>
              <a:rPr lang="en-US" dirty="0"/>
              <a:t> </a:t>
            </a:r>
            <a:r>
              <a:rPr lang="en-US" dirty="0" err="1"/>
              <a:t>uit</a:t>
            </a:r>
            <a:r>
              <a:rPr lang="en-US" dirty="0"/>
              <a:t> in de </a:t>
            </a:r>
            <a:r>
              <a:rPr lang="en-US" dirty="0" err="1"/>
              <a:t>vorm</a:t>
            </a:r>
            <a:r>
              <a:rPr lang="en-US" dirty="0"/>
              <a:t> van </a:t>
            </a:r>
            <a:r>
              <a:rPr lang="en-US" dirty="0" err="1"/>
              <a:t>een</a:t>
            </a:r>
            <a:r>
              <a:rPr lang="en-US" dirty="0"/>
              <a:t> </a:t>
            </a:r>
            <a:r>
              <a:rPr lang="en-US" dirty="0" err="1"/>
              <a:t>afwijkende</a:t>
            </a:r>
            <a:r>
              <a:rPr lang="en-US" dirty="0"/>
              <a:t> </a:t>
            </a:r>
            <a:r>
              <a:rPr lang="en-US" dirty="0" err="1"/>
              <a:t>lengtegroei</a:t>
            </a:r>
            <a:endParaRPr lang="en-US"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In de JGZ richtlijn staat het opstellen van </a:t>
            </a:r>
            <a:r>
              <a:rPr lang="nl-NL" b="1" dirty="0">
                <a:solidFill>
                  <a:srgbClr val="FF0000"/>
                </a:solidFill>
              </a:rPr>
              <a:t>verwijscriteria</a:t>
            </a:r>
            <a:r>
              <a:rPr lang="nl-NL" dirty="0"/>
              <a:t> voor kleine en grote lengte centraal, met een </a:t>
            </a:r>
            <a:r>
              <a:rPr lang="nl-NL" b="1" dirty="0"/>
              <a:t>hoge specificiteit </a:t>
            </a:r>
            <a:r>
              <a:rPr lang="nl-NL" dirty="0"/>
              <a:t>(98-99%). De gekozen groeicriteria voor verwijzing geven een sensitiviteit voor Turner syndroom van circa 70%</a:t>
            </a:r>
            <a:r>
              <a:rPr lang="nl-NL" baseline="30000" dirty="0"/>
              <a:t>1</a:t>
            </a:r>
            <a:r>
              <a:rPr lang="nl-NL" dirty="0"/>
              <a:t>.</a:t>
            </a:r>
          </a:p>
          <a:p>
            <a:r>
              <a:rPr lang="nl-NL" dirty="0"/>
              <a:t> </a:t>
            </a:r>
          </a:p>
          <a:p>
            <a:pPr marL="342900" indent="-342900">
              <a:buFont typeface="Arial" panose="020B0604020202020204" pitchFamily="34" charset="0"/>
              <a:buChar char="•"/>
            </a:pPr>
            <a:r>
              <a:rPr lang="nl-NL" dirty="0"/>
              <a:t>De NVK richtlijn biedt </a:t>
            </a:r>
            <a:r>
              <a:rPr lang="nl-NL" b="1" dirty="0">
                <a:solidFill>
                  <a:srgbClr val="FF0000"/>
                </a:solidFill>
              </a:rPr>
              <a:t>criteria voor triage </a:t>
            </a:r>
            <a:r>
              <a:rPr lang="nl-NL" dirty="0"/>
              <a:t>(</a:t>
            </a:r>
            <a:r>
              <a:rPr lang="nl-NL" u="sng" dirty="0"/>
              <a:t>wie</a:t>
            </a:r>
            <a:r>
              <a:rPr lang="nl-NL" dirty="0"/>
              <a:t> te onderzoeken?) </a:t>
            </a:r>
            <a:r>
              <a:rPr lang="nl-NL" b="1" dirty="0">
                <a:solidFill>
                  <a:srgbClr val="FF0000"/>
                </a:solidFill>
              </a:rPr>
              <a:t>en aanbevelingen voor diagnostiek </a:t>
            </a:r>
            <a:r>
              <a:rPr lang="nl-NL" dirty="0"/>
              <a:t>van kinderen met kleine en grote lengte (</a:t>
            </a:r>
            <a:r>
              <a:rPr lang="nl-NL" u="sng" dirty="0"/>
              <a:t>wat</a:t>
            </a:r>
            <a:r>
              <a:rPr lang="nl-NL" dirty="0"/>
              <a:t> te onderzoeken?), met een </a:t>
            </a:r>
            <a:r>
              <a:rPr lang="nl-NL" b="1" dirty="0"/>
              <a:t>hoge sensitiviteit </a:t>
            </a:r>
            <a:r>
              <a:rPr lang="nl-NL" dirty="0"/>
              <a:t>(detectie van zo veel mogelijk kinderen met pathologische oorzaak van afwijkende groei)</a:t>
            </a:r>
          </a:p>
          <a:p>
            <a:endParaRPr lang="nl-NL" sz="2800" dirty="0"/>
          </a:p>
        </p:txBody>
      </p:sp>
      <p:sp>
        <p:nvSpPr>
          <p:cNvPr id="4" name="TextBox 3">
            <a:extLst>
              <a:ext uri="{FF2B5EF4-FFF2-40B4-BE49-F238E27FC236}">
                <a16:creationId xmlns:a16="http://schemas.microsoft.com/office/drawing/2014/main" id="{1853D08F-0C76-4A7D-81A6-938C0D5D663B}"/>
              </a:ext>
            </a:extLst>
          </p:cNvPr>
          <p:cNvSpPr txBox="1"/>
          <p:nvPr/>
        </p:nvSpPr>
        <p:spPr>
          <a:xfrm>
            <a:off x="566738" y="6435306"/>
            <a:ext cx="3839449" cy="338554"/>
          </a:xfrm>
          <a:prstGeom prst="rect">
            <a:avLst/>
          </a:prstGeom>
          <a:noFill/>
        </p:spPr>
        <p:txBody>
          <a:bodyPr wrap="none" rtlCol="0">
            <a:spAutoFit/>
          </a:bodyPr>
          <a:lstStyle/>
          <a:p>
            <a:r>
              <a:rPr lang="en-US" sz="1600" i="1" baseline="30000" dirty="0">
                <a:solidFill>
                  <a:schemeClr val="bg2"/>
                </a:solidFill>
                <a:latin typeface="Calibri" panose="020F0502020204030204" pitchFamily="34" charset="0"/>
              </a:rPr>
              <a:t>1</a:t>
            </a:r>
            <a:r>
              <a:rPr lang="en-US" sz="1600" i="1" dirty="0">
                <a:solidFill>
                  <a:schemeClr val="bg2"/>
                </a:solidFill>
                <a:latin typeface="Calibri" panose="020F0502020204030204" pitchFamily="34" charset="0"/>
              </a:rPr>
              <a:t>Grote</a:t>
            </a:r>
            <a:r>
              <a:rPr lang="nl-NL" sz="1600" i="1" dirty="0">
                <a:solidFill>
                  <a:schemeClr val="bg2"/>
                </a:solidFill>
                <a:latin typeface="Calibri" panose="020F0502020204030204" pitchFamily="34" charset="0"/>
              </a:rPr>
              <a:t> et al, </a:t>
            </a:r>
            <a:r>
              <a:rPr lang="nl-NL" sz="1600" i="1" dirty="0" err="1">
                <a:solidFill>
                  <a:schemeClr val="bg2"/>
                </a:solidFill>
                <a:latin typeface="Calibri" panose="020F0502020204030204" pitchFamily="34" charset="0"/>
              </a:rPr>
              <a:t>Arch</a:t>
            </a:r>
            <a:r>
              <a:rPr lang="nl-NL" sz="1600" i="1" dirty="0">
                <a:solidFill>
                  <a:schemeClr val="bg2"/>
                </a:solidFill>
                <a:latin typeface="Calibri" panose="020F0502020204030204" pitchFamily="34" charset="0"/>
              </a:rPr>
              <a:t> Dis Child 2008;93:212-217</a:t>
            </a:r>
            <a:endParaRPr lang="nl-NL" sz="1600" i="1" dirty="0">
              <a:solidFill>
                <a:schemeClr val="bg2"/>
              </a:solidFill>
            </a:endParaRPr>
          </a:p>
        </p:txBody>
      </p:sp>
    </p:spTree>
    <p:extLst>
      <p:ext uri="{BB962C8B-B14F-4D97-AF65-F5344CB8AC3E}">
        <p14:creationId xmlns:p14="http://schemas.microsoft.com/office/powerpoint/2010/main" val="89560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Rechthoek 249">
            <a:extLst>
              <a:ext uri="{FF2B5EF4-FFF2-40B4-BE49-F238E27FC236}">
                <a16:creationId xmlns:a16="http://schemas.microsoft.com/office/drawing/2014/main" id="{E6C2D87F-FEF7-49C7-A194-156DBB1B7EC4}"/>
              </a:ext>
            </a:extLst>
          </p:cNvPr>
          <p:cNvSpPr/>
          <p:nvPr/>
        </p:nvSpPr>
        <p:spPr>
          <a:xfrm>
            <a:off x="1" y="-22300"/>
            <a:ext cx="9141570" cy="6871738"/>
          </a:xfrm>
          <a:prstGeom prst="rect">
            <a:avLst/>
          </a:prstGeom>
          <a:solidFill>
            <a:srgbClr val="DA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nl-NL" sz="1800" dirty="0">
              <a:solidFill>
                <a:prstClr val="white"/>
              </a:solidFill>
            </a:endParaRPr>
          </a:p>
        </p:txBody>
      </p:sp>
      <p:sp>
        <p:nvSpPr>
          <p:cNvPr id="4" name="Rechthoek: afgeronde hoeken 3"/>
          <p:cNvSpPr/>
          <p:nvPr/>
        </p:nvSpPr>
        <p:spPr>
          <a:xfrm>
            <a:off x="3140684" y="2911"/>
            <a:ext cx="3087500" cy="606918"/>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b="1" dirty="0">
                <a:solidFill>
                  <a:prstClr val="white"/>
                </a:solidFill>
              </a:rPr>
              <a:t>Verwijzing i.v.m. kleine lengte of groeiafbuiging</a:t>
            </a:r>
          </a:p>
        </p:txBody>
      </p:sp>
      <p:sp>
        <p:nvSpPr>
          <p:cNvPr id="5" name="Rechthoek 4"/>
          <p:cNvSpPr/>
          <p:nvPr/>
        </p:nvSpPr>
        <p:spPr>
          <a:xfrm>
            <a:off x="2919907" y="828336"/>
            <a:ext cx="3524823" cy="874300"/>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b="1" dirty="0">
                <a:solidFill>
                  <a:schemeClr val="bg1"/>
                </a:solidFill>
              </a:rPr>
              <a:t>Let op signalen voor primaire of secundaire groeistoornis</a:t>
            </a:r>
          </a:p>
          <a:p>
            <a:pPr algn="ctr" eaLnBrk="1" fontAlgn="auto" hangingPunct="1">
              <a:spcBef>
                <a:spcPts val="0"/>
              </a:spcBef>
              <a:spcAft>
                <a:spcPts val="0"/>
              </a:spcAft>
            </a:pPr>
            <a:r>
              <a:rPr lang="nl-NL" sz="1800" dirty="0">
                <a:solidFill>
                  <a:schemeClr val="bg1"/>
                </a:solidFill>
              </a:rPr>
              <a:t>A/ </a:t>
            </a:r>
            <a:r>
              <a:rPr lang="nl-NL" sz="1800" dirty="0" err="1">
                <a:solidFill>
                  <a:schemeClr val="bg1"/>
                </a:solidFill>
              </a:rPr>
              <a:t>Fam</a:t>
            </a:r>
            <a:r>
              <a:rPr lang="nl-NL" sz="1800" dirty="0">
                <a:solidFill>
                  <a:schemeClr val="bg1"/>
                </a:solidFill>
              </a:rPr>
              <a:t>/ LO/ Groei</a:t>
            </a:r>
          </a:p>
          <a:p>
            <a:pPr algn="ctr" eaLnBrk="1" fontAlgn="auto" hangingPunct="1">
              <a:spcBef>
                <a:spcPts val="0"/>
              </a:spcBef>
              <a:spcAft>
                <a:spcPts val="0"/>
              </a:spcAft>
            </a:pPr>
            <a:endParaRPr lang="nl-NL" sz="1100" dirty="0">
              <a:solidFill>
                <a:schemeClr val="bg1"/>
              </a:solidFill>
            </a:endParaRPr>
          </a:p>
        </p:txBody>
      </p:sp>
      <p:sp>
        <p:nvSpPr>
          <p:cNvPr id="6" name="Rechthoek 5"/>
          <p:cNvSpPr/>
          <p:nvPr/>
        </p:nvSpPr>
        <p:spPr>
          <a:xfrm>
            <a:off x="3140683" y="2116823"/>
            <a:ext cx="3087501" cy="894181"/>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dirty="0">
                <a:solidFill>
                  <a:schemeClr val="bg1"/>
                </a:solidFill>
              </a:rPr>
              <a:t>Screenend onderzoek </a:t>
            </a:r>
          </a:p>
        </p:txBody>
      </p:sp>
      <p:sp>
        <p:nvSpPr>
          <p:cNvPr id="9" name="Rechthoek: afgeronde hoeken 8"/>
          <p:cNvSpPr/>
          <p:nvPr/>
        </p:nvSpPr>
        <p:spPr>
          <a:xfrm>
            <a:off x="14402" y="3726855"/>
            <a:ext cx="1944210" cy="672619"/>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b="1" dirty="0">
                <a:solidFill>
                  <a:prstClr val="white"/>
                </a:solidFill>
              </a:rPr>
              <a:t>Turner syndroom, CNV of UPD</a:t>
            </a:r>
          </a:p>
        </p:txBody>
      </p:sp>
      <p:sp>
        <p:nvSpPr>
          <p:cNvPr id="13" name="Rechthoek: afgeronde hoeken 12"/>
          <p:cNvSpPr/>
          <p:nvPr/>
        </p:nvSpPr>
        <p:spPr>
          <a:xfrm>
            <a:off x="6991157" y="3692348"/>
            <a:ext cx="2022497" cy="672619"/>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b="1" dirty="0" err="1">
                <a:solidFill>
                  <a:prstClr val="white"/>
                </a:solidFill>
              </a:rPr>
              <a:t>Hypothyreoidie</a:t>
            </a:r>
            <a:r>
              <a:rPr lang="nl-NL" sz="1800" b="1" dirty="0">
                <a:solidFill>
                  <a:prstClr val="white"/>
                </a:solidFill>
              </a:rPr>
              <a:t> of coeliakie</a:t>
            </a:r>
          </a:p>
        </p:txBody>
      </p:sp>
      <p:cxnSp>
        <p:nvCxnSpPr>
          <p:cNvPr id="3" name="Rechte verbindingslijn met pijl 2"/>
          <p:cNvCxnSpPr>
            <a:cxnSpLocks/>
            <a:stCxn id="4" idx="2"/>
            <a:endCxn id="5" idx="0"/>
          </p:cNvCxnSpPr>
          <p:nvPr/>
        </p:nvCxnSpPr>
        <p:spPr>
          <a:xfrm flipH="1">
            <a:off x="4682319" y="609829"/>
            <a:ext cx="2115" cy="218507"/>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2" name="Rechte verbindingslijn met pijl 21"/>
          <p:cNvCxnSpPr>
            <a:cxnSpLocks/>
            <a:stCxn id="5" idx="2"/>
            <a:endCxn id="6" idx="0"/>
          </p:cNvCxnSpPr>
          <p:nvPr/>
        </p:nvCxnSpPr>
        <p:spPr>
          <a:xfrm>
            <a:off x="4682319" y="1702636"/>
            <a:ext cx="2115" cy="414187"/>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8" name="Rechte verbindingslijn met pijl 37"/>
          <p:cNvCxnSpPr/>
          <p:nvPr/>
        </p:nvCxnSpPr>
        <p:spPr>
          <a:xfrm>
            <a:off x="6456910" y="4194621"/>
            <a:ext cx="0" cy="226876"/>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71" name="Rechthoek 70"/>
          <p:cNvSpPr/>
          <p:nvPr/>
        </p:nvSpPr>
        <p:spPr>
          <a:xfrm>
            <a:off x="6839286" y="4538451"/>
            <a:ext cx="2125085" cy="1512658"/>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600" dirty="0">
                <a:solidFill>
                  <a:prstClr val="black"/>
                </a:solidFill>
              </a:rPr>
              <a:t>≥1 signaal voor secundaire groeistoornis, of afwijkend lab, of achterstand skeletleeftijd</a:t>
            </a:r>
          </a:p>
        </p:txBody>
      </p:sp>
      <p:sp>
        <p:nvSpPr>
          <p:cNvPr id="73" name="Rechthoek 72"/>
          <p:cNvSpPr/>
          <p:nvPr/>
        </p:nvSpPr>
        <p:spPr>
          <a:xfrm>
            <a:off x="3140684" y="5438954"/>
            <a:ext cx="3087500" cy="1237696"/>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600" dirty="0">
                <a:solidFill>
                  <a:prstClr val="black"/>
                </a:solidFill>
              </a:rPr>
              <a:t>Geen signaal voor primaire of secundaire groeistoornis; lab normaal</a:t>
            </a:r>
          </a:p>
        </p:txBody>
      </p:sp>
      <p:sp>
        <p:nvSpPr>
          <p:cNvPr id="75" name="Rechthoek 74"/>
          <p:cNvSpPr/>
          <p:nvPr/>
        </p:nvSpPr>
        <p:spPr>
          <a:xfrm>
            <a:off x="97999" y="4555704"/>
            <a:ext cx="1944211" cy="1504698"/>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600" dirty="0">
                <a:solidFill>
                  <a:prstClr val="black"/>
                </a:solidFill>
              </a:rPr>
              <a:t>≥1 signaal voor primaire groeistoornis, lab normaal, meestal normale  skeletleeftijd </a:t>
            </a:r>
          </a:p>
        </p:txBody>
      </p:sp>
      <p:sp>
        <p:nvSpPr>
          <p:cNvPr id="85" name="Zeshoek 6">
            <a:extLst>
              <a:ext uri="{FF2B5EF4-FFF2-40B4-BE49-F238E27FC236}">
                <a16:creationId xmlns:a16="http://schemas.microsoft.com/office/drawing/2014/main" id="{C9C300BB-2EA7-4A29-934B-D164C7A70D35}"/>
              </a:ext>
            </a:extLst>
          </p:cNvPr>
          <p:cNvSpPr/>
          <p:nvPr/>
        </p:nvSpPr>
        <p:spPr>
          <a:xfrm>
            <a:off x="3707691" y="3428425"/>
            <a:ext cx="2022498" cy="1237696"/>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dirty="0">
                <a:solidFill>
                  <a:prstClr val="black"/>
                </a:solidFill>
              </a:rPr>
              <a:t>Evaluatie van signalen en screening:</a:t>
            </a:r>
          </a:p>
        </p:txBody>
      </p:sp>
      <p:cxnSp>
        <p:nvCxnSpPr>
          <p:cNvPr id="80" name="Rechte verbindingslijn met pijl 79">
            <a:extLst>
              <a:ext uri="{FF2B5EF4-FFF2-40B4-BE49-F238E27FC236}">
                <a16:creationId xmlns:a16="http://schemas.microsoft.com/office/drawing/2014/main" id="{EC31F961-5627-41AA-BF7A-5A0B28E3B008}"/>
              </a:ext>
            </a:extLst>
          </p:cNvPr>
          <p:cNvCxnSpPr>
            <a:cxnSpLocks/>
            <a:stCxn id="85" idx="3"/>
            <a:endCxn id="9" idx="3"/>
          </p:cNvCxnSpPr>
          <p:nvPr/>
        </p:nvCxnSpPr>
        <p:spPr>
          <a:xfrm flipH="1">
            <a:off x="1958612" y="4047273"/>
            <a:ext cx="1749079" cy="158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Rechte verbindingslijn met pijl 82">
            <a:extLst>
              <a:ext uri="{FF2B5EF4-FFF2-40B4-BE49-F238E27FC236}">
                <a16:creationId xmlns:a16="http://schemas.microsoft.com/office/drawing/2014/main" id="{FFEE8F82-80DF-4545-B3F7-3B2ABF2EF82C}"/>
              </a:ext>
            </a:extLst>
          </p:cNvPr>
          <p:cNvCxnSpPr>
            <a:cxnSpLocks/>
            <a:stCxn id="85" idx="0"/>
            <a:endCxn id="13" idx="1"/>
          </p:cNvCxnSpPr>
          <p:nvPr/>
        </p:nvCxnSpPr>
        <p:spPr>
          <a:xfrm flipV="1">
            <a:off x="5730189" y="4028658"/>
            <a:ext cx="1260968" cy="186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3" name="Rechte verbindingslijn met pijl 92">
            <a:extLst>
              <a:ext uri="{FF2B5EF4-FFF2-40B4-BE49-F238E27FC236}">
                <a16:creationId xmlns:a16="http://schemas.microsoft.com/office/drawing/2014/main" id="{6AFF719A-B189-46EE-8E09-30074D4D1818}"/>
              </a:ext>
            </a:extLst>
          </p:cNvPr>
          <p:cNvCxnSpPr>
            <a:cxnSpLocks/>
            <a:stCxn id="6" idx="2"/>
          </p:cNvCxnSpPr>
          <p:nvPr/>
        </p:nvCxnSpPr>
        <p:spPr>
          <a:xfrm>
            <a:off x="4684434" y="3011004"/>
            <a:ext cx="0" cy="4174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4" name="Verbindingslijn: gebogen 103">
            <a:extLst>
              <a:ext uri="{FF2B5EF4-FFF2-40B4-BE49-F238E27FC236}">
                <a16:creationId xmlns:a16="http://schemas.microsoft.com/office/drawing/2014/main" id="{0EAB4773-1E13-4A60-AA0D-0A5FB8789809}"/>
              </a:ext>
            </a:extLst>
          </p:cNvPr>
          <p:cNvCxnSpPr>
            <a:cxnSpLocks/>
            <a:stCxn id="85" idx="2"/>
            <a:endCxn id="75" idx="3"/>
          </p:cNvCxnSpPr>
          <p:nvPr/>
        </p:nvCxnSpPr>
        <p:spPr>
          <a:xfrm rot="5400000">
            <a:off x="2708697" y="3999635"/>
            <a:ext cx="641932" cy="197490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34" name="Verbindingslijn: gebogen 133">
            <a:extLst>
              <a:ext uri="{FF2B5EF4-FFF2-40B4-BE49-F238E27FC236}">
                <a16:creationId xmlns:a16="http://schemas.microsoft.com/office/drawing/2014/main" id="{69712150-1143-47BB-8999-24E145DCBC52}"/>
              </a:ext>
            </a:extLst>
          </p:cNvPr>
          <p:cNvCxnSpPr>
            <a:cxnSpLocks/>
            <a:stCxn id="85" idx="1"/>
            <a:endCxn id="71" idx="1"/>
          </p:cNvCxnSpPr>
          <p:nvPr/>
        </p:nvCxnSpPr>
        <p:spPr>
          <a:xfrm rot="16200000" flipH="1">
            <a:off x="5815696" y="4271189"/>
            <a:ext cx="628659" cy="141852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46" name="Rechte verbindingslijn met pijl 245">
            <a:extLst>
              <a:ext uri="{FF2B5EF4-FFF2-40B4-BE49-F238E27FC236}">
                <a16:creationId xmlns:a16="http://schemas.microsoft.com/office/drawing/2014/main" id="{86D5EE4F-3EA9-4234-8317-8A6AC45DEB24}"/>
              </a:ext>
            </a:extLst>
          </p:cNvPr>
          <p:cNvCxnSpPr>
            <a:cxnSpLocks/>
            <a:endCxn id="73" idx="0"/>
          </p:cNvCxnSpPr>
          <p:nvPr/>
        </p:nvCxnSpPr>
        <p:spPr>
          <a:xfrm>
            <a:off x="4684434" y="4666119"/>
            <a:ext cx="0" cy="7728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91388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Rechthoek 249">
            <a:extLst>
              <a:ext uri="{FF2B5EF4-FFF2-40B4-BE49-F238E27FC236}">
                <a16:creationId xmlns:a16="http://schemas.microsoft.com/office/drawing/2014/main" id="{E6C2D87F-FEF7-49C7-A194-156DBB1B7EC4}"/>
              </a:ext>
            </a:extLst>
          </p:cNvPr>
          <p:cNvSpPr/>
          <p:nvPr/>
        </p:nvSpPr>
        <p:spPr>
          <a:xfrm>
            <a:off x="-63682" y="-256401"/>
            <a:ext cx="9207682" cy="7246830"/>
          </a:xfrm>
          <a:prstGeom prst="rect">
            <a:avLst/>
          </a:prstGeom>
          <a:solidFill>
            <a:srgbClr val="DA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nl-NL" sz="1800">
              <a:solidFill>
                <a:prstClr val="white"/>
              </a:solidFill>
            </a:endParaRPr>
          </a:p>
        </p:txBody>
      </p:sp>
      <p:sp>
        <p:nvSpPr>
          <p:cNvPr id="9" name="Rechthoek: afgeronde hoeken 8"/>
          <p:cNvSpPr/>
          <p:nvPr/>
        </p:nvSpPr>
        <p:spPr>
          <a:xfrm>
            <a:off x="74579" y="128582"/>
            <a:ext cx="1944211" cy="708767"/>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b="1" dirty="0">
                <a:solidFill>
                  <a:prstClr val="white"/>
                </a:solidFill>
              </a:rPr>
              <a:t>Turner syndroom, CNV of UPD</a:t>
            </a:r>
          </a:p>
        </p:txBody>
      </p:sp>
      <p:sp>
        <p:nvSpPr>
          <p:cNvPr id="10" name="Rechthoek 9"/>
          <p:cNvSpPr/>
          <p:nvPr/>
        </p:nvSpPr>
        <p:spPr>
          <a:xfrm>
            <a:off x="82729" y="2621281"/>
            <a:ext cx="3607362" cy="1995489"/>
          </a:xfrm>
          <a:prstGeom prst="rect">
            <a:avLst/>
          </a:prstGeom>
          <a:solidFill>
            <a:srgbClr val="00AFC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800" dirty="0">
                <a:solidFill>
                  <a:schemeClr val="bg1"/>
                </a:solidFill>
              </a:rPr>
              <a:t>Op basis van signalen  en lengte-SDS  i.o.m. klinisch geneticus of kinderendocrinoloog  </a:t>
            </a:r>
            <a:r>
              <a:rPr lang="nl-NL" sz="1800" dirty="0" err="1">
                <a:solidFill>
                  <a:schemeClr val="bg1"/>
                </a:solidFill>
              </a:rPr>
              <a:t>kandidaatgen</a:t>
            </a:r>
            <a:r>
              <a:rPr lang="nl-NL" sz="1800" dirty="0">
                <a:solidFill>
                  <a:schemeClr val="bg1"/>
                </a:solidFill>
              </a:rPr>
              <a:t> onderzoek (bv </a:t>
            </a:r>
            <a:r>
              <a:rPr lang="nl-NL" sz="1800" i="1" dirty="0">
                <a:solidFill>
                  <a:schemeClr val="bg1"/>
                </a:solidFill>
              </a:rPr>
              <a:t>FGFR3</a:t>
            </a:r>
            <a:r>
              <a:rPr lang="nl-NL" sz="1800" dirty="0">
                <a:solidFill>
                  <a:schemeClr val="bg1"/>
                </a:solidFill>
              </a:rPr>
              <a:t>, </a:t>
            </a:r>
            <a:r>
              <a:rPr lang="nl-NL" sz="1800" i="1" dirty="0">
                <a:solidFill>
                  <a:schemeClr val="bg1"/>
                </a:solidFill>
              </a:rPr>
              <a:t>SHOX</a:t>
            </a:r>
            <a:r>
              <a:rPr lang="nl-NL" sz="1800" dirty="0">
                <a:solidFill>
                  <a:schemeClr val="bg1"/>
                </a:solidFill>
              </a:rPr>
              <a:t>, </a:t>
            </a:r>
            <a:r>
              <a:rPr lang="nl-NL" sz="1800" i="1" dirty="0">
                <a:solidFill>
                  <a:schemeClr val="bg1"/>
                </a:solidFill>
              </a:rPr>
              <a:t>NPR2</a:t>
            </a:r>
            <a:r>
              <a:rPr lang="nl-NL" sz="1800" dirty="0">
                <a:solidFill>
                  <a:schemeClr val="bg1"/>
                </a:solidFill>
              </a:rPr>
              <a:t>, </a:t>
            </a:r>
            <a:r>
              <a:rPr lang="nl-NL" sz="1800" i="1" dirty="0">
                <a:solidFill>
                  <a:schemeClr val="bg1"/>
                </a:solidFill>
              </a:rPr>
              <a:t>ACAN</a:t>
            </a:r>
            <a:r>
              <a:rPr lang="nl-NL" sz="1800" b="1" i="1" dirty="0">
                <a:solidFill>
                  <a:schemeClr val="bg1"/>
                </a:solidFill>
              </a:rPr>
              <a:t>,</a:t>
            </a:r>
            <a:r>
              <a:rPr lang="nl-NL" sz="1800" i="1" dirty="0">
                <a:solidFill>
                  <a:schemeClr val="bg1"/>
                </a:solidFill>
              </a:rPr>
              <a:t> IGF1R</a:t>
            </a:r>
            <a:r>
              <a:rPr lang="nl-NL" sz="1800" dirty="0">
                <a:solidFill>
                  <a:schemeClr val="bg1"/>
                </a:solidFill>
              </a:rPr>
              <a:t>, Silver-Russell,</a:t>
            </a:r>
            <a:r>
              <a:rPr lang="nl-NL" sz="1800" i="1" dirty="0">
                <a:solidFill>
                  <a:schemeClr val="bg1"/>
                </a:solidFill>
              </a:rPr>
              <a:t> </a:t>
            </a:r>
            <a:r>
              <a:rPr lang="nl-NL" sz="1800" dirty="0" err="1">
                <a:solidFill>
                  <a:schemeClr val="bg1"/>
                </a:solidFill>
              </a:rPr>
              <a:t>Noonan</a:t>
            </a:r>
            <a:r>
              <a:rPr lang="nl-NL" sz="1800" dirty="0">
                <a:solidFill>
                  <a:schemeClr val="bg1"/>
                </a:solidFill>
              </a:rPr>
              <a:t>, neurofibromatose, </a:t>
            </a:r>
            <a:r>
              <a:rPr lang="nl-NL" sz="1800" dirty="0" err="1">
                <a:solidFill>
                  <a:schemeClr val="bg1"/>
                </a:solidFill>
              </a:rPr>
              <a:t>Prader-Willi</a:t>
            </a:r>
            <a:r>
              <a:rPr lang="nl-NL" sz="1800" dirty="0">
                <a:solidFill>
                  <a:schemeClr val="bg1"/>
                </a:solidFill>
              </a:rPr>
              <a:t>) of array en/of groei-</a:t>
            </a:r>
            <a:r>
              <a:rPr lang="nl-NL" sz="1800" dirty="0" err="1">
                <a:solidFill>
                  <a:schemeClr val="bg1"/>
                </a:solidFill>
              </a:rPr>
              <a:t>genpanel</a:t>
            </a:r>
            <a:r>
              <a:rPr lang="nl-NL" sz="1800" dirty="0">
                <a:solidFill>
                  <a:schemeClr val="bg1"/>
                </a:solidFill>
              </a:rPr>
              <a:t>  </a:t>
            </a:r>
          </a:p>
        </p:txBody>
      </p:sp>
      <p:sp>
        <p:nvSpPr>
          <p:cNvPr id="13" name="Rechthoek: afgeronde hoeken 12"/>
          <p:cNvSpPr/>
          <p:nvPr/>
        </p:nvSpPr>
        <p:spPr>
          <a:xfrm>
            <a:off x="6970144" y="131246"/>
            <a:ext cx="1996810" cy="662380"/>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b="1" dirty="0" err="1">
                <a:solidFill>
                  <a:prstClr val="white"/>
                </a:solidFill>
              </a:rPr>
              <a:t>Hypothyreoidie</a:t>
            </a:r>
            <a:r>
              <a:rPr lang="nl-NL" sz="1800" b="1" dirty="0">
                <a:solidFill>
                  <a:prstClr val="white"/>
                </a:solidFill>
              </a:rPr>
              <a:t> of coeliakie</a:t>
            </a:r>
          </a:p>
        </p:txBody>
      </p:sp>
      <p:cxnSp>
        <p:nvCxnSpPr>
          <p:cNvPr id="38" name="Rechte verbindingslijn met pijl 37"/>
          <p:cNvCxnSpPr/>
          <p:nvPr/>
        </p:nvCxnSpPr>
        <p:spPr>
          <a:xfrm>
            <a:off x="6456910" y="4194621"/>
            <a:ext cx="0" cy="226876"/>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32" name="Rechthoek 31"/>
          <p:cNvSpPr/>
          <p:nvPr/>
        </p:nvSpPr>
        <p:spPr>
          <a:xfrm>
            <a:off x="538183" y="4964039"/>
            <a:ext cx="2619087" cy="827161"/>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dirty="0">
                <a:solidFill>
                  <a:schemeClr val="bg1"/>
                </a:solidFill>
              </a:rPr>
              <a:t>Specifieke genetische oorzaak</a:t>
            </a:r>
          </a:p>
        </p:txBody>
      </p:sp>
      <p:sp>
        <p:nvSpPr>
          <p:cNvPr id="35" name="Tekstvak 34"/>
          <p:cNvSpPr txBox="1"/>
          <p:nvPr/>
        </p:nvSpPr>
        <p:spPr>
          <a:xfrm>
            <a:off x="4623190" y="4556240"/>
            <a:ext cx="1133924" cy="369332"/>
          </a:xfrm>
          <a:prstGeom prst="rect">
            <a:avLst/>
          </a:prstGeom>
          <a:noFill/>
        </p:spPr>
        <p:txBody>
          <a:bodyPr wrap="square" rtlCol="0">
            <a:spAutoFit/>
          </a:bodyPr>
          <a:lstStyle/>
          <a:p>
            <a:pPr eaLnBrk="1" fontAlgn="auto" hangingPunct="1">
              <a:spcBef>
                <a:spcPts val="0"/>
              </a:spcBef>
              <a:spcAft>
                <a:spcPts val="0"/>
              </a:spcAft>
            </a:pPr>
            <a:r>
              <a:rPr lang="nl-NL" sz="1800" dirty="0">
                <a:solidFill>
                  <a:prstClr val="black"/>
                </a:solidFill>
                <a:latin typeface="Calibri"/>
              </a:rPr>
              <a:t>Positief</a:t>
            </a:r>
          </a:p>
        </p:txBody>
      </p:sp>
      <p:sp>
        <p:nvSpPr>
          <p:cNvPr id="58" name="Rechthoek 9"/>
          <p:cNvSpPr/>
          <p:nvPr/>
        </p:nvSpPr>
        <p:spPr>
          <a:xfrm>
            <a:off x="27909" y="6062803"/>
            <a:ext cx="3662182" cy="767554"/>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b="1" dirty="0">
                <a:solidFill>
                  <a:prstClr val="white"/>
                </a:solidFill>
              </a:rPr>
              <a:t>Verwijzing naar kinderendocrinoloog/klinisch  geneticus/expertisecentrum</a:t>
            </a:r>
          </a:p>
        </p:txBody>
      </p:sp>
      <p:sp>
        <p:nvSpPr>
          <p:cNvPr id="75" name="Rechthoek 74"/>
          <p:cNvSpPr/>
          <p:nvPr/>
        </p:nvSpPr>
        <p:spPr>
          <a:xfrm>
            <a:off x="1308665" y="1181209"/>
            <a:ext cx="3105165" cy="1215802"/>
          </a:xfrm>
          <a:prstGeom prst="rect">
            <a:avLst/>
          </a:prstGeom>
          <a:solidFill>
            <a:srgbClr val="B7C0C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800" dirty="0">
                <a:solidFill>
                  <a:prstClr val="black"/>
                </a:solidFill>
              </a:rPr>
              <a:t>≥1 signaal voor </a:t>
            </a:r>
            <a:r>
              <a:rPr lang="nl-NL" sz="1800" b="1" dirty="0">
                <a:solidFill>
                  <a:prstClr val="black"/>
                </a:solidFill>
              </a:rPr>
              <a:t>primaire </a:t>
            </a:r>
            <a:r>
              <a:rPr lang="nl-NL" sz="1800" dirty="0">
                <a:solidFill>
                  <a:prstClr val="black"/>
                </a:solidFill>
              </a:rPr>
              <a:t>groeistoornis, lab normaal, meestal normale  skeletleeftijd </a:t>
            </a:r>
          </a:p>
        </p:txBody>
      </p:sp>
      <p:sp>
        <p:nvSpPr>
          <p:cNvPr id="85" name="Zeshoek 6">
            <a:extLst>
              <a:ext uri="{FF2B5EF4-FFF2-40B4-BE49-F238E27FC236}">
                <a16:creationId xmlns:a16="http://schemas.microsoft.com/office/drawing/2014/main" id="{C9C300BB-2EA7-4A29-934B-D164C7A70D35}"/>
              </a:ext>
            </a:extLst>
          </p:cNvPr>
          <p:cNvSpPr/>
          <p:nvPr/>
        </p:nvSpPr>
        <p:spPr>
          <a:xfrm>
            <a:off x="3703707" y="25064"/>
            <a:ext cx="2179507" cy="889333"/>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dirty="0">
                <a:solidFill>
                  <a:schemeClr val="bg1"/>
                </a:solidFill>
              </a:rPr>
              <a:t>Evaluatie van signalen en screening</a:t>
            </a:r>
            <a:r>
              <a:rPr lang="nl-NL" sz="1400" dirty="0">
                <a:solidFill>
                  <a:schemeClr val="bg1"/>
                </a:solidFill>
              </a:rPr>
              <a:t>:</a:t>
            </a:r>
          </a:p>
        </p:txBody>
      </p:sp>
      <p:sp>
        <p:nvSpPr>
          <p:cNvPr id="87" name="Zeshoek 6">
            <a:extLst>
              <a:ext uri="{FF2B5EF4-FFF2-40B4-BE49-F238E27FC236}">
                <a16:creationId xmlns:a16="http://schemas.microsoft.com/office/drawing/2014/main" id="{ED7ED9D8-8782-4418-99A4-64B484E17590}"/>
              </a:ext>
            </a:extLst>
          </p:cNvPr>
          <p:cNvSpPr/>
          <p:nvPr/>
        </p:nvSpPr>
        <p:spPr>
          <a:xfrm>
            <a:off x="4389231" y="3242492"/>
            <a:ext cx="1368539" cy="753066"/>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dirty="0">
                <a:solidFill>
                  <a:prstClr val="black"/>
                </a:solidFill>
              </a:rPr>
              <a:t>Uitslag:</a:t>
            </a:r>
          </a:p>
        </p:txBody>
      </p:sp>
      <p:cxnSp>
        <p:nvCxnSpPr>
          <p:cNvPr id="80" name="Rechte verbindingslijn met pijl 79">
            <a:extLst>
              <a:ext uri="{FF2B5EF4-FFF2-40B4-BE49-F238E27FC236}">
                <a16:creationId xmlns:a16="http://schemas.microsoft.com/office/drawing/2014/main" id="{EC31F961-5627-41AA-BF7A-5A0B28E3B008}"/>
              </a:ext>
            </a:extLst>
          </p:cNvPr>
          <p:cNvCxnSpPr>
            <a:cxnSpLocks/>
            <a:stCxn id="85" idx="3"/>
            <a:endCxn id="9" idx="3"/>
          </p:cNvCxnSpPr>
          <p:nvPr/>
        </p:nvCxnSpPr>
        <p:spPr>
          <a:xfrm flipH="1">
            <a:off x="2018790" y="469731"/>
            <a:ext cx="1684917" cy="13235"/>
          </a:xfrm>
          <a:prstGeom prst="straightConnector1">
            <a:avLst/>
          </a:prstGeom>
          <a:ln>
            <a:solidFill>
              <a:schemeClr val="bg2"/>
            </a:solidFill>
            <a:tailEnd type="triangle"/>
          </a:ln>
        </p:spPr>
        <p:style>
          <a:lnRef idx="1">
            <a:schemeClr val="dk1"/>
          </a:lnRef>
          <a:fillRef idx="0">
            <a:schemeClr val="dk1"/>
          </a:fillRef>
          <a:effectRef idx="0">
            <a:schemeClr val="dk1"/>
          </a:effectRef>
          <a:fontRef idx="minor">
            <a:schemeClr val="tx1"/>
          </a:fontRef>
        </p:style>
      </p:cxnSp>
      <p:cxnSp>
        <p:nvCxnSpPr>
          <p:cNvPr id="83" name="Rechte verbindingslijn met pijl 82">
            <a:extLst>
              <a:ext uri="{FF2B5EF4-FFF2-40B4-BE49-F238E27FC236}">
                <a16:creationId xmlns:a16="http://schemas.microsoft.com/office/drawing/2014/main" id="{FFEE8F82-80DF-4545-B3F7-3B2ABF2EF82C}"/>
              </a:ext>
            </a:extLst>
          </p:cNvPr>
          <p:cNvCxnSpPr>
            <a:cxnSpLocks/>
            <a:stCxn id="85" idx="0"/>
          </p:cNvCxnSpPr>
          <p:nvPr/>
        </p:nvCxnSpPr>
        <p:spPr>
          <a:xfrm flipV="1">
            <a:off x="5883214" y="456496"/>
            <a:ext cx="1086928" cy="13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8" name="Rechte verbindingslijn met pijl 107">
            <a:extLst>
              <a:ext uri="{FF2B5EF4-FFF2-40B4-BE49-F238E27FC236}">
                <a16:creationId xmlns:a16="http://schemas.microsoft.com/office/drawing/2014/main" id="{5F11E075-B5A2-4313-BD05-59AA0D6D2DD3}"/>
              </a:ext>
            </a:extLst>
          </p:cNvPr>
          <p:cNvCxnSpPr>
            <a:cxnSpLocks/>
            <a:stCxn id="10" idx="3"/>
            <a:endCxn id="87" idx="3"/>
          </p:cNvCxnSpPr>
          <p:nvPr/>
        </p:nvCxnSpPr>
        <p:spPr>
          <a:xfrm flipV="1">
            <a:off x="3690091" y="3619025"/>
            <a:ext cx="69914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0" name="Verbindingslijn: gebogen 109">
            <a:extLst>
              <a:ext uri="{FF2B5EF4-FFF2-40B4-BE49-F238E27FC236}">
                <a16:creationId xmlns:a16="http://schemas.microsoft.com/office/drawing/2014/main" id="{270C4758-A840-4276-8F61-8275212AC2B7}"/>
              </a:ext>
            </a:extLst>
          </p:cNvPr>
          <p:cNvCxnSpPr>
            <a:cxnSpLocks/>
            <a:stCxn id="87" idx="2"/>
            <a:endCxn id="32" idx="3"/>
          </p:cNvCxnSpPr>
          <p:nvPr/>
        </p:nvCxnSpPr>
        <p:spPr>
          <a:xfrm rot="5400000">
            <a:off x="3176353" y="3976475"/>
            <a:ext cx="1382062" cy="142022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12" name="Rechte verbindingslijn met pijl 111">
            <a:extLst>
              <a:ext uri="{FF2B5EF4-FFF2-40B4-BE49-F238E27FC236}">
                <a16:creationId xmlns:a16="http://schemas.microsoft.com/office/drawing/2014/main" id="{83B35DCA-8679-4144-B407-22849913F400}"/>
              </a:ext>
            </a:extLst>
          </p:cNvPr>
          <p:cNvCxnSpPr>
            <a:cxnSpLocks/>
            <a:stCxn id="32" idx="2"/>
            <a:endCxn id="58" idx="0"/>
          </p:cNvCxnSpPr>
          <p:nvPr/>
        </p:nvCxnSpPr>
        <p:spPr>
          <a:xfrm>
            <a:off x="1847727" y="5791200"/>
            <a:ext cx="11273" cy="2716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9" name="Straight Arrow Connector 238">
            <a:extLst>
              <a:ext uri="{FF2B5EF4-FFF2-40B4-BE49-F238E27FC236}">
                <a16:creationId xmlns:a16="http://schemas.microsoft.com/office/drawing/2014/main" id="{811B34A4-2E96-4AC0-A366-ED711F886547}"/>
              </a:ext>
            </a:extLst>
          </p:cNvPr>
          <p:cNvCxnSpPr>
            <a:cxnSpLocks/>
            <a:stCxn id="85" idx="2"/>
          </p:cNvCxnSpPr>
          <p:nvPr/>
        </p:nvCxnSpPr>
        <p:spPr bwMode="auto">
          <a:xfrm>
            <a:off x="3926040" y="914397"/>
            <a:ext cx="0" cy="249559"/>
          </a:xfrm>
          <a:prstGeom prst="straightConnector1">
            <a:avLst/>
          </a:prstGeom>
          <a:solidFill>
            <a:schemeClr val="accent1"/>
          </a:solidFill>
          <a:ln w="9525" cap="flat" cmpd="sng" algn="ctr">
            <a:solidFill>
              <a:schemeClr val="bg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1" name="Straight Arrow Connector 240">
            <a:extLst>
              <a:ext uri="{FF2B5EF4-FFF2-40B4-BE49-F238E27FC236}">
                <a16:creationId xmlns:a16="http://schemas.microsoft.com/office/drawing/2014/main" id="{F8056BDF-8EB7-4B09-B978-00DFD931F3F2}"/>
              </a:ext>
            </a:extLst>
          </p:cNvPr>
          <p:cNvCxnSpPr>
            <a:cxnSpLocks/>
            <a:stCxn id="75" idx="2"/>
          </p:cNvCxnSpPr>
          <p:nvPr/>
        </p:nvCxnSpPr>
        <p:spPr bwMode="auto">
          <a:xfrm>
            <a:off x="2861248" y="2397011"/>
            <a:ext cx="0" cy="224270"/>
          </a:xfrm>
          <a:prstGeom prst="straightConnector1">
            <a:avLst/>
          </a:prstGeom>
          <a:solidFill>
            <a:schemeClr val="accent1"/>
          </a:solidFill>
          <a:ln w="9525" cap="flat" cmpd="sng" algn="ctr">
            <a:solidFill>
              <a:schemeClr val="bg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5987281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p:txBody>
          <a:bodyPr/>
          <a:lstStyle/>
          <a:p>
            <a:r>
              <a:rPr lang="en-US" dirty="0" err="1"/>
              <a:t>Genetisch</a:t>
            </a:r>
            <a:r>
              <a:rPr lang="en-US" dirty="0"/>
              <a:t> </a:t>
            </a:r>
            <a:r>
              <a:rPr lang="en-US" dirty="0" err="1"/>
              <a:t>onderzoek</a:t>
            </a:r>
            <a:endParaRPr lang="nl-NL" dirty="0"/>
          </a:p>
        </p:txBody>
      </p:sp>
      <p:sp>
        <p:nvSpPr>
          <p:cNvPr id="4" name="Tijdelijke aanduiding voor inhoud 7">
            <a:extLst>
              <a:ext uri="{FF2B5EF4-FFF2-40B4-BE49-F238E27FC236}">
                <a16:creationId xmlns:a16="http://schemas.microsoft.com/office/drawing/2014/main" id="{6C95ECF9-2521-4B40-B505-366DE5BBF468}"/>
              </a:ext>
            </a:extLst>
          </p:cNvPr>
          <p:cNvSpPr>
            <a:spLocks noGrp="1"/>
          </p:cNvSpPr>
          <p:nvPr>
            <p:ph idx="1"/>
          </p:nvPr>
        </p:nvSpPr>
        <p:spPr>
          <a:xfrm>
            <a:off x="566738" y="1144588"/>
            <a:ext cx="8291512" cy="5113338"/>
          </a:xfrm>
        </p:spPr>
        <p:txBody>
          <a:bodyPr/>
          <a:lstStyle/>
          <a:p>
            <a:pPr>
              <a:defRPr/>
            </a:pPr>
            <a:r>
              <a:rPr lang="en-US" sz="2600" dirty="0" err="1">
                <a:solidFill>
                  <a:srgbClr val="111166"/>
                </a:solidFill>
                <a:ea typeface="+mj-ea"/>
                <a:cs typeface="+mj-cs"/>
              </a:rPr>
              <a:t>Gebaseerd</a:t>
            </a:r>
            <a:r>
              <a:rPr lang="en-US" sz="2600" dirty="0">
                <a:solidFill>
                  <a:srgbClr val="111166"/>
                </a:solidFill>
                <a:ea typeface="+mj-ea"/>
                <a:cs typeface="+mj-cs"/>
              </a:rPr>
              <a:t> op </a:t>
            </a:r>
            <a:r>
              <a:rPr lang="en-US" sz="2600" dirty="0" err="1">
                <a:solidFill>
                  <a:srgbClr val="111166"/>
                </a:solidFill>
                <a:ea typeface="+mj-ea"/>
                <a:cs typeface="+mj-cs"/>
              </a:rPr>
              <a:t>klinische</a:t>
            </a:r>
            <a:r>
              <a:rPr lang="en-US" sz="2600" dirty="0">
                <a:solidFill>
                  <a:srgbClr val="111166"/>
                </a:solidFill>
                <a:ea typeface="+mj-ea"/>
                <a:cs typeface="+mj-cs"/>
              </a:rPr>
              <a:t> </a:t>
            </a:r>
            <a:r>
              <a:rPr lang="en-US" sz="2600" dirty="0" err="1">
                <a:solidFill>
                  <a:srgbClr val="111166"/>
                </a:solidFill>
                <a:ea typeface="+mj-ea"/>
                <a:cs typeface="+mj-cs"/>
              </a:rPr>
              <a:t>signalen</a:t>
            </a:r>
            <a:r>
              <a:rPr lang="en-US" sz="2600" dirty="0">
                <a:solidFill>
                  <a:srgbClr val="111166"/>
                </a:solidFill>
                <a:ea typeface="+mj-ea"/>
                <a:cs typeface="+mj-cs"/>
              </a:rPr>
              <a:t> + </a:t>
            </a:r>
            <a:r>
              <a:rPr lang="en-US" sz="2600" dirty="0" err="1">
                <a:solidFill>
                  <a:srgbClr val="111166"/>
                </a:solidFill>
                <a:ea typeface="+mj-ea"/>
                <a:cs typeface="+mj-cs"/>
              </a:rPr>
              <a:t>lengte</a:t>
            </a:r>
            <a:r>
              <a:rPr lang="en-US" sz="2600" dirty="0">
                <a:solidFill>
                  <a:srgbClr val="111166"/>
                </a:solidFill>
                <a:ea typeface="+mj-ea"/>
                <a:cs typeface="+mj-cs"/>
              </a:rPr>
              <a:t>-SDS en </a:t>
            </a:r>
            <a:r>
              <a:rPr lang="en-US" sz="2600" dirty="0" err="1">
                <a:solidFill>
                  <a:srgbClr val="111166"/>
                </a:solidFill>
                <a:ea typeface="+mj-ea"/>
                <a:cs typeface="+mj-cs"/>
              </a:rPr>
              <a:t>na</a:t>
            </a:r>
            <a:r>
              <a:rPr lang="en-US" sz="2600" dirty="0">
                <a:solidFill>
                  <a:srgbClr val="111166"/>
                </a:solidFill>
                <a:ea typeface="+mj-ea"/>
                <a:cs typeface="+mj-cs"/>
              </a:rPr>
              <a:t> het </a:t>
            </a:r>
            <a:r>
              <a:rPr lang="en-US" sz="2600" dirty="0" err="1">
                <a:solidFill>
                  <a:srgbClr val="111166"/>
                </a:solidFill>
                <a:ea typeface="+mj-ea"/>
                <a:cs typeface="+mj-cs"/>
              </a:rPr>
              <a:t>consulteren</a:t>
            </a:r>
            <a:r>
              <a:rPr lang="en-US" sz="2600" dirty="0">
                <a:solidFill>
                  <a:srgbClr val="111166"/>
                </a:solidFill>
                <a:ea typeface="+mj-ea"/>
                <a:cs typeface="+mj-cs"/>
              </a:rPr>
              <a:t> van </a:t>
            </a:r>
            <a:r>
              <a:rPr lang="en-US" sz="2600" dirty="0" err="1">
                <a:solidFill>
                  <a:srgbClr val="111166"/>
                </a:solidFill>
                <a:ea typeface="+mj-ea"/>
                <a:cs typeface="+mj-cs"/>
              </a:rPr>
              <a:t>klinisch</a:t>
            </a:r>
            <a:r>
              <a:rPr lang="en-US" sz="2600" dirty="0">
                <a:solidFill>
                  <a:srgbClr val="111166"/>
                </a:solidFill>
                <a:ea typeface="+mj-ea"/>
                <a:cs typeface="+mj-cs"/>
              </a:rPr>
              <a:t> </a:t>
            </a:r>
            <a:r>
              <a:rPr lang="en-US" sz="2600" dirty="0" err="1">
                <a:solidFill>
                  <a:srgbClr val="111166"/>
                </a:solidFill>
                <a:ea typeface="+mj-ea"/>
                <a:cs typeface="+mj-cs"/>
              </a:rPr>
              <a:t>geneticus</a:t>
            </a:r>
            <a:r>
              <a:rPr lang="en-US" sz="2600" dirty="0">
                <a:solidFill>
                  <a:srgbClr val="111166"/>
                </a:solidFill>
                <a:ea typeface="+mj-ea"/>
                <a:cs typeface="+mj-cs"/>
              </a:rPr>
              <a:t> op </a:t>
            </a:r>
            <a:r>
              <a:rPr lang="en-US" sz="2600" dirty="0" err="1">
                <a:solidFill>
                  <a:srgbClr val="111166"/>
                </a:solidFill>
                <a:ea typeface="+mj-ea"/>
                <a:cs typeface="+mj-cs"/>
              </a:rPr>
              <a:t>kinderendocrinoloog</a:t>
            </a:r>
            <a:r>
              <a:rPr lang="en-US" sz="2600" dirty="0">
                <a:solidFill>
                  <a:srgbClr val="111166"/>
                </a:solidFill>
                <a:ea typeface="+mj-ea"/>
                <a:cs typeface="+mj-cs"/>
              </a:rPr>
              <a:t>:  </a:t>
            </a:r>
          </a:p>
          <a:p>
            <a:pPr marL="457200" indent="-457200">
              <a:buFont typeface="Arial" panose="020B0604020202020204" pitchFamily="34" charset="0"/>
              <a:buChar char="•"/>
              <a:defRPr/>
            </a:pPr>
            <a:r>
              <a:rPr lang="en-US" sz="2600" dirty="0" err="1">
                <a:solidFill>
                  <a:srgbClr val="111166"/>
                </a:solidFill>
                <a:ea typeface="+mj-ea"/>
                <a:cs typeface="+mj-cs"/>
              </a:rPr>
              <a:t>Overweeg</a:t>
            </a:r>
            <a:r>
              <a:rPr lang="en-US" sz="2600" dirty="0">
                <a:solidFill>
                  <a:srgbClr val="111166"/>
                </a:solidFill>
                <a:ea typeface="+mj-ea"/>
                <a:cs typeface="+mj-cs"/>
              </a:rPr>
              <a:t> </a:t>
            </a:r>
            <a:r>
              <a:rPr lang="en-US" sz="2600" dirty="0" err="1">
                <a:solidFill>
                  <a:srgbClr val="111166"/>
                </a:solidFill>
                <a:ea typeface="+mj-ea"/>
                <a:cs typeface="+mj-cs"/>
              </a:rPr>
              <a:t>kandidaat</a:t>
            </a:r>
            <a:r>
              <a:rPr lang="en-US" sz="2600" dirty="0">
                <a:solidFill>
                  <a:srgbClr val="111166"/>
                </a:solidFill>
                <a:ea typeface="+mj-ea"/>
                <a:cs typeface="+mj-cs"/>
              </a:rPr>
              <a:t> gen </a:t>
            </a:r>
            <a:r>
              <a:rPr lang="en-US" sz="2600" dirty="0" err="1">
                <a:solidFill>
                  <a:srgbClr val="111166"/>
                </a:solidFill>
                <a:ea typeface="+mj-ea"/>
                <a:cs typeface="+mj-cs"/>
              </a:rPr>
              <a:t>aanpak</a:t>
            </a:r>
            <a:r>
              <a:rPr lang="en-US" sz="2600" dirty="0">
                <a:solidFill>
                  <a:srgbClr val="111166"/>
                </a:solidFill>
                <a:ea typeface="+mj-ea"/>
                <a:cs typeface="+mj-cs"/>
              </a:rPr>
              <a:t>, </a:t>
            </a:r>
            <a:r>
              <a:rPr lang="en-US" sz="2600" dirty="0" err="1">
                <a:solidFill>
                  <a:srgbClr val="111166"/>
                </a:solidFill>
                <a:ea typeface="+mj-ea"/>
                <a:cs typeface="+mj-cs"/>
              </a:rPr>
              <a:t>bv</a:t>
            </a:r>
            <a:r>
              <a:rPr lang="en-US" sz="2600" dirty="0">
                <a:solidFill>
                  <a:srgbClr val="111166"/>
                </a:solidFill>
                <a:ea typeface="+mj-ea"/>
                <a:cs typeface="+mj-cs"/>
              </a:rPr>
              <a:t> </a:t>
            </a:r>
            <a:r>
              <a:rPr lang="en-US" sz="2600" i="1" dirty="0">
                <a:solidFill>
                  <a:srgbClr val="111166"/>
                </a:solidFill>
                <a:ea typeface="+mj-ea"/>
                <a:cs typeface="+mj-cs"/>
              </a:rPr>
              <a:t>FGFR3</a:t>
            </a:r>
            <a:r>
              <a:rPr lang="en-US" sz="2600" dirty="0">
                <a:solidFill>
                  <a:srgbClr val="111166"/>
                </a:solidFill>
                <a:ea typeface="+mj-ea"/>
                <a:cs typeface="+mj-cs"/>
              </a:rPr>
              <a:t>, </a:t>
            </a:r>
            <a:r>
              <a:rPr lang="en-US" sz="2600" i="1" dirty="0">
                <a:solidFill>
                  <a:srgbClr val="FF0000"/>
                </a:solidFill>
                <a:ea typeface="+mj-ea"/>
                <a:cs typeface="+mj-cs"/>
              </a:rPr>
              <a:t>SHOX*</a:t>
            </a:r>
            <a:r>
              <a:rPr lang="en-US" sz="2600" dirty="0">
                <a:solidFill>
                  <a:srgbClr val="111166"/>
                </a:solidFill>
                <a:ea typeface="+mj-ea"/>
                <a:cs typeface="+mj-cs"/>
              </a:rPr>
              <a:t>, </a:t>
            </a:r>
            <a:r>
              <a:rPr lang="en-US" sz="2600" i="1" dirty="0">
                <a:solidFill>
                  <a:srgbClr val="111166"/>
                </a:solidFill>
                <a:ea typeface="+mj-ea"/>
                <a:cs typeface="+mj-cs"/>
              </a:rPr>
              <a:t>NPR2</a:t>
            </a:r>
            <a:r>
              <a:rPr lang="en-US" sz="2600" dirty="0">
                <a:solidFill>
                  <a:srgbClr val="111166"/>
                </a:solidFill>
                <a:ea typeface="+mj-ea"/>
                <a:cs typeface="+mj-cs"/>
              </a:rPr>
              <a:t>, </a:t>
            </a:r>
            <a:r>
              <a:rPr lang="en-US" sz="2600" i="1" dirty="0">
                <a:solidFill>
                  <a:srgbClr val="111166"/>
                </a:solidFill>
                <a:ea typeface="+mj-ea"/>
                <a:cs typeface="+mj-cs"/>
              </a:rPr>
              <a:t>ACAN</a:t>
            </a:r>
            <a:r>
              <a:rPr lang="en-US" sz="2600" dirty="0">
                <a:solidFill>
                  <a:srgbClr val="111166"/>
                </a:solidFill>
                <a:ea typeface="+mj-ea"/>
                <a:cs typeface="+mj-cs"/>
              </a:rPr>
              <a:t>, </a:t>
            </a:r>
            <a:r>
              <a:rPr lang="en-US" sz="2600" i="1" dirty="0">
                <a:solidFill>
                  <a:srgbClr val="FF0000"/>
                </a:solidFill>
                <a:ea typeface="+mj-ea"/>
                <a:cs typeface="+mj-cs"/>
              </a:rPr>
              <a:t>IGF1R*</a:t>
            </a:r>
            <a:r>
              <a:rPr lang="en-US" sz="2600" dirty="0">
                <a:solidFill>
                  <a:srgbClr val="111166"/>
                </a:solidFill>
                <a:ea typeface="+mj-ea"/>
                <a:cs typeface="+mj-cs"/>
              </a:rPr>
              <a:t>, </a:t>
            </a:r>
            <a:r>
              <a:rPr lang="en-US" sz="2600" i="1" dirty="0">
                <a:solidFill>
                  <a:srgbClr val="111166"/>
                </a:solidFill>
              </a:rPr>
              <a:t>NF1</a:t>
            </a:r>
            <a:r>
              <a:rPr lang="en-US" sz="2600" dirty="0">
                <a:solidFill>
                  <a:srgbClr val="111166"/>
                </a:solidFill>
              </a:rPr>
              <a:t>, </a:t>
            </a:r>
            <a:r>
              <a:rPr lang="en-US" sz="2600" dirty="0">
                <a:solidFill>
                  <a:srgbClr val="111166"/>
                </a:solidFill>
                <a:ea typeface="+mj-ea"/>
                <a:cs typeface="+mj-cs"/>
              </a:rPr>
              <a:t>Silver-Russell, Noonan, Prader-Willi, </a:t>
            </a:r>
            <a:r>
              <a:rPr lang="en-US" sz="2600" dirty="0" err="1">
                <a:solidFill>
                  <a:srgbClr val="111166"/>
                </a:solidFill>
                <a:ea typeface="+mj-ea"/>
                <a:cs typeface="+mj-cs"/>
              </a:rPr>
              <a:t>etc</a:t>
            </a:r>
            <a:endParaRPr lang="en-US" sz="2600" dirty="0">
              <a:solidFill>
                <a:srgbClr val="111166"/>
              </a:solidFill>
              <a:ea typeface="+mj-ea"/>
              <a:cs typeface="+mj-cs"/>
            </a:endParaRPr>
          </a:p>
          <a:p>
            <a:pPr marL="457200" indent="-457200">
              <a:buFont typeface="Arial" panose="020B0604020202020204" pitchFamily="34" charset="0"/>
              <a:buChar char="•"/>
              <a:defRPr/>
            </a:pPr>
            <a:endParaRPr lang="en-US" sz="2600" b="1" dirty="0">
              <a:solidFill>
                <a:srgbClr val="111166"/>
              </a:solidFill>
              <a:ea typeface="+mj-ea"/>
              <a:cs typeface="+mj-cs"/>
            </a:endParaRPr>
          </a:p>
          <a:p>
            <a:pPr>
              <a:defRPr/>
            </a:pPr>
            <a:r>
              <a:rPr lang="en-US" sz="2600" b="1" dirty="0">
                <a:solidFill>
                  <a:srgbClr val="111166"/>
                </a:solidFill>
                <a:ea typeface="+mj-ea"/>
                <a:cs typeface="+mj-cs"/>
              </a:rPr>
              <a:t>  </a:t>
            </a:r>
            <a:r>
              <a:rPr lang="en-US" sz="2400" dirty="0">
                <a:solidFill>
                  <a:srgbClr val="FF0000"/>
                </a:solidFill>
                <a:ea typeface="+mj-ea"/>
                <a:cs typeface="+mj-cs"/>
              </a:rPr>
              <a:t>*</a:t>
            </a:r>
            <a:r>
              <a:rPr lang="en-US" sz="2400" dirty="0" err="1">
                <a:solidFill>
                  <a:srgbClr val="111166"/>
                </a:solidFill>
                <a:ea typeface="+mj-ea"/>
                <a:cs typeface="+mj-cs"/>
              </a:rPr>
              <a:t>Voor</a:t>
            </a:r>
            <a:r>
              <a:rPr lang="en-US" sz="2400" dirty="0">
                <a:solidFill>
                  <a:srgbClr val="111166"/>
                </a:solidFill>
                <a:ea typeface="+mj-ea"/>
                <a:cs typeface="+mj-cs"/>
              </a:rPr>
              <a:t> </a:t>
            </a:r>
            <a:r>
              <a:rPr lang="en-US" sz="2400" dirty="0" err="1">
                <a:solidFill>
                  <a:srgbClr val="111166"/>
                </a:solidFill>
                <a:ea typeface="+mj-ea"/>
                <a:cs typeface="+mj-cs"/>
              </a:rPr>
              <a:t>testen</a:t>
            </a:r>
            <a:r>
              <a:rPr lang="en-US" sz="2400" dirty="0">
                <a:solidFill>
                  <a:srgbClr val="111166"/>
                </a:solidFill>
                <a:ea typeface="+mj-ea"/>
                <a:cs typeface="+mj-cs"/>
              </a:rPr>
              <a:t> op SHOX </a:t>
            </a:r>
            <a:r>
              <a:rPr lang="en-US" sz="2400" dirty="0" err="1">
                <a:solidFill>
                  <a:srgbClr val="111166"/>
                </a:solidFill>
                <a:ea typeface="+mj-ea"/>
                <a:cs typeface="+mj-cs"/>
              </a:rPr>
              <a:t>en</a:t>
            </a:r>
            <a:r>
              <a:rPr lang="en-US" sz="2400" dirty="0">
                <a:solidFill>
                  <a:srgbClr val="111166"/>
                </a:solidFill>
                <a:ea typeface="+mj-ea"/>
                <a:cs typeface="+mj-cs"/>
              </a:rPr>
              <a:t> IGF1R </a:t>
            </a:r>
            <a:r>
              <a:rPr lang="en-US" sz="2400" dirty="0" err="1">
                <a:solidFill>
                  <a:srgbClr val="111166"/>
                </a:solidFill>
                <a:ea typeface="+mj-ea"/>
                <a:cs typeface="+mj-cs"/>
              </a:rPr>
              <a:t>additionele</a:t>
            </a:r>
            <a:r>
              <a:rPr lang="en-US" sz="2400" dirty="0">
                <a:solidFill>
                  <a:srgbClr val="111166"/>
                </a:solidFill>
                <a:ea typeface="+mj-ea"/>
                <a:cs typeface="+mj-cs"/>
              </a:rPr>
              <a:t> criteria </a:t>
            </a:r>
            <a:r>
              <a:rPr lang="en-US" sz="2400" dirty="0" err="1">
                <a:solidFill>
                  <a:srgbClr val="111166"/>
                </a:solidFill>
                <a:ea typeface="+mj-ea"/>
                <a:cs typeface="+mj-cs"/>
              </a:rPr>
              <a:t>opgesteld</a:t>
            </a:r>
            <a:endParaRPr lang="nl-NL" sz="2400" dirty="0">
              <a:solidFill>
                <a:srgbClr val="111166"/>
              </a:solidFill>
              <a:ea typeface="+mj-ea"/>
              <a:cs typeface="+mj-cs"/>
            </a:endParaRPr>
          </a:p>
          <a:p>
            <a:pPr marL="0" indent="0">
              <a:buNone/>
              <a:defRPr/>
            </a:pPr>
            <a:endParaRPr lang="nl-NL" dirty="0">
              <a:solidFill>
                <a:schemeClr val="bg1"/>
              </a:solidFill>
            </a:endParaRPr>
          </a:p>
        </p:txBody>
      </p:sp>
    </p:spTree>
    <p:extLst>
      <p:ext uri="{BB962C8B-B14F-4D97-AF65-F5344CB8AC3E}">
        <p14:creationId xmlns:p14="http://schemas.microsoft.com/office/powerpoint/2010/main" val="22980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p:txBody>
          <a:bodyPr/>
          <a:lstStyle/>
          <a:p>
            <a:r>
              <a:rPr lang="en-US" i="1" dirty="0"/>
              <a:t>SHOX</a:t>
            </a:r>
            <a:r>
              <a:rPr lang="en-US" dirty="0"/>
              <a:t> </a:t>
            </a:r>
            <a:r>
              <a:rPr lang="en-US" dirty="0" err="1"/>
              <a:t>haploinsufficientie</a:t>
            </a:r>
            <a:r>
              <a:rPr lang="en-US" dirty="0"/>
              <a:t> (</a:t>
            </a:r>
            <a:r>
              <a:rPr lang="en-US" dirty="0" err="1"/>
              <a:t>genmutatie</a:t>
            </a:r>
            <a:r>
              <a:rPr lang="en-US" dirty="0"/>
              <a:t> of -</a:t>
            </a:r>
            <a:r>
              <a:rPr lang="en-US" dirty="0" err="1"/>
              <a:t>deletie</a:t>
            </a:r>
            <a:r>
              <a:rPr lang="en-US" dirty="0"/>
              <a:t> of enhancer </a:t>
            </a:r>
            <a:r>
              <a:rPr lang="en-US" dirty="0" err="1"/>
              <a:t>deletie</a:t>
            </a:r>
            <a:r>
              <a:rPr lang="en-US" dirty="0"/>
              <a:t>)</a:t>
            </a:r>
            <a:endParaRPr lang="nl-NL" dirty="0"/>
          </a:p>
        </p:txBody>
      </p:sp>
      <p:pic>
        <p:nvPicPr>
          <p:cNvPr id="4" name="Picture 2" descr="I:\Algemene pediatrie\endo\Oud\Jan Maarten\SHOX\ZHL vs ASminH in shortstature.png">
            <a:extLst>
              <a:ext uri="{FF2B5EF4-FFF2-40B4-BE49-F238E27FC236}">
                <a16:creationId xmlns:a16="http://schemas.microsoft.com/office/drawing/2014/main" id="{10CCBE51-ED01-40ED-95EF-B77731235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90597"/>
            <a:ext cx="4121241" cy="3231492"/>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9B51AEFC-2B38-48F2-8480-C261DC6F7C5E}"/>
              </a:ext>
            </a:extLst>
          </p:cNvPr>
          <p:cNvSpPr>
            <a:spLocks noGrp="1"/>
          </p:cNvSpPr>
          <p:nvPr>
            <p:ph idx="1"/>
          </p:nvPr>
        </p:nvSpPr>
        <p:spPr>
          <a:xfrm>
            <a:off x="4295954" y="1017430"/>
            <a:ext cx="4706377" cy="5397141"/>
          </a:xfrm>
        </p:spPr>
        <p:txBody>
          <a:bodyPr/>
          <a:lstStyle/>
          <a:p>
            <a:r>
              <a:rPr lang="en-US" b="1" dirty="0" err="1"/>
              <a:t>Voorgestelde</a:t>
            </a:r>
            <a:r>
              <a:rPr lang="en-US" b="1" dirty="0"/>
              <a:t> criteria </a:t>
            </a:r>
            <a:r>
              <a:rPr lang="en-US" b="1" dirty="0" err="1"/>
              <a:t>voor</a:t>
            </a:r>
            <a:r>
              <a:rPr lang="en-US" b="1" dirty="0"/>
              <a:t> </a:t>
            </a:r>
            <a:r>
              <a:rPr lang="en-US" b="1" dirty="0" err="1"/>
              <a:t>testen</a:t>
            </a:r>
            <a:r>
              <a:rPr lang="en-US" b="1" dirty="0"/>
              <a:t> op SHOX:</a:t>
            </a:r>
          </a:p>
          <a:p>
            <a:r>
              <a:rPr lang="en-US" dirty="0" err="1"/>
              <a:t>Verricht</a:t>
            </a:r>
            <a:r>
              <a:rPr lang="en-US" dirty="0"/>
              <a:t> </a:t>
            </a:r>
            <a:r>
              <a:rPr lang="en-US" dirty="0" err="1"/>
              <a:t>genetisch</a:t>
            </a:r>
            <a:r>
              <a:rPr lang="en-US" dirty="0"/>
              <a:t> </a:t>
            </a:r>
            <a:r>
              <a:rPr lang="en-US" dirty="0" err="1"/>
              <a:t>onderzoek</a:t>
            </a:r>
            <a:r>
              <a:rPr lang="en-US" dirty="0"/>
              <a:t> </a:t>
            </a:r>
            <a:r>
              <a:rPr lang="en-US" dirty="0" err="1"/>
              <a:t>als</a:t>
            </a:r>
            <a:r>
              <a:rPr lang="en-US" dirty="0"/>
              <a:t> </a:t>
            </a:r>
            <a:r>
              <a:rPr lang="en-US" dirty="0" err="1"/>
              <a:t>een</a:t>
            </a:r>
            <a:r>
              <a:rPr lang="en-US" dirty="0"/>
              <a:t> van de </a:t>
            </a:r>
            <a:r>
              <a:rPr lang="en-US" dirty="0" err="1"/>
              <a:t>volgende</a:t>
            </a:r>
            <a:r>
              <a:rPr lang="en-US" dirty="0"/>
              <a:t>  criteria  </a:t>
            </a:r>
            <a:r>
              <a:rPr lang="en-US" dirty="0" err="1"/>
              <a:t>optreedt</a:t>
            </a:r>
            <a:r>
              <a:rPr lang="en-US" dirty="0"/>
              <a:t>:</a:t>
            </a:r>
          </a:p>
          <a:p>
            <a:pPr marL="342900" indent="-342900">
              <a:buFont typeface="Arial" panose="020B0604020202020204" pitchFamily="34" charset="0"/>
              <a:buChar char="•"/>
            </a:pPr>
            <a:r>
              <a:rPr lang="en-US" dirty="0" err="1"/>
              <a:t>Lengte</a:t>
            </a:r>
            <a:r>
              <a:rPr lang="en-US" dirty="0"/>
              <a:t>-SDS&lt;-1 EN [</a:t>
            </a:r>
            <a:r>
              <a:rPr lang="en-US" dirty="0" err="1"/>
              <a:t>typische</a:t>
            </a:r>
            <a:r>
              <a:rPr lang="en-US" dirty="0"/>
              <a:t> </a:t>
            </a:r>
            <a:r>
              <a:rPr lang="en-US" dirty="0" err="1"/>
              <a:t>kenmerken</a:t>
            </a:r>
            <a:r>
              <a:rPr lang="en-US" dirty="0"/>
              <a:t> van Leri-Weill Dyschondrosteosis (LWD) OF </a:t>
            </a:r>
            <a:r>
              <a:rPr lang="en-US" dirty="0" err="1"/>
              <a:t>typische</a:t>
            </a:r>
            <a:r>
              <a:rPr lang="en-US" dirty="0"/>
              <a:t> </a:t>
            </a:r>
            <a:r>
              <a:rPr lang="en-US" dirty="0" err="1"/>
              <a:t>radiologische</a:t>
            </a:r>
            <a:r>
              <a:rPr lang="en-US" dirty="0"/>
              <a:t> </a:t>
            </a:r>
            <a:r>
              <a:rPr lang="en-US" dirty="0" err="1"/>
              <a:t>kenmerken</a:t>
            </a:r>
            <a:r>
              <a:rPr lang="en-US" dirty="0"/>
              <a:t>]</a:t>
            </a:r>
          </a:p>
          <a:p>
            <a:pPr marL="342900" indent="-342900">
              <a:buFont typeface="Arial" panose="020B0604020202020204" pitchFamily="34" charset="0"/>
              <a:buChar char="•"/>
            </a:pPr>
            <a:r>
              <a:rPr lang="en-US" dirty="0" err="1"/>
              <a:t>Lengte</a:t>
            </a:r>
            <a:r>
              <a:rPr lang="en-US" dirty="0"/>
              <a:t>-SDS&lt;-2 EN [</a:t>
            </a:r>
            <a:r>
              <a:rPr lang="en-US" dirty="0" err="1"/>
              <a:t>zithoogte</a:t>
            </a:r>
            <a:r>
              <a:rPr lang="en-US" dirty="0"/>
              <a:t>/</a:t>
            </a:r>
            <a:r>
              <a:rPr lang="en-US" dirty="0" err="1"/>
              <a:t>lengte</a:t>
            </a:r>
            <a:r>
              <a:rPr lang="en-US" dirty="0"/>
              <a:t>- SDS&gt;+1 OF </a:t>
            </a:r>
            <a:r>
              <a:rPr lang="en-US" dirty="0" err="1"/>
              <a:t>spanwijdte</a:t>
            </a:r>
            <a:r>
              <a:rPr lang="en-US" dirty="0"/>
              <a:t>&gt;3 cm minder dan de </a:t>
            </a:r>
            <a:r>
              <a:rPr lang="en-US" dirty="0" err="1"/>
              <a:t>lengte</a:t>
            </a:r>
            <a:r>
              <a:rPr lang="en-US" dirty="0"/>
              <a:t>]</a:t>
            </a:r>
          </a:p>
          <a:p>
            <a:pPr marL="342900" indent="-342900">
              <a:buFont typeface="Arial" panose="020B0604020202020204" pitchFamily="34" charset="0"/>
              <a:buChar char="•"/>
            </a:pPr>
            <a:r>
              <a:rPr lang="en-US" dirty="0" err="1"/>
              <a:t>Lengte</a:t>
            </a:r>
            <a:r>
              <a:rPr lang="en-US" dirty="0"/>
              <a:t>-SDS&lt;-2 EN </a:t>
            </a:r>
            <a:r>
              <a:rPr lang="en-US" u="sng" dirty="0" err="1"/>
              <a:t>ouder</a:t>
            </a:r>
            <a:r>
              <a:rPr lang="en-US" u="sng" dirty="0"/>
              <a:t> met </a:t>
            </a:r>
            <a:r>
              <a:rPr lang="en-US" dirty="0"/>
              <a:t>≥1 van de </a:t>
            </a:r>
            <a:r>
              <a:rPr lang="en-US" dirty="0" err="1"/>
              <a:t>volgende</a:t>
            </a:r>
            <a:r>
              <a:rPr lang="en-US" dirty="0"/>
              <a:t> </a:t>
            </a:r>
            <a:r>
              <a:rPr lang="en-US" dirty="0" err="1"/>
              <a:t>kenmerken</a:t>
            </a:r>
            <a:r>
              <a:rPr lang="en-US" dirty="0"/>
              <a:t>: </a:t>
            </a:r>
          </a:p>
          <a:p>
            <a:pPr marL="702900" lvl="2" indent="-342900">
              <a:buFont typeface="Arial" panose="020B0604020202020204" pitchFamily="34" charset="0"/>
              <a:buChar char="•"/>
            </a:pPr>
            <a:r>
              <a:rPr lang="en-US" dirty="0"/>
              <a:t>HSDS&lt;-2 </a:t>
            </a:r>
          </a:p>
          <a:p>
            <a:pPr marL="702900" lvl="2" indent="-342900">
              <a:buFont typeface="Arial" panose="020B0604020202020204" pitchFamily="34" charset="0"/>
              <a:buChar char="•"/>
            </a:pPr>
            <a:r>
              <a:rPr lang="en-US" dirty="0"/>
              <a:t>SH/H SDS&gt;1 EN </a:t>
            </a:r>
            <a:r>
              <a:rPr lang="en-US" dirty="0" err="1"/>
              <a:t>spanwijdte</a:t>
            </a:r>
            <a:r>
              <a:rPr lang="en-US" dirty="0"/>
              <a:t> minus </a:t>
            </a:r>
            <a:r>
              <a:rPr lang="en-US" dirty="0" err="1"/>
              <a:t>lengte</a:t>
            </a:r>
            <a:r>
              <a:rPr lang="en-US" dirty="0"/>
              <a:t> &lt;3 cm</a:t>
            </a:r>
          </a:p>
          <a:p>
            <a:pPr marL="702900" lvl="2" indent="-342900">
              <a:buFont typeface="Arial" panose="020B0604020202020204" pitchFamily="34" charset="0"/>
              <a:buChar char="•"/>
            </a:pPr>
            <a:r>
              <a:rPr lang="en-US" dirty="0" err="1"/>
              <a:t>Typische</a:t>
            </a:r>
            <a:r>
              <a:rPr lang="en-US" dirty="0"/>
              <a:t> </a:t>
            </a:r>
            <a:r>
              <a:rPr lang="en-US" dirty="0" err="1"/>
              <a:t>kenmerken</a:t>
            </a:r>
            <a:r>
              <a:rPr lang="en-US" dirty="0"/>
              <a:t> van LWD</a:t>
            </a:r>
          </a:p>
          <a:p>
            <a:endParaRPr lang="en-GB" dirty="0"/>
          </a:p>
        </p:txBody>
      </p:sp>
      <p:sp>
        <p:nvSpPr>
          <p:cNvPr id="7" name="TextBox 6">
            <a:extLst>
              <a:ext uri="{FF2B5EF4-FFF2-40B4-BE49-F238E27FC236}">
                <a16:creationId xmlns:a16="http://schemas.microsoft.com/office/drawing/2014/main" id="{BA5F45AE-C0FB-49D8-A77A-D8383FE43E16}"/>
              </a:ext>
            </a:extLst>
          </p:cNvPr>
          <p:cNvSpPr txBox="1"/>
          <p:nvPr/>
        </p:nvSpPr>
        <p:spPr>
          <a:xfrm>
            <a:off x="73265" y="6519446"/>
            <a:ext cx="5945025" cy="338554"/>
          </a:xfrm>
          <a:prstGeom prst="rect">
            <a:avLst/>
          </a:prstGeom>
          <a:noFill/>
        </p:spPr>
        <p:txBody>
          <a:bodyPr wrap="none" rtlCol="0">
            <a:spAutoFit/>
          </a:bodyPr>
          <a:lstStyle/>
          <a:p>
            <a:r>
              <a:rPr lang="en-US" sz="1600" i="1" dirty="0" err="1">
                <a:solidFill>
                  <a:schemeClr val="bg2"/>
                </a:solidFill>
                <a:latin typeface="Calibri" panose="020F0502020204030204" pitchFamily="34" charset="0"/>
              </a:rPr>
              <a:t>Donze</a:t>
            </a:r>
            <a:r>
              <a:rPr lang="en-US" sz="1600" i="1" dirty="0">
                <a:solidFill>
                  <a:schemeClr val="bg2"/>
                </a:solidFill>
                <a:latin typeface="Calibri" panose="020F0502020204030204" pitchFamily="34" charset="0"/>
              </a:rPr>
              <a:t> et al, </a:t>
            </a:r>
            <a:r>
              <a:rPr lang="en-US" sz="1600" i="1" dirty="0" err="1">
                <a:solidFill>
                  <a:schemeClr val="bg2"/>
                </a:solidFill>
                <a:latin typeface="Calibri" panose="020F0502020204030204" pitchFamily="34" charset="0"/>
              </a:rPr>
              <a:t>Eur</a:t>
            </a:r>
            <a:r>
              <a:rPr lang="en-US" sz="1600" i="1" dirty="0">
                <a:solidFill>
                  <a:schemeClr val="bg2"/>
                </a:solidFill>
                <a:latin typeface="Calibri" panose="020F0502020204030204" pitchFamily="34" charset="0"/>
              </a:rPr>
              <a:t> J Endocrinol 2015;173:611. Joustra et al, in </a:t>
            </a:r>
            <a:r>
              <a:rPr lang="en-US" sz="1600" i="1" dirty="0" err="1">
                <a:solidFill>
                  <a:schemeClr val="bg2"/>
                </a:solidFill>
                <a:latin typeface="Calibri" panose="020F0502020204030204" pitchFamily="34" charset="0"/>
              </a:rPr>
              <a:t>bewerking</a:t>
            </a:r>
            <a:endParaRPr lang="en-GB" sz="1600" i="1" dirty="0">
              <a:solidFill>
                <a:schemeClr val="bg2"/>
              </a:solidFill>
              <a:latin typeface="Calibri" panose="020F0502020204030204" pitchFamily="34" charset="0"/>
            </a:endParaRPr>
          </a:p>
        </p:txBody>
      </p:sp>
    </p:spTree>
    <p:extLst>
      <p:ext uri="{BB962C8B-B14F-4D97-AF65-F5344CB8AC3E}">
        <p14:creationId xmlns:p14="http://schemas.microsoft.com/office/powerpoint/2010/main" val="339784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p:txBody>
          <a:bodyPr/>
          <a:lstStyle/>
          <a:p>
            <a:r>
              <a:rPr lang="nl-NL" dirty="0"/>
              <a:t>Bij wie onderzoek doen naar </a:t>
            </a:r>
            <a:r>
              <a:rPr lang="nl-NL" i="1" dirty="0"/>
              <a:t>IGF1R</a:t>
            </a:r>
            <a:r>
              <a:rPr lang="nl-NL" dirty="0"/>
              <a:t> +/-?</a:t>
            </a:r>
          </a:p>
        </p:txBody>
      </p:sp>
      <p:sp>
        <p:nvSpPr>
          <p:cNvPr id="8" name="TextBox 7">
            <a:extLst>
              <a:ext uri="{FF2B5EF4-FFF2-40B4-BE49-F238E27FC236}">
                <a16:creationId xmlns:a16="http://schemas.microsoft.com/office/drawing/2014/main" id="{127FEA95-8D44-43CF-8EC9-BFE8D8070029}"/>
              </a:ext>
            </a:extLst>
          </p:cNvPr>
          <p:cNvSpPr txBox="1"/>
          <p:nvPr/>
        </p:nvSpPr>
        <p:spPr>
          <a:xfrm>
            <a:off x="39457" y="6519446"/>
            <a:ext cx="8818793" cy="338554"/>
          </a:xfrm>
          <a:prstGeom prst="rect">
            <a:avLst/>
          </a:prstGeom>
          <a:noFill/>
        </p:spPr>
        <p:txBody>
          <a:bodyPr wrap="square" rtlCol="0">
            <a:spAutoFit/>
          </a:bodyPr>
          <a:lstStyle/>
          <a:p>
            <a:r>
              <a:rPr lang="en-US" sz="1600" i="1" dirty="0">
                <a:solidFill>
                  <a:schemeClr val="bg2"/>
                </a:solidFill>
                <a:latin typeface="Calibri" panose="020F0502020204030204" pitchFamily="34" charset="0"/>
              </a:rPr>
              <a:t>Walenkamp et al, in </a:t>
            </a:r>
            <a:r>
              <a:rPr lang="en-US" sz="1600" i="1" dirty="0" err="1">
                <a:solidFill>
                  <a:schemeClr val="bg2"/>
                </a:solidFill>
                <a:latin typeface="Calibri" panose="020F0502020204030204" pitchFamily="34" charset="0"/>
              </a:rPr>
              <a:t>revisie</a:t>
            </a:r>
            <a:r>
              <a:rPr lang="en-US" sz="1600" i="1" dirty="0" err="1">
                <a:solidFill>
                  <a:srgbClr val="FFFFFF"/>
                </a:solidFill>
                <a:latin typeface="Calibri" panose="020F0502020204030204" pitchFamily="34" charset="0"/>
              </a:rPr>
              <a:t>t</a:t>
            </a:r>
            <a:r>
              <a:rPr lang="en-US" sz="1600" i="1" dirty="0">
                <a:solidFill>
                  <a:srgbClr val="FFFFFF"/>
                </a:solidFill>
                <a:latin typeface="Calibri" panose="020F0502020204030204" pitchFamily="34" charset="0"/>
              </a:rPr>
              <a:t> Med 2014;16:53</a:t>
            </a:r>
            <a:endParaRPr lang="en-GB" sz="1600" i="1" dirty="0">
              <a:solidFill>
                <a:srgbClr val="FFFFFF"/>
              </a:solidFill>
              <a:latin typeface="Calibri" panose="020F0502020204030204" pitchFamily="34" charset="0"/>
            </a:endParaRPr>
          </a:p>
        </p:txBody>
      </p:sp>
      <p:sp>
        <p:nvSpPr>
          <p:cNvPr id="5" name="TextBox 4">
            <a:extLst>
              <a:ext uri="{FF2B5EF4-FFF2-40B4-BE49-F238E27FC236}">
                <a16:creationId xmlns:a16="http://schemas.microsoft.com/office/drawing/2014/main" id="{0C80D7F8-01E3-4026-98C9-C161B2126DDA}"/>
              </a:ext>
            </a:extLst>
          </p:cNvPr>
          <p:cNvSpPr txBox="1"/>
          <p:nvPr/>
        </p:nvSpPr>
        <p:spPr>
          <a:xfrm>
            <a:off x="317357" y="3814303"/>
            <a:ext cx="8563408" cy="255454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3C66"/>
                </a:solidFill>
                <a:effectLst/>
                <a:uLnTx/>
                <a:uFillTx/>
                <a:latin typeface="Calibri"/>
                <a:ea typeface="ＭＳ Ｐゴシック" charset="0"/>
                <a:cs typeface="+mn-cs"/>
              </a:rPr>
              <a:t>Bij</a:t>
            </a:r>
            <a:r>
              <a:rPr kumimoji="0" lang="en-US" sz="2000" b="0" i="0" u="none" strike="noStrike" kern="1200" cap="none" spc="0" normalizeH="0" baseline="0" noProof="0" dirty="0">
                <a:ln>
                  <a:noFill/>
                </a:ln>
                <a:solidFill>
                  <a:srgbClr val="003C66"/>
                </a:solidFill>
                <a:effectLst/>
                <a:uLnTx/>
                <a:uFillTx/>
                <a:latin typeface="Calibri"/>
                <a:ea typeface="ＭＳ Ｐゴシック" charset="0"/>
                <a:cs typeface="+mn-cs"/>
              </a:rPr>
              <a:t> </a:t>
            </a:r>
            <a:r>
              <a:rPr kumimoji="0" lang="en-US" sz="2000" b="0" i="0" u="none" strike="noStrike" kern="1200" cap="none" spc="0" normalizeH="0" baseline="0" noProof="0" dirty="0" err="1">
                <a:ln>
                  <a:noFill/>
                </a:ln>
                <a:solidFill>
                  <a:srgbClr val="003C66"/>
                </a:solidFill>
                <a:effectLst/>
                <a:uLnTx/>
                <a:uFillTx/>
                <a:latin typeface="Calibri"/>
                <a:ea typeface="ＭＳ Ｐゴシック" charset="0"/>
                <a:cs typeface="+mn-cs"/>
              </a:rPr>
              <a:t>een</a:t>
            </a:r>
            <a:r>
              <a:rPr kumimoji="0" lang="en-US" sz="2000" b="0" i="0" u="none" strike="noStrike" kern="1200" cap="none" spc="0" normalizeH="0" baseline="0" noProof="0" dirty="0">
                <a:ln>
                  <a:noFill/>
                </a:ln>
                <a:solidFill>
                  <a:srgbClr val="003C66"/>
                </a:solidFill>
                <a:effectLst/>
                <a:uLnTx/>
                <a:uFillTx/>
                <a:latin typeface="Calibri"/>
                <a:ea typeface="ＭＳ Ｐゴシック" charset="0"/>
                <a:cs typeface="+mn-cs"/>
              </a:rPr>
              <a:t> pre-test </a:t>
            </a:r>
            <a:r>
              <a:rPr kumimoji="0" lang="en-US" sz="2000" b="0" i="0" u="none" strike="noStrike" kern="1200" cap="none" spc="0" normalizeH="0" baseline="0" noProof="0" dirty="0" err="1">
                <a:ln>
                  <a:noFill/>
                </a:ln>
                <a:solidFill>
                  <a:srgbClr val="003C66"/>
                </a:solidFill>
                <a:effectLst/>
                <a:uLnTx/>
                <a:uFillTx/>
                <a:latin typeface="Calibri"/>
                <a:ea typeface="ＭＳ Ｐゴシック" charset="0"/>
                <a:cs typeface="+mn-cs"/>
              </a:rPr>
              <a:t>waarschijnlijkheid</a:t>
            </a:r>
            <a:r>
              <a:rPr kumimoji="0" lang="en-US" sz="2000" b="0" i="0" u="none" strike="noStrike" kern="1200" cap="none" spc="0" normalizeH="0" baseline="0" noProof="0" dirty="0">
                <a:ln>
                  <a:noFill/>
                </a:ln>
                <a:solidFill>
                  <a:srgbClr val="003C66"/>
                </a:solidFill>
                <a:effectLst/>
                <a:uLnTx/>
                <a:uFillTx/>
                <a:latin typeface="Calibri"/>
                <a:ea typeface="ＭＳ Ｐゴシック" charset="0"/>
                <a:cs typeface="+mn-cs"/>
              </a:rPr>
              <a:t> van 1% </a:t>
            </a:r>
            <a:r>
              <a:rPr kumimoji="0" lang="en-US" sz="2000" b="0" i="0" u="none" strike="noStrike" kern="1200" cap="none" spc="0" normalizeH="0" baseline="0" noProof="0" dirty="0" err="1">
                <a:ln>
                  <a:noFill/>
                </a:ln>
                <a:solidFill>
                  <a:srgbClr val="003C66"/>
                </a:solidFill>
                <a:effectLst/>
                <a:uLnTx/>
                <a:uFillTx/>
                <a:latin typeface="Calibri"/>
                <a:ea typeface="ＭＳ Ｐゴシック" charset="0"/>
                <a:cs typeface="+mn-cs"/>
              </a:rPr>
              <a:t>bij</a:t>
            </a:r>
            <a:r>
              <a:rPr kumimoji="0" lang="en-US" sz="2000" b="0" i="0" u="none" strike="noStrike" kern="1200" cap="none" spc="0" normalizeH="0" baseline="0" noProof="0" dirty="0">
                <a:ln>
                  <a:noFill/>
                </a:ln>
                <a:solidFill>
                  <a:srgbClr val="003C66"/>
                </a:solidFill>
                <a:effectLst/>
                <a:uLnTx/>
                <a:uFillTx/>
                <a:latin typeface="Calibri"/>
                <a:ea typeface="ＭＳ Ｐゴシック" charset="0"/>
                <a:cs typeface="+mn-cs"/>
              </a:rPr>
              <a:t> ISS en 2% </a:t>
            </a:r>
            <a:r>
              <a:rPr kumimoji="0" lang="en-US" sz="2000" b="0" i="0" u="none" strike="noStrike" kern="1200" cap="none" spc="0" normalizeH="0" baseline="0" noProof="0" dirty="0" err="1">
                <a:ln>
                  <a:noFill/>
                </a:ln>
                <a:solidFill>
                  <a:srgbClr val="003C66"/>
                </a:solidFill>
                <a:effectLst/>
                <a:uLnTx/>
                <a:uFillTx/>
                <a:latin typeface="Calibri"/>
                <a:ea typeface="ＭＳ Ｐゴシック" charset="0"/>
                <a:cs typeface="+mn-cs"/>
              </a:rPr>
              <a:t>bij</a:t>
            </a:r>
            <a:r>
              <a:rPr kumimoji="0" lang="en-US" sz="2000" b="0" i="0" u="none" strike="noStrike" kern="1200" cap="none" spc="0" normalizeH="0" baseline="0" noProof="0" dirty="0">
                <a:ln>
                  <a:noFill/>
                </a:ln>
                <a:solidFill>
                  <a:srgbClr val="003C66"/>
                </a:solidFill>
                <a:effectLst/>
                <a:uLnTx/>
                <a:uFillTx/>
                <a:latin typeface="Calibri"/>
                <a:ea typeface="ＭＳ Ｐゴシック" charset="0"/>
                <a:cs typeface="+mn-cs"/>
              </a:rPr>
              <a:t> SGA, is “number needed to test” 8-20.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3C66"/>
                </a:solidFill>
                <a:effectLst/>
                <a:uLnTx/>
                <a:uFillTx/>
                <a:latin typeface="Calibri"/>
                <a:ea typeface="ＭＳ Ｐゴシック" charset="0"/>
                <a:cs typeface="+mn-cs"/>
              </a:rPr>
              <a:t>Een</a:t>
            </a:r>
            <a:r>
              <a:rPr kumimoji="0" lang="en-US" sz="2000" b="0" i="0" u="none" strike="noStrike" kern="1200" cap="none" spc="0" normalizeH="0" baseline="0" noProof="0" dirty="0">
                <a:ln>
                  <a:noFill/>
                </a:ln>
                <a:solidFill>
                  <a:srgbClr val="003C66"/>
                </a:solidFill>
                <a:effectLst/>
                <a:uLnTx/>
                <a:uFillTx/>
                <a:latin typeface="Calibri"/>
                <a:ea typeface="ＭＳ Ｐゴシック" charset="0"/>
                <a:cs typeface="+mn-cs"/>
              </a:rPr>
              <a:t> </a:t>
            </a:r>
            <a:r>
              <a:rPr kumimoji="0" lang="en-US" sz="2000" b="0" i="0" u="none" strike="noStrike" kern="1200" cap="none" spc="0" normalizeH="0" baseline="0" noProof="0" dirty="0" err="1">
                <a:ln>
                  <a:noFill/>
                </a:ln>
                <a:solidFill>
                  <a:srgbClr val="003C66"/>
                </a:solidFill>
                <a:effectLst/>
                <a:uLnTx/>
                <a:uFillTx/>
                <a:latin typeface="Calibri"/>
                <a:ea typeface="ＭＳ Ｐゴシック" charset="0"/>
                <a:cs typeface="+mn-cs"/>
              </a:rPr>
              <a:t>hogere</a:t>
            </a:r>
            <a:r>
              <a:rPr kumimoji="0" lang="en-US" sz="2000" b="0" i="0" u="none" strike="noStrike" kern="1200" cap="none" spc="0" normalizeH="0" baseline="0" noProof="0" dirty="0">
                <a:ln>
                  <a:noFill/>
                </a:ln>
                <a:solidFill>
                  <a:srgbClr val="003C66"/>
                </a:solidFill>
                <a:effectLst/>
                <a:uLnTx/>
                <a:uFillTx/>
                <a:latin typeface="Calibri"/>
                <a:ea typeface="ＭＳ Ｐゴシック" charset="0"/>
                <a:cs typeface="+mn-cs"/>
              </a:rPr>
              <a:t> </a:t>
            </a:r>
            <a:r>
              <a:rPr kumimoji="0" lang="en-US" sz="2000" b="0" i="0" u="none" strike="noStrike" kern="1200" cap="none" spc="0" normalizeH="0" baseline="0" noProof="0" dirty="0" err="1">
                <a:ln>
                  <a:noFill/>
                </a:ln>
                <a:solidFill>
                  <a:srgbClr val="003C66"/>
                </a:solidFill>
                <a:effectLst/>
                <a:uLnTx/>
                <a:uFillTx/>
                <a:latin typeface="Calibri"/>
                <a:ea typeface="ＭＳ Ｐゴシック" charset="0"/>
                <a:cs typeface="+mn-cs"/>
              </a:rPr>
              <a:t>sensitiviteit</a:t>
            </a:r>
            <a:r>
              <a:rPr kumimoji="0" lang="en-US" sz="2000" b="0" i="0" u="none" strike="noStrike" kern="1200" cap="none" spc="0" normalizeH="0" baseline="0" noProof="0" dirty="0">
                <a:ln>
                  <a:noFill/>
                </a:ln>
                <a:solidFill>
                  <a:srgbClr val="003C66"/>
                </a:solidFill>
                <a:effectLst/>
                <a:uLnTx/>
                <a:uFillTx/>
                <a:latin typeface="Calibri"/>
                <a:ea typeface="ＭＳ Ｐゴシック" charset="0"/>
                <a:cs typeface="+mn-cs"/>
              </a:rPr>
              <a:t> </a:t>
            </a:r>
            <a:r>
              <a:rPr kumimoji="0" lang="en-US" sz="2000" b="0" i="0" u="none" strike="noStrike" kern="1200" cap="none" spc="0" normalizeH="0" baseline="0" noProof="0" dirty="0" err="1">
                <a:ln>
                  <a:noFill/>
                </a:ln>
                <a:solidFill>
                  <a:srgbClr val="003C66"/>
                </a:solidFill>
                <a:effectLst/>
                <a:uLnTx/>
                <a:uFillTx/>
                <a:latin typeface="Calibri"/>
                <a:ea typeface="ＭＳ Ｐゴシック" charset="0"/>
                <a:cs typeface="+mn-cs"/>
              </a:rPr>
              <a:t>wordt</a:t>
            </a:r>
            <a:r>
              <a:rPr kumimoji="0" lang="en-US" sz="2000" b="0" i="0" u="none" strike="noStrike" kern="1200" cap="none" spc="0" normalizeH="0" baseline="0" noProof="0" dirty="0">
                <a:ln>
                  <a:noFill/>
                </a:ln>
                <a:solidFill>
                  <a:srgbClr val="003C66"/>
                </a:solidFill>
                <a:effectLst/>
                <a:uLnTx/>
                <a:uFillTx/>
                <a:latin typeface="Calibri"/>
                <a:ea typeface="ＭＳ Ｐゴシック" charset="0"/>
                <a:cs typeface="+mn-cs"/>
              </a:rPr>
              <a:t> </a:t>
            </a:r>
            <a:r>
              <a:rPr kumimoji="0" lang="en-US" sz="2000" b="0" i="0" u="none" strike="noStrike" kern="1200" cap="none" spc="0" normalizeH="0" baseline="0" noProof="0" dirty="0" err="1">
                <a:ln>
                  <a:noFill/>
                </a:ln>
                <a:solidFill>
                  <a:srgbClr val="003C66"/>
                </a:solidFill>
                <a:effectLst/>
                <a:uLnTx/>
                <a:uFillTx/>
                <a:latin typeface="Calibri"/>
                <a:ea typeface="ＭＳ Ｐゴシック" charset="0"/>
                <a:cs typeface="+mn-cs"/>
              </a:rPr>
              <a:t>mogelijk</a:t>
            </a:r>
            <a:r>
              <a:rPr kumimoji="0" lang="en-US" sz="2000" b="0" i="0" u="none" strike="noStrike" kern="1200" cap="none" spc="0" normalizeH="0" baseline="0" noProof="0" dirty="0">
                <a:ln>
                  <a:noFill/>
                </a:ln>
                <a:solidFill>
                  <a:srgbClr val="003C66"/>
                </a:solidFill>
                <a:effectLst/>
                <a:uLnTx/>
                <a:uFillTx/>
                <a:latin typeface="Calibri"/>
                <a:ea typeface="ＭＳ Ｐゴシック" charset="0"/>
                <a:cs typeface="+mn-cs"/>
              </a:rPr>
              <a:t> </a:t>
            </a:r>
            <a:r>
              <a:rPr kumimoji="0" lang="en-US" sz="2000" b="0" i="0" u="none" strike="noStrike" kern="1200" cap="none" spc="0" normalizeH="0" baseline="0" noProof="0" dirty="0" err="1">
                <a:ln>
                  <a:noFill/>
                </a:ln>
                <a:solidFill>
                  <a:srgbClr val="003C66"/>
                </a:solidFill>
                <a:effectLst/>
                <a:uLnTx/>
                <a:uFillTx/>
                <a:latin typeface="Calibri"/>
                <a:ea typeface="ＭＳ Ｐゴシック" charset="0"/>
                <a:cs typeface="+mn-cs"/>
              </a:rPr>
              <a:t>bereikt</a:t>
            </a:r>
            <a:r>
              <a:rPr kumimoji="0" lang="en-US" sz="2000" b="0" i="0" u="none" strike="noStrike" kern="1200" cap="none" spc="0" normalizeH="0" baseline="0" noProof="0" dirty="0">
                <a:ln>
                  <a:noFill/>
                </a:ln>
                <a:solidFill>
                  <a:srgbClr val="003C66"/>
                </a:solidFill>
                <a:effectLst/>
                <a:uLnTx/>
                <a:uFillTx/>
                <a:latin typeface="Calibri"/>
                <a:ea typeface="ＭＳ Ｐゴシック" charset="0"/>
                <a:cs typeface="+mn-cs"/>
              </a:rPr>
              <a:t> </a:t>
            </a:r>
            <a:r>
              <a:rPr kumimoji="0" lang="en-US" sz="2000" b="0" i="0" u="none" strike="noStrike" kern="1200" cap="none" spc="0" normalizeH="0" baseline="0" noProof="0" dirty="0" err="1">
                <a:ln>
                  <a:noFill/>
                </a:ln>
                <a:solidFill>
                  <a:srgbClr val="003C66"/>
                </a:solidFill>
                <a:effectLst/>
                <a:uLnTx/>
                <a:uFillTx/>
                <a:latin typeface="Calibri"/>
                <a:ea typeface="ＭＳ Ｐゴシック" charset="0"/>
                <a:cs typeface="+mn-cs"/>
              </a:rPr>
              <a:t>wanneer</a:t>
            </a:r>
            <a:r>
              <a:rPr kumimoji="0" lang="en-US" sz="2000" b="0" i="0" u="none" strike="noStrike" kern="1200" cap="none" spc="0" normalizeH="0" baseline="0" noProof="0" dirty="0">
                <a:ln>
                  <a:noFill/>
                </a:ln>
                <a:solidFill>
                  <a:srgbClr val="003C66"/>
                </a:solidFill>
                <a:effectLst/>
                <a:uLnTx/>
                <a:uFillTx/>
                <a:latin typeface="Calibri"/>
                <a:ea typeface="ＭＳ Ｐゴシック" charset="0"/>
                <a:cs typeface="+mn-cs"/>
              </a:rPr>
              <a:t> </a:t>
            </a:r>
            <a:r>
              <a:rPr kumimoji="0" lang="en-US" sz="2000" b="0" i="0" u="none" strike="noStrike" kern="1200" cap="none" spc="0" normalizeH="0" baseline="0" noProof="0" dirty="0" err="1">
                <a:ln>
                  <a:noFill/>
                </a:ln>
                <a:solidFill>
                  <a:srgbClr val="003C66"/>
                </a:solidFill>
                <a:effectLst/>
                <a:uLnTx/>
                <a:uFillTx/>
                <a:latin typeface="Calibri"/>
                <a:ea typeface="ＭＳ Ｐゴシック" charset="0"/>
                <a:cs typeface="+mn-cs"/>
              </a:rPr>
              <a:t>een</a:t>
            </a:r>
            <a:r>
              <a:rPr kumimoji="0" lang="en-US" sz="2000" b="0" i="0" u="none" strike="noStrike" kern="1200" cap="none" spc="0" normalizeH="0" baseline="0" noProof="0" dirty="0">
                <a:ln>
                  <a:noFill/>
                </a:ln>
                <a:solidFill>
                  <a:srgbClr val="003C66"/>
                </a:solidFill>
                <a:effectLst/>
                <a:uLnTx/>
                <a:uFillTx/>
                <a:latin typeface="Calibri"/>
                <a:ea typeface="ＭＳ Ｐゴシック" charset="0"/>
                <a:cs typeface="+mn-cs"/>
              </a:rPr>
              <a:t> van </a:t>
            </a:r>
            <a:r>
              <a:rPr kumimoji="0" lang="en-US" sz="2000" b="0" i="0" u="none" strike="noStrike" kern="1200" cap="none" spc="0" normalizeH="0" baseline="0" noProof="0" dirty="0" err="1">
                <a:ln>
                  <a:noFill/>
                </a:ln>
                <a:solidFill>
                  <a:srgbClr val="003C66"/>
                </a:solidFill>
                <a:effectLst/>
                <a:uLnTx/>
                <a:uFillTx/>
                <a:latin typeface="Calibri"/>
                <a:ea typeface="ＭＳ Ｐゴシック" charset="0"/>
                <a:cs typeface="+mn-cs"/>
              </a:rPr>
              <a:t>onderstaande</a:t>
            </a:r>
            <a:r>
              <a:rPr kumimoji="0" lang="en-US" sz="2000" b="0" i="0" u="none" strike="noStrike" kern="1200" cap="none" spc="0" normalizeH="0" baseline="0" noProof="0" dirty="0">
                <a:ln>
                  <a:noFill/>
                </a:ln>
                <a:solidFill>
                  <a:srgbClr val="003C66"/>
                </a:solidFill>
                <a:effectLst/>
                <a:uLnTx/>
                <a:uFillTx/>
                <a:latin typeface="Calibri"/>
                <a:ea typeface="ＭＳ Ｐゴシック" charset="0"/>
                <a:cs typeface="+mn-cs"/>
              </a:rPr>
              <a:t> </a:t>
            </a:r>
            <a:r>
              <a:rPr kumimoji="0" lang="en-US" sz="2000" b="0" i="0" u="none" strike="noStrike" kern="1200" cap="none" spc="0" normalizeH="0" baseline="0" noProof="0" dirty="0" err="1">
                <a:ln>
                  <a:noFill/>
                </a:ln>
                <a:solidFill>
                  <a:srgbClr val="003C66"/>
                </a:solidFill>
                <a:effectLst/>
                <a:uLnTx/>
                <a:uFillTx/>
                <a:latin typeface="Calibri"/>
                <a:ea typeface="ＭＳ Ｐゴシック" charset="0"/>
                <a:cs typeface="+mn-cs"/>
              </a:rPr>
              <a:t>fenotypische</a:t>
            </a:r>
            <a:r>
              <a:rPr kumimoji="0" lang="en-US" sz="2000" b="0" i="0" u="none" strike="noStrike" kern="1200" cap="none" spc="0" normalizeH="0" baseline="0" noProof="0" dirty="0">
                <a:ln>
                  <a:noFill/>
                </a:ln>
                <a:solidFill>
                  <a:srgbClr val="003C66"/>
                </a:solidFill>
                <a:effectLst/>
                <a:uLnTx/>
                <a:uFillTx/>
                <a:latin typeface="Calibri"/>
                <a:ea typeface="ＭＳ Ｐゴシック" charset="0"/>
                <a:cs typeface="+mn-cs"/>
              </a:rPr>
              <a:t> </a:t>
            </a:r>
            <a:r>
              <a:rPr kumimoji="0" lang="en-US" sz="2000" b="0" i="0" u="none" strike="noStrike" kern="1200" cap="none" spc="0" normalizeH="0" baseline="0" noProof="0" dirty="0" err="1">
                <a:ln>
                  <a:noFill/>
                </a:ln>
                <a:solidFill>
                  <a:srgbClr val="003C66"/>
                </a:solidFill>
                <a:effectLst/>
                <a:uLnTx/>
                <a:uFillTx/>
                <a:latin typeface="Calibri"/>
                <a:ea typeface="ＭＳ Ｐゴシック" charset="0"/>
                <a:cs typeface="+mn-cs"/>
              </a:rPr>
              <a:t>kenmerken</a:t>
            </a:r>
            <a:r>
              <a:rPr kumimoji="0" lang="en-US" sz="2000" b="0" i="0" u="none" strike="noStrike" kern="1200" cap="none" spc="0" normalizeH="0" baseline="0" noProof="0" dirty="0">
                <a:ln>
                  <a:noFill/>
                </a:ln>
                <a:solidFill>
                  <a:srgbClr val="003C66"/>
                </a:solidFill>
                <a:effectLst/>
                <a:uLnTx/>
                <a:uFillTx/>
                <a:latin typeface="Calibri"/>
                <a:ea typeface="ＭＳ Ｐゴシック" charset="0"/>
                <a:cs typeface="+mn-cs"/>
              </a:rPr>
              <a:t> </a:t>
            </a:r>
            <a:r>
              <a:rPr kumimoji="0" lang="en-US" sz="2000" b="0" i="0" u="none" strike="noStrike" kern="1200" cap="none" spc="0" normalizeH="0" baseline="0" noProof="0" dirty="0" err="1">
                <a:ln>
                  <a:noFill/>
                </a:ln>
                <a:solidFill>
                  <a:srgbClr val="003C66"/>
                </a:solidFill>
                <a:effectLst/>
                <a:uLnTx/>
                <a:uFillTx/>
                <a:latin typeface="Calibri"/>
                <a:ea typeface="ＭＳ Ｐゴシック" charset="0"/>
                <a:cs typeface="+mn-cs"/>
              </a:rPr>
              <a:t>wordt</a:t>
            </a:r>
            <a:r>
              <a:rPr kumimoji="0" lang="en-US" sz="2000" b="0" i="0" u="none" strike="noStrike" kern="1200" cap="none" spc="0" normalizeH="0" baseline="0" noProof="0" dirty="0">
                <a:ln>
                  <a:noFill/>
                </a:ln>
                <a:solidFill>
                  <a:srgbClr val="003C66"/>
                </a:solidFill>
                <a:effectLst/>
                <a:uLnTx/>
                <a:uFillTx/>
                <a:latin typeface="Calibri"/>
                <a:ea typeface="ＭＳ Ｐゴシック" charset="0"/>
                <a:cs typeface="+mn-cs"/>
              </a:rPr>
              <a:t> </a:t>
            </a:r>
            <a:r>
              <a:rPr kumimoji="0" lang="en-US" sz="2000" b="0" i="0" u="none" strike="noStrike" kern="1200" cap="none" spc="0" normalizeH="0" baseline="0" noProof="0" dirty="0" err="1">
                <a:ln>
                  <a:noFill/>
                </a:ln>
                <a:solidFill>
                  <a:srgbClr val="003C66"/>
                </a:solidFill>
                <a:effectLst/>
                <a:uLnTx/>
                <a:uFillTx/>
                <a:latin typeface="Calibri"/>
                <a:ea typeface="ＭＳ Ｐゴシック" charset="0"/>
                <a:cs typeface="+mn-cs"/>
              </a:rPr>
              <a:t>toegevoegd</a:t>
            </a:r>
            <a:r>
              <a:rPr kumimoji="0" lang="en-US" sz="2000" b="0" i="0" u="none" strike="noStrike" kern="1200" cap="none" spc="0" normalizeH="0" baseline="0" noProof="0" dirty="0">
                <a:ln>
                  <a:noFill/>
                </a:ln>
                <a:solidFill>
                  <a:srgbClr val="003C66"/>
                </a:solidFill>
                <a:effectLst/>
                <a:uLnTx/>
                <a:uFillTx/>
                <a:latin typeface="Calibri"/>
                <a:ea typeface="ＭＳ Ｐゴシック" charset="0"/>
                <a:cs typeface="+mn-cs"/>
              </a:rPr>
              <a: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000" dirty="0">
                <a:solidFill>
                  <a:srgbClr val="003C66"/>
                </a:solidFill>
                <a:latin typeface="Calibri"/>
              </a:rPr>
              <a:t>v</a:t>
            </a:r>
            <a:r>
              <a:rPr kumimoji="0" lang="en-US" sz="2000" b="0" i="0" u="none" strike="noStrike" kern="1200" cap="none" spc="0" normalizeH="0" baseline="0" noProof="0" dirty="0" err="1">
                <a:ln>
                  <a:noFill/>
                </a:ln>
                <a:solidFill>
                  <a:srgbClr val="003C66"/>
                </a:solidFill>
                <a:effectLst/>
                <a:uLnTx/>
                <a:uFillTx/>
                <a:latin typeface="Calibri"/>
                <a:ea typeface="ＭＳ Ｐゴシック" charset="0"/>
                <a:cs typeface="+mn-cs"/>
              </a:rPr>
              <a:t>oedingsproblemen</a:t>
            </a:r>
            <a:r>
              <a:rPr kumimoji="0" lang="en-US" sz="2000" b="0" i="0" u="none" strike="noStrike" kern="1200" cap="none" spc="0" normalizeH="0" baseline="0" noProof="0" dirty="0">
                <a:ln>
                  <a:noFill/>
                </a:ln>
                <a:solidFill>
                  <a:srgbClr val="003C66"/>
                </a:solidFill>
                <a:effectLst/>
                <a:uLnTx/>
                <a:uFillTx/>
                <a:latin typeface="Calibri"/>
                <a:ea typeface="ＭＳ Ｐゴシック" charset="0"/>
                <a:cs typeface="+mn-cs"/>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000" dirty="0">
                <a:solidFill>
                  <a:srgbClr val="003C66"/>
                </a:solidFill>
                <a:latin typeface="Calibri"/>
              </a:rPr>
              <a:t>o</a:t>
            </a:r>
            <a:r>
              <a:rPr kumimoji="0" lang="en-US" sz="2000" b="0" i="0" u="none" strike="noStrike" kern="1200" cap="none" spc="0" normalizeH="0" baseline="0" noProof="0" dirty="0" err="1">
                <a:ln>
                  <a:noFill/>
                </a:ln>
                <a:solidFill>
                  <a:srgbClr val="003C66"/>
                </a:solidFill>
                <a:effectLst/>
                <a:uLnTx/>
                <a:uFillTx/>
                <a:latin typeface="Calibri"/>
                <a:ea typeface="ＭＳ Ｐゴシック" charset="0"/>
                <a:cs typeface="+mn-cs"/>
              </a:rPr>
              <a:t>ntwikkelingsachterstand</a:t>
            </a:r>
            <a:r>
              <a:rPr kumimoji="0" lang="en-US" sz="2000" b="0" i="0" u="none" strike="noStrike" kern="1200" cap="none" spc="0" normalizeH="0" baseline="0" noProof="0" dirty="0">
                <a:ln>
                  <a:noFill/>
                </a:ln>
                <a:solidFill>
                  <a:srgbClr val="003C66"/>
                </a:solidFill>
                <a:effectLst/>
                <a:uLnTx/>
                <a:uFillTx/>
                <a:latin typeface="Calibri"/>
                <a:ea typeface="ＭＳ Ｐゴシック" charset="0"/>
                <a:cs typeface="+mn-cs"/>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003C66"/>
                </a:solidFill>
                <a:effectLst/>
                <a:uLnTx/>
                <a:uFillTx/>
                <a:latin typeface="Calibri"/>
                <a:ea typeface="ＭＳ Ｐゴシック" charset="0"/>
                <a:cs typeface="+mn-cs"/>
              </a:rPr>
              <a:t>dysmorfe</a:t>
            </a:r>
            <a:r>
              <a:rPr kumimoji="0" lang="en-US" sz="2000" b="0" i="0" u="none" strike="noStrike" kern="1200" cap="none" spc="0" normalizeH="0" baseline="0" noProof="0" dirty="0">
                <a:ln>
                  <a:noFill/>
                </a:ln>
                <a:solidFill>
                  <a:srgbClr val="003C66"/>
                </a:solidFill>
                <a:effectLst/>
                <a:uLnTx/>
                <a:uFillTx/>
                <a:latin typeface="Calibri"/>
                <a:ea typeface="ＭＳ Ｐゴシック" charset="0"/>
                <a:cs typeface="+mn-cs"/>
              </a:rPr>
              <a:t> </a:t>
            </a:r>
            <a:r>
              <a:rPr kumimoji="0" lang="en-US" sz="2000" b="0" i="0" u="none" strike="noStrike" kern="1200" cap="none" spc="0" normalizeH="0" baseline="0" noProof="0" dirty="0" err="1">
                <a:ln>
                  <a:noFill/>
                </a:ln>
                <a:solidFill>
                  <a:srgbClr val="003C66"/>
                </a:solidFill>
                <a:effectLst/>
                <a:uLnTx/>
                <a:uFillTx/>
                <a:latin typeface="Calibri"/>
                <a:ea typeface="ＭＳ Ｐゴシック" charset="0"/>
                <a:cs typeface="+mn-cs"/>
              </a:rPr>
              <a:t>kenmerken</a:t>
            </a:r>
            <a:endParaRPr kumimoji="0" lang="en-US" sz="2000" b="0" i="0" u="none" strike="noStrike" kern="1200" cap="none" spc="0" normalizeH="0" baseline="0" noProof="0" dirty="0">
              <a:ln>
                <a:noFill/>
              </a:ln>
              <a:solidFill>
                <a:srgbClr val="003C66"/>
              </a:solidFill>
              <a:effectLst/>
              <a:uLnTx/>
              <a:uFillTx/>
              <a:latin typeface="Calibri"/>
              <a:ea typeface="ＭＳ Ｐゴシック" charset="0"/>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000" dirty="0">
                <a:solidFill>
                  <a:srgbClr val="003C66"/>
                </a:solidFill>
                <a:latin typeface="Calibri"/>
              </a:rPr>
              <a:t>o</a:t>
            </a:r>
            <a:r>
              <a:rPr kumimoji="0" lang="en-US" sz="2000" b="0" i="0" u="none" strike="noStrike" kern="1200" cap="none" spc="0" normalizeH="0" baseline="0" noProof="0" dirty="0" err="1">
                <a:ln>
                  <a:noFill/>
                </a:ln>
                <a:solidFill>
                  <a:srgbClr val="003C66"/>
                </a:solidFill>
                <a:effectLst/>
                <a:uLnTx/>
                <a:uFillTx/>
                <a:latin typeface="Calibri"/>
                <a:ea typeface="ＭＳ Ｐゴシック" charset="0"/>
                <a:cs typeface="+mn-cs"/>
              </a:rPr>
              <a:t>uder</a:t>
            </a:r>
            <a:r>
              <a:rPr kumimoji="0" lang="en-US" sz="2000" b="0" i="0" u="none" strike="noStrike" kern="1200" cap="none" spc="0" normalizeH="0" baseline="0" noProof="0" dirty="0">
                <a:ln>
                  <a:noFill/>
                </a:ln>
                <a:solidFill>
                  <a:srgbClr val="003C66"/>
                </a:solidFill>
                <a:effectLst/>
                <a:uLnTx/>
                <a:uFillTx/>
                <a:latin typeface="Calibri"/>
                <a:ea typeface="ＭＳ Ｐゴシック" charset="0"/>
                <a:cs typeface="+mn-cs"/>
              </a:rPr>
              <a:t> met HSDS&lt;-2</a:t>
            </a:r>
          </a:p>
        </p:txBody>
      </p:sp>
      <p:graphicFrame>
        <p:nvGraphicFramePr>
          <p:cNvPr id="3" name="Table 2">
            <a:extLst>
              <a:ext uri="{FF2B5EF4-FFF2-40B4-BE49-F238E27FC236}">
                <a16:creationId xmlns:a16="http://schemas.microsoft.com/office/drawing/2014/main" id="{DC9202DD-90F4-43B5-922F-7EFC62EEED6E}"/>
              </a:ext>
            </a:extLst>
          </p:cNvPr>
          <p:cNvGraphicFramePr>
            <a:graphicFrameLocks noGrp="1"/>
          </p:cNvGraphicFramePr>
          <p:nvPr>
            <p:extLst>
              <p:ext uri="{D42A27DB-BD31-4B8C-83A1-F6EECF244321}">
                <p14:modId xmlns:p14="http://schemas.microsoft.com/office/powerpoint/2010/main" val="2039164135"/>
              </p:ext>
            </p:extLst>
          </p:nvPr>
        </p:nvGraphicFramePr>
        <p:xfrm>
          <a:off x="317357" y="927008"/>
          <a:ext cx="8378068" cy="2763520"/>
        </p:xfrm>
        <a:graphic>
          <a:graphicData uri="http://schemas.openxmlformats.org/drawingml/2006/table">
            <a:tbl>
              <a:tblPr firstRow="1" bandRow="1">
                <a:tableStyleId>{5C22544A-7EE6-4342-B048-85BDC9FD1C3A}</a:tableStyleId>
              </a:tblPr>
              <a:tblGrid>
                <a:gridCol w="2519431">
                  <a:extLst>
                    <a:ext uri="{9D8B030D-6E8A-4147-A177-3AD203B41FA5}">
                      <a16:colId xmlns:a16="http://schemas.microsoft.com/office/drawing/2014/main" val="2894009720"/>
                    </a:ext>
                  </a:extLst>
                </a:gridCol>
                <a:gridCol w="1885835">
                  <a:extLst>
                    <a:ext uri="{9D8B030D-6E8A-4147-A177-3AD203B41FA5}">
                      <a16:colId xmlns:a16="http://schemas.microsoft.com/office/drawing/2014/main" val="975525115"/>
                    </a:ext>
                  </a:extLst>
                </a:gridCol>
                <a:gridCol w="1857270">
                  <a:extLst>
                    <a:ext uri="{9D8B030D-6E8A-4147-A177-3AD203B41FA5}">
                      <a16:colId xmlns:a16="http://schemas.microsoft.com/office/drawing/2014/main" val="3876236733"/>
                    </a:ext>
                  </a:extLst>
                </a:gridCol>
                <a:gridCol w="2115532">
                  <a:extLst>
                    <a:ext uri="{9D8B030D-6E8A-4147-A177-3AD203B41FA5}">
                      <a16:colId xmlns:a16="http://schemas.microsoft.com/office/drawing/2014/main" val="888072288"/>
                    </a:ext>
                  </a:extLst>
                </a:gridCol>
              </a:tblGrid>
              <a:tr h="370840">
                <a:tc>
                  <a:txBody>
                    <a:bodyPr/>
                    <a:lstStyle/>
                    <a:p>
                      <a:r>
                        <a:rPr lang="en-US" dirty="0"/>
                        <a:t>Criterium</a:t>
                      </a:r>
                      <a:endParaRPr lang="nl-NL" dirty="0"/>
                    </a:p>
                  </a:txBody>
                  <a:tcPr/>
                </a:tc>
                <a:tc>
                  <a:txBody>
                    <a:bodyPr/>
                    <a:lstStyle/>
                    <a:p>
                      <a:r>
                        <a:rPr lang="en-US" dirty="0" err="1"/>
                        <a:t>Sensitiviteit</a:t>
                      </a:r>
                      <a:r>
                        <a:rPr lang="en-US" dirty="0"/>
                        <a:t> (%)</a:t>
                      </a:r>
                      <a:endParaRPr lang="nl-NL" dirty="0"/>
                    </a:p>
                  </a:txBody>
                  <a:tcPr/>
                </a:tc>
                <a:tc>
                  <a:txBody>
                    <a:bodyPr/>
                    <a:lstStyle/>
                    <a:p>
                      <a:r>
                        <a:rPr lang="en-US" dirty="0" err="1"/>
                        <a:t>Specificiteit</a:t>
                      </a:r>
                      <a:r>
                        <a:rPr lang="en-US" dirty="0"/>
                        <a:t>  (%)</a:t>
                      </a:r>
                      <a:endParaRPr lang="nl-NL" dirty="0"/>
                    </a:p>
                  </a:txBody>
                  <a:tcPr/>
                </a:tc>
                <a:tc>
                  <a:txBody>
                    <a:bodyPr/>
                    <a:lstStyle/>
                    <a:p>
                      <a:r>
                        <a:rPr lang="en-US" dirty="0" err="1"/>
                        <a:t>Positieve</a:t>
                      </a:r>
                      <a:r>
                        <a:rPr lang="en-US" dirty="0"/>
                        <a:t> likelihood ratio (LR+)</a:t>
                      </a:r>
                      <a:endParaRPr lang="nl-NL" dirty="0"/>
                    </a:p>
                  </a:txBody>
                  <a:tcPr/>
                </a:tc>
                <a:extLst>
                  <a:ext uri="{0D108BD9-81ED-4DB2-BD59-A6C34878D82A}">
                    <a16:rowId xmlns:a16="http://schemas.microsoft.com/office/drawing/2014/main" val="2335466053"/>
                  </a:ext>
                </a:extLst>
              </a:tr>
              <a:tr h="370840">
                <a:tc>
                  <a:txBody>
                    <a:bodyPr/>
                    <a:lstStyle/>
                    <a:p>
                      <a:r>
                        <a:rPr lang="en-US" dirty="0" err="1"/>
                        <a:t>Geboortegewicht</a:t>
                      </a:r>
                      <a:r>
                        <a:rPr lang="en-US" dirty="0"/>
                        <a:t> en/of –</a:t>
                      </a:r>
                      <a:r>
                        <a:rPr lang="en-US" dirty="0" err="1"/>
                        <a:t>lengte</a:t>
                      </a:r>
                      <a:r>
                        <a:rPr lang="en-US" dirty="0"/>
                        <a:t> &lt;-1</a:t>
                      </a:r>
                      <a:endParaRPr lang="nl-NL" dirty="0"/>
                    </a:p>
                  </a:txBody>
                  <a:tcPr/>
                </a:tc>
                <a:tc>
                  <a:txBody>
                    <a:bodyPr/>
                    <a:lstStyle/>
                    <a:p>
                      <a:r>
                        <a:rPr lang="en-US" dirty="0"/>
                        <a:t>92</a:t>
                      </a:r>
                      <a:endParaRPr lang="nl-NL" dirty="0"/>
                    </a:p>
                  </a:txBody>
                  <a:tcPr/>
                </a:tc>
                <a:tc>
                  <a:txBody>
                    <a:bodyPr/>
                    <a:lstStyle/>
                    <a:p>
                      <a:r>
                        <a:rPr lang="en-US" dirty="0"/>
                        <a:t>56</a:t>
                      </a:r>
                      <a:endParaRPr lang="nl-NL" dirty="0"/>
                    </a:p>
                  </a:txBody>
                  <a:tcPr/>
                </a:tc>
                <a:tc>
                  <a:txBody>
                    <a:bodyPr/>
                    <a:lstStyle/>
                    <a:p>
                      <a:r>
                        <a:rPr lang="en-US" dirty="0"/>
                        <a:t>1,6</a:t>
                      </a:r>
                      <a:endParaRPr lang="nl-NL" dirty="0"/>
                    </a:p>
                  </a:txBody>
                  <a:tcPr/>
                </a:tc>
                <a:extLst>
                  <a:ext uri="{0D108BD9-81ED-4DB2-BD59-A6C34878D82A}">
                    <a16:rowId xmlns:a16="http://schemas.microsoft.com/office/drawing/2014/main" val="2532044284"/>
                  </a:ext>
                </a:extLst>
              </a:tr>
              <a:tr h="370840">
                <a:tc>
                  <a:txBody>
                    <a:bodyPr/>
                    <a:lstStyle/>
                    <a:p>
                      <a:r>
                        <a:rPr lang="en-US" dirty="0" err="1"/>
                        <a:t>Lengte</a:t>
                      </a:r>
                      <a:r>
                        <a:rPr lang="en-US" dirty="0"/>
                        <a:t>-SDS&lt;-2,5</a:t>
                      </a:r>
                      <a:endParaRPr lang="nl-NL" dirty="0"/>
                    </a:p>
                  </a:txBody>
                  <a:tcPr/>
                </a:tc>
                <a:tc>
                  <a:txBody>
                    <a:bodyPr/>
                    <a:lstStyle/>
                    <a:p>
                      <a:r>
                        <a:rPr lang="en-US" dirty="0"/>
                        <a:t>79</a:t>
                      </a:r>
                      <a:endParaRPr lang="nl-NL" dirty="0"/>
                    </a:p>
                  </a:txBody>
                  <a:tcPr/>
                </a:tc>
                <a:tc>
                  <a:txBody>
                    <a:bodyPr/>
                    <a:lstStyle/>
                    <a:p>
                      <a:r>
                        <a:rPr lang="en-US" dirty="0"/>
                        <a:t>55</a:t>
                      </a:r>
                      <a:endParaRPr lang="nl-NL" dirty="0"/>
                    </a:p>
                  </a:txBody>
                  <a:tcPr/>
                </a:tc>
                <a:tc>
                  <a:txBody>
                    <a:bodyPr/>
                    <a:lstStyle/>
                    <a:p>
                      <a:r>
                        <a:rPr lang="en-US" dirty="0"/>
                        <a:t>1,4</a:t>
                      </a:r>
                      <a:endParaRPr lang="nl-NL" dirty="0"/>
                    </a:p>
                  </a:txBody>
                  <a:tcPr/>
                </a:tc>
                <a:extLst>
                  <a:ext uri="{0D108BD9-81ED-4DB2-BD59-A6C34878D82A}">
                    <a16:rowId xmlns:a16="http://schemas.microsoft.com/office/drawing/2014/main" val="2835950712"/>
                  </a:ext>
                </a:extLst>
              </a:tr>
              <a:tr h="370840">
                <a:tc>
                  <a:txBody>
                    <a:bodyPr/>
                    <a:lstStyle/>
                    <a:p>
                      <a:r>
                        <a:rPr lang="en-US" dirty="0" err="1"/>
                        <a:t>Hoofdomtrek</a:t>
                      </a:r>
                      <a:r>
                        <a:rPr lang="en-US" dirty="0"/>
                        <a:t> SDS&lt;-2,0</a:t>
                      </a:r>
                      <a:endParaRPr lang="nl-NL" dirty="0"/>
                    </a:p>
                  </a:txBody>
                  <a:tcPr/>
                </a:tc>
                <a:tc>
                  <a:txBody>
                    <a:bodyPr/>
                    <a:lstStyle/>
                    <a:p>
                      <a:r>
                        <a:rPr lang="en-US" dirty="0"/>
                        <a:t>63</a:t>
                      </a:r>
                      <a:endParaRPr lang="nl-NL" dirty="0"/>
                    </a:p>
                  </a:txBody>
                  <a:tcPr/>
                </a:tc>
                <a:tc>
                  <a:txBody>
                    <a:bodyPr/>
                    <a:lstStyle/>
                    <a:p>
                      <a:r>
                        <a:rPr lang="en-US" dirty="0"/>
                        <a:t>82</a:t>
                      </a:r>
                      <a:endParaRPr lang="nl-NL" dirty="0"/>
                    </a:p>
                  </a:txBody>
                  <a:tcPr/>
                </a:tc>
                <a:tc>
                  <a:txBody>
                    <a:bodyPr/>
                    <a:lstStyle/>
                    <a:p>
                      <a:r>
                        <a:rPr lang="en-US" dirty="0"/>
                        <a:t>3,5</a:t>
                      </a:r>
                      <a:endParaRPr lang="nl-NL" dirty="0"/>
                    </a:p>
                  </a:txBody>
                  <a:tcPr/>
                </a:tc>
                <a:extLst>
                  <a:ext uri="{0D108BD9-81ED-4DB2-BD59-A6C34878D82A}">
                    <a16:rowId xmlns:a16="http://schemas.microsoft.com/office/drawing/2014/main" val="3159235981"/>
                  </a:ext>
                </a:extLst>
              </a:tr>
              <a:tr h="370840">
                <a:tc>
                  <a:txBody>
                    <a:bodyPr/>
                    <a:lstStyle/>
                    <a:p>
                      <a:r>
                        <a:rPr lang="en-US" dirty="0"/>
                        <a:t>IGF-I SDS&gt;1</a:t>
                      </a:r>
                      <a:endParaRPr lang="nl-NL" dirty="0"/>
                    </a:p>
                  </a:txBody>
                  <a:tcPr/>
                </a:tc>
                <a:tc>
                  <a:txBody>
                    <a:bodyPr/>
                    <a:lstStyle/>
                    <a:p>
                      <a:r>
                        <a:rPr lang="en-US" dirty="0"/>
                        <a:t>88</a:t>
                      </a:r>
                      <a:endParaRPr lang="nl-NL" dirty="0"/>
                    </a:p>
                  </a:txBody>
                  <a:tcPr/>
                </a:tc>
                <a:tc>
                  <a:txBody>
                    <a:bodyPr/>
                    <a:lstStyle/>
                    <a:p>
                      <a:r>
                        <a:rPr lang="en-US" dirty="0"/>
                        <a:t>73</a:t>
                      </a:r>
                      <a:endParaRPr lang="nl-NL" dirty="0"/>
                    </a:p>
                  </a:txBody>
                  <a:tcPr/>
                </a:tc>
                <a:tc>
                  <a:txBody>
                    <a:bodyPr/>
                    <a:lstStyle/>
                    <a:p>
                      <a:r>
                        <a:rPr lang="en-US" dirty="0"/>
                        <a:t>3,2</a:t>
                      </a:r>
                      <a:endParaRPr lang="nl-NL" dirty="0"/>
                    </a:p>
                  </a:txBody>
                  <a:tcPr/>
                </a:tc>
                <a:extLst>
                  <a:ext uri="{0D108BD9-81ED-4DB2-BD59-A6C34878D82A}">
                    <a16:rowId xmlns:a16="http://schemas.microsoft.com/office/drawing/2014/main" val="861687586"/>
                  </a:ext>
                </a:extLst>
              </a:tr>
              <a:tr h="370840">
                <a:tc>
                  <a:txBody>
                    <a:bodyPr/>
                    <a:lstStyle/>
                    <a:p>
                      <a:r>
                        <a:rPr lang="en-US" dirty="0"/>
                        <a:t>Score ≥3</a:t>
                      </a:r>
                      <a:endParaRPr lang="nl-NL" dirty="0"/>
                    </a:p>
                  </a:txBody>
                  <a:tcPr/>
                </a:tc>
                <a:tc>
                  <a:txBody>
                    <a:bodyPr/>
                    <a:lstStyle/>
                    <a:p>
                      <a:r>
                        <a:rPr lang="en-US" dirty="0"/>
                        <a:t>76</a:t>
                      </a:r>
                      <a:endParaRPr lang="nl-NL" dirty="0"/>
                    </a:p>
                  </a:txBody>
                  <a:tcPr/>
                </a:tc>
                <a:tc>
                  <a:txBody>
                    <a:bodyPr/>
                    <a:lstStyle/>
                    <a:p>
                      <a:r>
                        <a:rPr lang="en-US" dirty="0"/>
                        <a:t>87</a:t>
                      </a:r>
                      <a:endParaRPr lang="nl-NL" dirty="0"/>
                    </a:p>
                  </a:txBody>
                  <a:tcPr/>
                </a:tc>
                <a:tc>
                  <a:txBody>
                    <a:bodyPr/>
                    <a:lstStyle/>
                    <a:p>
                      <a:r>
                        <a:rPr lang="en-US" dirty="0"/>
                        <a:t>5,8</a:t>
                      </a:r>
                      <a:endParaRPr lang="nl-NL" dirty="0"/>
                    </a:p>
                  </a:txBody>
                  <a:tcPr/>
                </a:tc>
                <a:extLst>
                  <a:ext uri="{0D108BD9-81ED-4DB2-BD59-A6C34878D82A}">
                    <a16:rowId xmlns:a16="http://schemas.microsoft.com/office/drawing/2014/main" val="4260922222"/>
                  </a:ext>
                </a:extLst>
              </a:tr>
            </a:tbl>
          </a:graphicData>
        </a:graphic>
      </p:graphicFrame>
    </p:spTree>
    <p:extLst>
      <p:ext uri="{BB962C8B-B14F-4D97-AF65-F5344CB8AC3E}">
        <p14:creationId xmlns:p14="http://schemas.microsoft.com/office/powerpoint/2010/main" val="81626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p:txBody>
          <a:bodyPr/>
          <a:lstStyle/>
          <a:p>
            <a:r>
              <a:rPr lang="en-US" dirty="0" err="1"/>
              <a:t>Genetisch</a:t>
            </a:r>
            <a:r>
              <a:rPr lang="en-US" dirty="0"/>
              <a:t> </a:t>
            </a:r>
            <a:r>
              <a:rPr lang="en-US" dirty="0" err="1"/>
              <a:t>onderzoek</a:t>
            </a:r>
            <a:endParaRPr lang="nl-NL" dirty="0"/>
          </a:p>
        </p:txBody>
      </p:sp>
      <p:sp>
        <p:nvSpPr>
          <p:cNvPr id="4" name="Tijdelijke aanduiding voor inhoud 7">
            <a:extLst>
              <a:ext uri="{FF2B5EF4-FFF2-40B4-BE49-F238E27FC236}">
                <a16:creationId xmlns:a16="http://schemas.microsoft.com/office/drawing/2014/main" id="{36D0839D-09AF-4B56-A9C7-18A9BFE43F35}"/>
              </a:ext>
            </a:extLst>
          </p:cNvPr>
          <p:cNvSpPr>
            <a:spLocks noGrp="1"/>
          </p:cNvSpPr>
          <p:nvPr>
            <p:ph idx="1"/>
          </p:nvPr>
        </p:nvSpPr>
        <p:spPr>
          <a:xfrm>
            <a:off x="426244" y="975254"/>
            <a:ext cx="8291512" cy="5882745"/>
          </a:xfrm>
        </p:spPr>
        <p:txBody>
          <a:bodyPr/>
          <a:lstStyle/>
          <a:p>
            <a:pPr>
              <a:defRPr/>
            </a:pPr>
            <a:r>
              <a:rPr lang="en-US" sz="2200" dirty="0" err="1">
                <a:solidFill>
                  <a:srgbClr val="111166"/>
                </a:solidFill>
                <a:ea typeface="+mj-ea"/>
                <a:cs typeface="+mj-cs"/>
              </a:rPr>
              <a:t>Gebaseerd</a:t>
            </a:r>
            <a:r>
              <a:rPr lang="en-US" sz="2200" dirty="0">
                <a:solidFill>
                  <a:srgbClr val="111166"/>
                </a:solidFill>
                <a:ea typeface="+mj-ea"/>
                <a:cs typeface="+mj-cs"/>
              </a:rPr>
              <a:t> op </a:t>
            </a:r>
            <a:r>
              <a:rPr lang="en-US" sz="2200" dirty="0" err="1">
                <a:solidFill>
                  <a:srgbClr val="111166"/>
                </a:solidFill>
                <a:ea typeface="+mj-ea"/>
                <a:cs typeface="+mj-cs"/>
              </a:rPr>
              <a:t>klinische</a:t>
            </a:r>
            <a:r>
              <a:rPr lang="en-US" sz="2200" dirty="0">
                <a:solidFill>
                  <a:srgbClr val="111166"/>
                </a:solidFill>
                <a:ea typeface="+mj-ea"/>
                <a:cs typeface="+mj-cs"/>
              </a:rPr>
              <a:t> </a:t>
            </a:r>
            <a:r>
              <a:rPr lang="en-US" sz="2200" dirty="0" err="1">
                <a:solidFill>
                  <a:srgbClr val="111166"/>
                </a:solidFill>
                <a:ea typeface="+mj-ea"/>
                <a:cs typeface="+mj-cs"/>
              </a:rPr>
              <a:t>signalen</a:t>
            </a:r>
            <a:r>
              <a:rPr lang="en-US" sz="2200" dirty="0">
                <a:solidFill>
                  <a:srgbClr val="111166"/>
                </a:solidFill>
                <a:ea typeface="+mj-ea"/>
                <a:cs typeface="+mj-cs"/>
              </a:rPr>
              <a:t> + </a:t>
            </a:r>
            <a:r>
              <a:rPr lang="en-US" sz="2200" dirty="0" err="1">
                <a:solidFill>
                  <a:srgbClr val="111166"/>
                </a:solidFill>
                <a:ea typeface="+mj-ea"/>
                <a:cs typeface="+mj-cs"/>
              </a:rPr>
              <a:t>lengte</a:t>
            </a:r>
            <a:r>
              <a:rPr lang="en-US" sz="2200" dirty="0">
                <a:solidFill>
                  <a:srgbClr val="111166"/>
                </a:solidFill>
                <a:ea typeface="+mj-ea"/>
                <a:cs typeface="+mj-cs"/>
              </a:rPr>
              <a:t>-SDS en </a:t>
            </a:r>
            <a:r>
              <a:rPr lang="en-US" sz="2200" dirty="0" err="1">
                <a:solidFill>
                  <a:srgbClr val="111166"/>
                </a:solidFill>
                <a:ea typeface="+mj-ea"/>
                <a:cs typeface="+mj-cs"/>
              </a:rPr>
              <a:t>na</a:t>
            </a:r>
            <a:r>
              <a:rPr lang="en-US" sz="2200" dirty="0">
                <a:solidFill>
                  <a:srgbClr val="111166"/>
                </a:solidFill>
                <a:ea typeface="+mj-ea"/>
                <a:cs typeface="+mj-cs"/>
              </a:rPr>
              <a:t> het </a:t>
            </a:r>
            <a:r>
              <a:rPr lang="en-US" sz="2200" dirty="0" err="1">
                <a:solidFill>
                  <a:srgbClr val="111166"/>
                </a:solidFill>
                <a:ea typeface="+mj-ea"/>
                <a:cs typeface="+mj-cs"/>
              </a:rPr>
              <a:t>consulteren</a:t>
            </a:r>
            <a:r>
              <a:rPr lang="en-US" sz="2200" dirty="0">
                <a:solidFill>
                  <a:srgbClr val="111166"/>
                </a:solidFill>
                <a:ea typeface="+mj-ea"/>
                <a:cs typeface="+mj-cs"/>
              </a:rPr>
              <a:t> van </a:t>
            </a:r>
            <a:r>
              <a:rPr lang="en-US" sz="2200" dirty="0" err="1">
                <a:solidFill>
                  <a:srgbClr val="111166"/>
                </a:solidFill>
                <a:ea typeface="+mj-ea"/>
                <a:cs typeface="+mj-cs"/>
              </a:rPr>
              <a:t>klinisch</a:t>
            </a:r>
            <a:r>
              <a:rPr lang="en-US" sz="2200" dirty="0">
                <a:solidFill>
                  <a:srgbClr val="111166"/>
                </a:solidFill>
                <a:ea typeface="+mj-ea"/>
                <a:cs typeface="+mj-cs"/>
              </a:rPr>
              <a:t> </a:t>
            </a:r>
            <a:r>
              <a:rPr lang="en-US" sz="2200" dirty="0" err="1">
                <a:solidFill>
                  <a:srgbClr val="111166"/>
                </a:solidFill>
                <a:ea typeface="+mj-ea"/>
                <a:cs typeface="+mj-cs"/>
              </a:rPr>
              <a:t>geneticus</a:t>
            </a:r>
            <a:r>
              <a:rPr lang="en-US" sz="2200" dirty="0">
                <a:solidFill>
                  <a:srgbClr val="111166"/>
                </a:solidFill>
                <a:ea typeface="+mj-ea"/>
                <a:cs typeface="+mj-cs"/>
              </a:rPr>
              <a:t> op </a:t>
            </a:r>
            <a:r>
              <a:rPr lang="en-US" sz="2200" dirty="0" err="1">
                <a:solidFill>
                  <a:srgbClr val="111166"/>
                </a:solidFill>
                <a:ea typeface="+mj-ea"/>
                <a:cs typeface="+mj-cs"/>
              </a:rPr>
              <a:t>kinderendocrinoloog</a:t>
            </a:r>
            <a:r>
              <a:rPr lang="en-US" sz="2200" dirty="0">
                <a:solidFill>
                  <a:srgbClr val="111166"/>
                </a:solidFill>
                <a:ea typeface="+mj-ea"/>
                <a:cs typeface="+mj-cs"/>
              </a:rPr>
              <a:t>:  </a:t>
            </a:r>
          </a:p>
          <a:p>
            <a:pPr marL="457200" indent="-457200">
              <a:buFont typeface="Arial" panose="020B0604020202020204" pitchFamily="34" charset="0"/>
              <a:buChar char="•"/>
              <a:defRPr/>
            </a:pPr>
            <a:r>
              <a:rPr lang="en-US" sz="2200" dirty="0" err="1">
                <a:solidFill>
                  <a:srgbClr val="111166"/>
                </a:solidFill>
                <a:ea typeface="+mj-ea"/>
                <a:cs typeface="+mj-cs"/>
              </a:rPr>
              <a:t>Overweeg</a:t>
            </a:r>
            <a:r>
              <a:rPr lang="en-US" sz="2200" dirty="0">
                <a:solidFill>
                  <a:srgbClr val="111166"/>
                </a:solidFill>
                <a:ea typeface="+mj-ea"/>
                <a:cs typeface="+mj-cs"/>
              </a:rPr>
              <a:t> </a:t>
            </a:r>
            <a:r>
              <a:rPr lang="en-US" sz="2200" dirty="0" err="1">
                <a:solidFill>
                  <a:srgbClr val="111166"/>
                </a:solidFill>
                <a:ea typeface="+mj-ea"/>
                <a:cs typeface="+mj-cs"/>
              </a:rPr>
              <a:t>kandidaat</a:t>
            </a:r>
            <a:r>
              <a:rPr lang="en-US" sz="2200" dirty="0">
                <a:solidFill>
                  <a:srgbClr val="111166"/>
                </a:solidFill>
                <a:ea typeface="+mj-ea"/>
                <a:cs typeface="+mj-cs"/>
              </a:rPr>
              <a:t> gen </a:t>
            </a:r>
            <a:r>
              <a:rPr lang="en-US" sz="2200" dirty="0" err="1">
                <a:solidFill>
                  <a:srgbClr val="111166"/>
                </a:solidFill>
                <a:ea typeface="+mj-ea"/>
                <a:cs typeface="+mj-cs"/>
              </a:rPr>
              <a:t>aanpak</a:t>
            </a:r>
            <a:r>
              <a:rPr lang="en-US" sz="2200" dirty="0">
                <a:solidFill>
                  <a:srgbClr val="111166"/>
                </a:solidFill>
                <a:ea typeface="+mj-ea"/>
                <a:cs typeface="+mj-cs"/>
              </a:rPr>
              <a:t> (</a:t>
            </a:r>
            <a:r>
              <a:rPr lang="en-US" sz="2200" dirty="0" err="1">
                <a:solidFill>
                  <a:srgbClr val="111166"/>
                </a:solidFill>
                <a:ea typeface="+mj-ea"/>
                <a:cs typeface="+mj-cs"/>
              </a:rPr>
              <a:t>bv</a:t>
            </a:r>
            <a:r>
              <a:rPr lang="en-US" sz="2200" dirty="0">
                <a:solidFill>
                  <a:srgbClr val="111166"/>
                </a:solidFill>
                <a:ea typeface="+mj-ea"/>
                <a:cs typeface="+mj-cs"/>
              </a:rPr>
              <a:t> </a:t>
            </a:r>
            <a:r>
              <a:rPr lang="en-US" sz="2200" i="1" dirty="0">
                <a:solidFill>
                  <a:srgbClr val="111166"/>
                </a:solidFill>
                <a:ea typeface="+mj-ea"/>
                <a:cs typeface="+mj-cs"/>
              </a:rPr>
              <a:t>FGFR3</a:t>
            </a:r>
            <a:r>
              <a:rPr lang="en-US" sz="2200" dirty="0">
                <a:solidFill>
                  <a:srgbClr val="111166"/>
                </a:solidFill>
                <a:ea typeface="+mj-ea"/>
                <a:cs typeface="+mj-cs"/>
              </a:rPr>
              <a:t>, </a:t>
            </a:r>
            <a:r>
              <a:rPr lang="en-US" sz="2200" i="1" dirty="0">
                <a:solidFill>
                  <a:srgbClr val="111166"/>
                </a:solidFill>
                <a:ea typeface="+mj-ea"/>
                <a:cs typeface="+mj-cs"/>
              </a:rPr>
              <a:t>SHOX</a:t>
            </a:r>
            <a:r>
              <a:rPr lang="en-US" sz="2200" dirty="0">
                <a:solidFill>
                  <a:srgbClr val="111166"/>
                </a:solidFill>
                <a:ea typeface="+mj-ea"/>
                <a:cs typeface="+mj-cs"/>
              </a:rPr>
              <a:t>, </a:t>
            </a:r>
            <a:r>
              <a:rPr lang="en-US" sz="2200" i="1" dirty="0">
                <a:solidFill>
                  <a:srgbClr val="111166"/>
                </a:solidFill>
                <a:ea typeface="+mj-ea"/>
                <a:cs typeface="+mj-cs"/>
              </a:rPr>
              <a:t>NPR2</a:t>
            </a:r>
            <a:r>
              <a:rPr lang="en-US" sz="2200" dirty="0">
                <a:solidFill>
                  <a:srgbClr val="111166"/>
                </a:solidFill>
                <a:ea typeface="+mj-ea"/>
                <a:cs typeface="+mj-cs"/>
              </a:rPr>
              <a:t>, </a:t>
            </a:r>
            <a:r>
              <a:rPr lang="en-US" sz="2200" i="1" dirty="0">
                <a:solidFill>
                  <a:srgbClr val="111166"/>
                </a:solidFill>
                <a:ea typeface="+mj-ea"/>
                <a:cs typeface="+mj-cs"/>
              </a:rPr>
              <a:t>ACAN</a:t>
            </a:r>
            <a:r>
              <a:rPr lang="en-US" sz="2200" dirty="0">
                <a:solidFill>
                  <a:srgbClr val="111166"/>
                </a:solidFill>
                <a:ea typeface="+mj-ea"/>
                <a:cs typeface="+mj-cs"/>
              </a:rPr>
              <a:t>, </a:t>
            </a:r>
            <a:r>
              <a:rPr lang="en-US" sz="2200" i="1" dirty="0">
                <a:solidFill>
                  <a:srgbClr val="111166"/>
                </a:solidFill>
                <a:ea typeface="+mj-ea"/>
                <a:cs typeface="+mj-cs"/>
              </a:rPr>
              <a:t>IGF1R</a:t>
            </a:r>
            <a:r>
              <a:rPr lang="en-US" sz="2200" dirty="0">
                <a:solidFill>
                  <a:srgbClr val="111166"/>
                </a:solidFill>
                <a:ea typeface="+mj-ea"/>
                <a:cs typeface="+mj-cs"/>
              </a:rPr>
              <a:t>, </a:t>
            </a:r>
            <a:r>
              <a:rPr lang="en-US" sz="2200" i="1" dirty="0">
                <a:solidFill>
                  <a:srgbClr val="111166"/>
                </a:solidFill>
              </a:rPr>
              <a:t>NF1</a:t>
            </a:r>
            <a:r>
              <a:rPr lang="en-US" sz="2200" dirty="0">
                <a:solidFill>
                  <a:srgbClr val="111166"/>
                </a:solidFill>
              </a:rPr>
              <a:t>, </a:t>
            </a:r>
            <a:r>
              <a:rPr lang="en-US" sz="2200" dirty="0">
                <a:solidFill>
                  <a:srgbClr val="111166"/>
                </a:solidFill>
                <a:ea typeface="+mj-ea"/>
                <a:cs typeface="+mj-cs"/>
              </a:rPr>
              <a:t>Silver-Russell, Noonan, Prader-Willi), </a:t>
            </a:r>
            <a:r>
              <a:rPr lang="en-US" sz="2200" dirty="0" err="1">
                <a:solidFill>
                  <a:srgbClr val="111166"/>
                </a:solidFill>
                <a:ea typeface="+mj-ea"/>
                <a:cs typeface="+mj-cs"/>
              </a:rPr>
              <a:t>etc</a:t>
            </a:r>
            <a:endParaRPr lang="en-US" sz="2200" dirty="0">
              <a:solidFill>
                <a:srgbClr val="111166"/>
              </a:solidFill>
              <a:ea typeface="+mj-ea"/>
              <a:cs typeface="+mj-cs"/>
            </a:endParaRPr>
          </a:p>
          <a:p>
            <a:pPr marL="457200" indent="-457200">
              <a:buFont typeface="Arial" panose="020B0604020202020204" pitchFamily="34" charset="0"/>
              <a:buChar char="•"/>
              <a:defRPr/>
            </a:pPr>
            <a:r>
              <a:rPr lang="en-US" sz="2200" dirty="0">
                <a:solidFill>
                  <a:srgbClr val="111166"/>
                </a:solidFill>
                <a:ea typeface="+mj-ea"/>
                <a:cs typeface="+mj-cs"/>
              </a:rPr>
              <a:t>SNP array of CGH array,  </a:t>
            </a:r>
            <a:r>
              <a:rPr lang="en-US" sz="2200" dirty="0">
                <a:solidFill>
                  <a:schemeClr val="bg2"/>
                </a:solidFill>
                <a:ea typeface="+mj-ea"/>
                <a:cs typeface="+mj-cs"/>
              </a:rPr>
              <a:t>EN/OF </a:t>
            </a:r>
          </a:p>
          <a:p>
            <a:pPr marL="457200" indent="-457200">
              <a:buFont typeface="Arial" panose="020B0604020202020204" pitchFamily="34" charset="0"/>
              <a:buChar char="•"/>
              <a:defRPr/>
            </a:pPr>
            <a:r>
              <a:rPr lang="en-US" sz="2200" dirty="0">
                <a:solidFill>
                  <a:srgbClr val="111166"/>
                </a:solidFill>
                <a:ea typeface="+mj-ea"/>
                <a:cs typeface="+mj-cs"/>
              </a:rPr>
              <a:t>WES-based </a:t>
            </a:r>
            <a:r>
              <a:rPr lang="en-US" sz="2200" dirty="0" err="1">
                <a:solidFill>
                  <a:srgbClr val="111166"/>
                </a:solidFill>
                <a:ea typeface="+mj-ea"/>
                <a:cs typeface="+mj-cs"/>
              </a:rPr>
              <a:t>groei-genpanel</a:t>
            </a:r>
            <a:r>
              <a:rPr lang="en-US" sz="2200" dirty="0">
                <a:solidFill>
                  <a:srgbClr val="111166"/>
                </a:solidFill>
                <a:ea typeface="+mj-ea"/>
                <a:cs typeface="+mj-cs"/>
              </a:rPr>
              <a:t>:</a:t>
            </a:r>
          </a:p>
          <a:p>
            <a:pPr marL="817200" lvl="2" indent="-457200">
              <a:buFont typeface="Arial" panose="020B0604020202020204" pitchFamily="34" charset="0"/>
              <a:buChar char="•"/>
              <a:defRPr/>
            </a:pPr>
            <a:r>
              <a:rPr lang="en-US" sz="2200" dirty="0">
                <a:solidFill>
                  <a:srgbClr val="111166"/>
                </a:solidFill>
                <a:ea typeface="+mj-ea"/>
                <a:cs typeface="+mj-cs"/>
              </a:rPr>
              <a:t>In diverse </a:t>
            </a:r>
            <a:r>
              <a:rPr lang="en-US" sz="2200" dirty="0" err="1">
                <a:solidFill>
                  <a:srgbClr val="111166"/>
                </a:solidFill>
                <a:ea typeface="+mj-ea"/>
                <a:cs typeface="+mj-cs"/>
              </a:rPr>
              <a:t>klinisch</a:t>
            </a:r>
            <a:r>
              <a:rPr lang="en-US" sz="2200" dirty="0">
                <a:solidFill>
                  <a:srgbClr val="111166"/>
                </a:solidFill>
                <a:ea typeface="+mj-ea"/>
                <a:cs typeface="+mj-cs"/>
              </a:rPr>
              <a:t> </a:t>
            </a:r>
            <a:r>
              <a:rPr lang="en-US" sz="2200" dirty="0" err="1">
                <a:solidFill>
                  <a:srgbClr val="111166"/>
                </a:solidFill>
                <a:ea typeface="+mj-ea"/>
                <a:cs typeface="+mj-cs"/>
              </a:rPr>
              <a:t>genetische</a:t>
            </a:r>
            <a:r>
              <a:rPr lang="en-US" sz="2200" dirty="0">
                <a:solidFill>
                  <a:srgbClr val="111166"/>
                </a:solidFill>
                <a:ea typeface="+mj-ea"/>
                <a:cs typeface="+mj-cs"/>
              </a:rPr>
              <a:t> </a:t>
            </a:r>
            <a:r>
              <a:rPr lang="en-US" sz="2200" dirty="0" err="1">
                <a:solidFill>
                  <a:srgbClr val="111166"/>
                </a:solidFill>
                <a:ea typeface="+mj-ea"/>
                <a:cs typeface="+mj-cs"/>
              </a:rPr>
              <a:t>centra</a:t>
            </a:r>
            <a:r>
              <a:rPr lang="en-US" sz="2200" dirty="0">
                <a:solidFill>
                  <a:srgbClr val="111166"/>
                </a:solidFill>
                <a:ea typeface="+mj-ea"/>
                <a:cs typeface="+mj-cs"/>
              </a:rPr>
              <a:t>: ≈</a:t>
            </a:r>
            <a:r>
              <a:rPr lang="nl-NL" sz="2200" dirty="0">
                <a:solidFill>
                  <a:srgbClr val="111166"/>
                </a:solidFill>
                <a:ea typeface="+mj-ea"/>
                <a:cs typeface="+mj-cs"/>
              </a:rPr>
              <a:t>400 genen, met &lt;100% sensitiviteit</a:t>
            </a:r>
            <a:r>
              <a:rPr lang="en-US" sz="2200" dirty="0">
                <a:solidFill>
                  <a:srgbClr val="111166"/>
                </a:solidFill>
                <a:ea typeface="+mj-ea"/>
                <a:cs typeface="+mj-cs"/>
              </a:rPr>
              <a:t>   </a:t>
            </a:r>
          </a:p>
          <a:p>
            <a:pPr marL="817200" lvl="2" indent="-457200">
              <a:buFont typeface="Arial" panose="020B0604020202020204" pitchFamily="34" charset="0"/>
              <a:buChar char="•"/>
              <a:defRPr/>
            </a:pPr>
            <a:r>
              <a:rPr lang="en-US" sz="2200" dirty="0">
                <a:solidFill>
                  <a:srgbClr val="111166"/>
                </a:solidFill>
                <a:ea typeface="+mj-ea"/>
                <a:cs typeface="+mj-cs"/>
              </a:rPr>
              <a:t>In LUMC </a:t>
            </a:r>
            <a:r>
              <a:rPr lang="en-US" sz="2200" dirty="0" err="1">
                <a:solidFill>
                  <a:srgbClr val="111166"/>
                </a:solidFill>
                <a:ea typeface="+mj-ea"/>
                <a:cs typeface="+mj-cs"/>
              </a:rPr>
              <a:t>ook</a:t>
            </a:r>
            <a:r>
              <a:rPr lang="en-US" sz="2200" dirty="0">
                <a:solidFill>
                  <a:srgbClr val="111166"/>
                </a:solidFill>
                <a:ea typeface="+mj-ea"/>
                <a:cs typeface="+mj-cs"/>
              </a:rPr>
              <a:t> </a:t>
            </a:r>
            <a:r>
              <a:rPr lang="en-US" sz="2200" dirty="0" err="1">
                <a:solidFill>
                  <a:srgbClr val="111166"/>
                </a:solidFill>
                <a:ea typeface="+mj-ea"/>
                <a:cs typeface="+mj-cs"/>
              </a:rPr>
              <a:t>kleiner</a:t>
            </a:r>
            <a:r>
              <a:rPr lang="en-US" sz="2200" dirty="0">
                <a:solidFill>
                  <a:srgbClr val="111166"/>
                </a:solidFill>
                <a:ea typeface="+mj-ea"/>
                <a:cs typeface="+mj-cs"/>
              </a:rPr>
              <a:t> panel (15 </a:t>
            </a:r>
            <a:r>
              <a:rPr lang="en-US" sz="2200" dirty="0" err="1">
                <a:solidFill>
                  <a:srgbClr val="111166"/>
                </a:solidFill>
                <a:ea typeface="+mj-ea"/>
                <a:cs typeface="+mj-cs"/>
              </a:rPr>
              <a:t>genen</a:t>
            </a:r>
            <a:r>
              <a:rPr lang="en-US" sz="2200" dirty="0">
                <a:solidFill>
                  <a:srgbClr val="111166"/>
                </a:solidFill>
                <a:ea typeface="+mj-ea"/>
                <a:cs typeface="+mj-cs"/>
              </a:rPr>
              <a:t>) met 100% </a:t>
            </a:r>
            <a:r>
              <a:rPr lang="en-US" sz="2200" dirty="0" err="1">
                <a:solidFill>
                  <a:srgbClr val="111166"/>
                </a:solidFill>
                <a:ea typeface="+mj-ea"/>
                <a:cs typeface="+mj-cs"/>
              </a:rPr>
              <a:t>sensitiviteit</a:t>
            </a:r>
            <a:r>
              <a:rPr lang="en-US" sz="2200" dirty="0">
                <a:solidFill>
                  <a:srgbClr val="111166"/>
                </a:solidFill>
                <a:ea typeface="+mj-ea"/>
                <a:cs typeface="+mj-cs"/>
              </a:rPr>
              <a:t>, </a:t>
            </a:r>
            <a:r>
              <a:rPr lang="en-US" sz="2200" dirty="0" err="1">
                <a:solidFill>
                  <a:srgbClr val="111166"/>
                </a:solidFill>
                <a:ea typeface="+mj-ea"/>
                <a:cs typeface="+mj-cs"/>
              </a:rPr>
              <a:t>meeste</a:t>
            </a:r>
            <a:r>
              <a:rPr lang="en-US" sz="2200" dirty="0">
                <a:solidFill>
                  <a:srgbClr val="111166"/>
                </a:solidFill>
                <a:ea typeface="+mj-ea"/>
                <a:cs typeface="+mj-cs"/>
              </a:rPr>
              <a:t> </a:t>
            </a:r>
            <a:r>
              <a:rPr lang="en-US" sz="2200" dirty="0" err="1">
                <a:solidFill>
                  <a:srgbClr val="111166"/>
                </a:solidFill>
                <a:ea typeface="+mj-ea"/>
                <a:cs typeface="+mj-cs"/>
              </a:rPr>
              <a:t>ook</a:t>
            </a:r>
            <a:r>
              <a:rPr lang="en-US" sz="2200" dirty="0">
                <a:solidFill>
                  <a:srgbClr val="111166"/>
                </a:solidFill>
                <a:ea typeface="+mj-ea"/>
                <a:cs typeface="+mj-cs"/>
              </a:rPr>
              <a:t> met MLPA (ACAN, COMP, FGFR3, GH1, GHR, GHRH, GHRHR, GHSR, IGF1, IGF1R, IGFALS, IGFBP3, NPR2, SHOX, STAT5; IHH </a:t>
            </a:r>
            <a:r>
              <a:rPr lang="en-US" sz="2200" dirty="0" err="1">
                <a:solidFill>
                  <a:srgbClr val="111166"/>
                </a:solidFill>
                <a:ea typeface="+mj-ea"/>
                <a:cs typeface="+mj-cs"/>
              </a:rPr>
              <a:t>wordt</a:t>
            </a:r>
            <a:r>
              <a:rPr lang="en-US" sz="2200" dirty="0">
                <a:solidFill>
                  <a:srgbClr val="111166"/>
                </a:solidFill>
                <a:ea typeface="+mj-ea"/>
                <a:cs typeface="+mj-cs"/>
              </a:rPr>
              <a:t> </a:t>
            </a:r>
            <a:r>
              <a:rPr lang="en-US" sz="2200" dirty="0" err="1">
                <a:solidFill>
                  <a:srgbClr val="111166"/>
                </a:solidFill>
                <a:ea typeface="+mj-ea"/>
                <a:cs typeface="+mj-cs"/>
              </a:rPr>
              <a:t>binnenkort</a:t>
            </a:r>
            <a:r>
              <a:rPr lang="en-US" sz="2200" dirty="0">
                <a:solidFill>
                  <a:srgbClr val="111166"/>
                </a:solidFill>
                <a:ea typeface="+mj-ea"/>
                <a:cs typeface="+mj-cs"/>
              </a:rPr>
              <a:t> </a:t>
            </a:r>
            <a:r>
              <a:rPr lang="en-US" sz="2200" dirty="0" err="1">
                <a:solidFill>
                  <a:srgbClr val="111166"/>
                </a:solidFill>
                <a:ea typeface="+mj-ea"/>
                <a:cs typeface="+mj-cs"/>
              </a:rPr>
              <a:t>toegevoegd</a:t>
            </a:r>
            <a:r>
              <a:rPr lang="en-US" sz="2200" dirty="0">
                <a:solidFill>
                  <a:srgbClr val="111166"/>
                </a:solidFill>
                <a:ea typeface="+mj-ea"/>
                <a:cs typeface="+mj-cs"/>
              </a:rPr>
              <a:t>)</a:t>
            </a:r>
          </a:p>
          <a:p>
            <a:pPr marL="457200" indent="-457200">
              <a:buFont typeface="Arial" panose="020B0604020202020204" pitchFamily="34" charset="0"/>
              <a:buChar char="•"/>
              <a:defRPr/>
            </a:pPr>
            <a:r>
              <a:rPr lang="en-US" sz="2200" dirty="0">
                <a:solidFill>
                  <a:srgbClr val="111166"/>
                </a:solidFill>
                <a:ea typeface="+mj-ea"/>
                <a:cs typeface="+mj-cs"/>
              </a:rPr>
              <a:t>In </a:t>
            </a:r>
            <a:r>
              <a:rPr lang="en-US" sz="2200" dirty="0" err="1">
                <a:solidFill>
                  <a:srgbClr val="111166"/>
                </a:solidFill>
                <a:ea typeface="+mj-ea"/>
                <a:cs typeface="+mj-cs"/>
              </a:rPr>
              <a:t>interessante</a:t>
            </a:r>
            <a:r>
              <a:rPr lang="en-US" sz="2200" dirty="0">
                <a:solidFill>
                  <a:srgbClr val="111166"/>
                </a:solidFill>
                <a:ea typeface="+mj-ea"/>
                <a:cs typeface="+mj-cs"/>
              </a:rPr>
              <a:t> </a:t>
            </a:r>
            <a:r>
              <a:rPr lang="en-US" sz="2200" dirty="0" err="1">
                <a:solidFill>
                  <a:srgbClr val="111166"/>
                </a:solidFill>
                <a:ea typeface="+mj-ea"/>
                <a:cs typeface="+mj-cs"/>
              </a:rPr>
              <a:t>casussen</a:t>
            </a:r>
            <a:r>
              <a:rPr lang="en-US" sz="2200" dirty="0">
                <a:solidFill>
                  <a:srgbClr val="111166"/>
                </a:solidFill>
                <a:ea typeface="+mj-ea"/>
                <a:cs typeface="+mj-cs"/>
              </a:rPr>
              <a:t>: WES in trio (kind + </a:t>
            </a:r>
            <a:r>
              <a:rPr lang="en-US" sz="2200" dirty="0" err="1">
                <a:solidFill>
                  <a:srgbClr val="111166"/>
                </a:solidFill>
                <a:ea typeface="+mj-ea"/>
                <a:cs typeface="+mj-cs"/>
              </a:rPr>
              <a:t>ouders</a:t>
            </a:r>
            <a:r>
              <a:rPr lang="en-US" sz="2200" dirty="0">
                <a:solidFill>
                  <a:srgbClr val="111166"/>
                </a:solidFill>
                <a:ea typeface="+mj-ea"/>
                <a:cs typeface="+mj-cs"/>
              </a:rPr>
              <a:t>)</a:t>
            </a:r>
            <a:endParaRPr lang="nl-NL" sz="2200" dirty="0">
              <a:solidFill>
                <a:srgbClr val="111166"/>
              </a:solidFill>
              <a:ea typeface="+mj-ea"/>
              <a:cs typeface="+mj-cs"/>
            </a:endParaRPr>
          </a:p>
          <a:p>
            <a:pPr marL="0" indent="0">
              <a:buNone/>
              <a:defRPr/>
            </a:pPr>
            <a:endParaRPr lang="nl-NL" sz="2600" b="1" dirty="0">
              <a:solidFill>
                <a:srgbClr val="111166"/>
              </a:solidFill>
              <a:ea typeface="+mj-ea"/>
              <a:cs typeface="+mj-cs"/>
            </a:endParaRPr>
          </a:p>
          <a:p>
            <a:pPr marL="0" indent="0">
              <a:buNone/>
              <a:defRPr/>
            </a:pPr>
            <a:endParaRPr lang="nl-NL" dirty="0">
              <a:solidFill>
                <a:schemeClr val="bg1"/>
              </a:solidFill>
            </a:endParaRPr>
          </a:p>
        </p:txBody>
      </p:sp>
    </p:spTree>
    <p:extLst>
      <p:ext uri="{BB962C8B-B14F-4D97-AF65-F5344CB8AC3E}">
        <p14:creationId xmlns:p14="http://schemas.microsoft.com/office/powerpoint/2010/main" val="297468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A7F013-78DF-441B-94A6-EDDACBE6E257}"/>
              </a:ext>
            </a:extLst>
          </p:cNvPr>
          <p:cNvSpPr>
            <a:spLocks noGrp="1"/>
          </p:cNvSpPr>
          <p:nvPr>
            <p:ph type="title"/>
          </p:nvPr>
        </p:nvSpPr>
        <p:spPr/>
        <p:txBody>
          <a:bodyPr/>
          <a:lstStyle/>
          <a:p>
            <a:r>
              <a:rPr lang="nl-NL" dirty="0"/>
              <a:t>Wat is de diagnostische waarde om te testen op onderstaande aandoeningen?</a:t>
            </a:r>
          </a:p>
        </p:txBody>
      </p:sp>
      <p:graphicFrame>
        <p:nvGraphicFramePr>
          <p:cNvPr id="4" name="Tijdelijke aanduiding voor inhoud 3">
            <a:extLst>
              <a:ext uri="{FF2B5EF4-FFF2-40B4-BE49-F238E27FC236}">
                <a16:creationId xmlns:a16="http://schemas.microsoft.com/office/drawing/2014/main" id="{96C7573E-2981-4D5F-8579-FE35A5E1B2D1}"/>
              </a:ext>
            </a:extLst>
          </p:cNvPr>
          <p:cNvGraphicFramePr>
            <a:graphicFrameLocks noGrp="1"/>
          </p:cNvGraphicFramePr>
          <p:nvPr>
            <p:ph idx="1"/>
            <p:extLst>
              <p:ext uri="{D42A27DB-BD31-4B8C-83A1-F6EECF244321}">
                <p14:modId xmlns:p14="http://schemas.microsoft.com/office/powerpoint/2010/main" val="4053643187"/>
              </p:ext>
            </p:extLst>
          </p:nvPr>
        </p:nvGraphicFramePr>
        <p:xfrm>
          <a:off x="523875" y="1617345"/>
          <a:ext cx="8096249" cy="2966720"/>
        </p:xfrm>
        <a:graphic>
          <a:graphicData uri="http://schemas.openxmlformats.org/drawingml/2006/table">
            <a:tbl>
              <a:tblPr firstRow="1" bandRow="1">
                <a:tableStyleId>{5C22544A-7EE6-4342-B048-85BDC9FD1C3A}</a:tableStyleId>
              </a:tblPr>
              <a:tblGrid>
                <a:gridCol w="2568575">
                  <a:extLst>
                    <a:ext uri="{9D8B030D-6E8A-4147-A177-3AD203B41FA5}">
                      <a16:colId xmlns:a16="http://schemas.microsoft.com/office/drawing/2014/main" val="3355258174"/>
                    </a:ext>
                  </a:extLst>
                </a:gridCol>
                <a:gridCol w="2763837">
                  <a:extLst>
                    <a:ext uri="{9D8B030D-6E8A-4147-A177-3AD203B41FA5}">
                      <a16:colId xmlns:a16="http://schemas.microsoft.com/office/drawing/2014/main" val="3666474788"/>
                    </a:ext>
                  </a:extLst>
                </a:gridCol>
                <a:gridCol w="2763837">
                  <a:extLst>
                    <a:ext uri="{9D8B030D-6E8A-4147-A177-3AD203B41FA5}">
                      <a16:colId xmlns:a16="http://schemas.microsoft.com/office/drawing/2014/main" val="1537818797"/>
                    </a:ext>
                  </a:extLst>
                </a:gridCol>
              </a:tblGrid>
              <a:tr h="370840">
                <a:tc>
                  <a:txBody>
                    <a:bodyPr/>
                    <a:lstStyle/>
                    <a:p>
                      <a:r>
                        <a:rPr lang="nl-NL" dirty="0"/>
                        <a:t>Aandoening</a:t>
                      </a:r>
                    </a:p>
                  </a:txBody>
                  <a:tcPr/>
                </a:tc>
                <a:tc>
                  <a:txBody>
                    <a:bodyPr/>
                    <a:lstStyle/>
                    <a:p>
                      <a:r>
                        <a:rPr lang="nl-NL" dirty="0"/>
                        <a:t>Aantal studies</a:t>
                      </a:r>
                    </a:p>
                  </a:txBody>
                  <a:tcPr/>
                </a:tc>
                <a:tc>
                  <a:txBody>
                    <a:bodyPr/>
                    <a:lstStyle/>
                    <a:p>
                      <a:r>
                        <a:rPr lang="nl-NL" dirty="0"/>
                        <a:t>% afwijkingen</a:t>
                      </a:r>
                    </a:p>
                  </a:txBody>
                  <a:tcPr/>
                </a:tc>
                <a:extLst>
                  <a:ext uri="{0D108BD9-81ED-4DB2-BD59-A6C34878D82A}">
                    <a16:rowId xmlns:a16="http://schemas.microsoft.com/office/drawing/2014/main" val="138738836"/>
                  </a:ext>
                </a:extLst>
              </a:tr>
              <a:tr h="370840">
                <a:tc>
                  <a:txBody>
                    <a:bodyPr/>
                    <a:lstStyle/>
                    <a:p>
                      <a:r>
                        <a:rPr lang="nl-NL" b="0" dirty="0"/>
                        <a:t>Turner syndroom</a:t>
                      </a:r>
                    </a:p>
                  </a:txBody>
                  <a:tcPr/>
                </a:tc>
                <a:tc>
                  <a:txBody>
                    <a:bodyPr/>
                    <a:lstStyle/>
                    <a:p>
                      <a:r>
                        <a:rPr lang="nl-NL" b="0" dirty="0"/>
                        <a:t>2</a:t>
                      </a:r>
                    </a:p>
                  </a:txBody>
                  <a:tcPr/>
                </a:tc>
                <a:tc>
                  <a:txBody>
                    <a:bodyPr/>
                    <a:lstStyle/>
                    <a:p>
                      <a:r>
                        <a:rPr lang="nl-NL" b="0" dirty="0"/>
                        <a:t>2,3-2,7   %</a:t>
                      </a:r>
                    </a:p>
                  </a:txBody>
                  <a:tcPr/>
                </a:tc>
                <a:extLst>
                  <a:ext uri="{0D108BD9-81ED-4DB2-BD59-A6C34878D82A}">
                    <a16:rowId xmlns:a16="http://schemas.microsoft.com/office/drawing/2014/main" val="906432616"/>
                  </a:ext>
                </a:extLst>
              </a:tr>
              <a:tr h="370840">
                <a:tc>
                  <a:txBody>
                    <a:bodyPr/>
                    <a:lstStyle/>
                    <a:p>
                      <a:r>
                        <a:rPr lang="nl-NL" b="0" dirty="0"/>
                        <a:t>SHOX +/-</a:t>
                      </a:r>
                    </a:p>
                  </a:txBody>
                  <a:tcPr/>
                </a:tc>
                <a:tc>
                  <a:txBody>
                    <a:bodyPr/>
                    <a:lstStyle/>
                    <a:p>
                      <a:r>
                        <a:rPr lang="nl-NL" b="0" dirty="0"/>
                        <a:t>3</a:t>
                      </a:r>
                    </a:p>
                  </a:txBody>
                  <a:tcPr/>
                </a:tc>
                <a:tc>
                  <a:txBody>
                    <a:bodyPr/>
                    <a:lstStyle/>
                    <a:p>
                      <a:r>
                        <a:rPr lang="nl-NL" b="0" dirty="0"/>
                        <a:t>1,6-16,9 %</a:t>
                      </a:r>
                    </a:p>
                  </a:txBody>
                  <a:tcPr/>
                </a:tc>
                <a:extLst>
                  <a:ext uri="{0D108BD9-81ED-4DB2-BD59-A6C34878D82A}">
                    <a16:rowId xmlns:a16="http://schemas.microsoft.com/office/drawing/2014/main" val="1087304834"/>
                  </a:ext>
                </a:extLst>
              </a:tr>
              <a:tr h="370840">
                <a:tc>
                  <a:txBody>
                    <a:bodyPr/>
                    <a:lstStyle/>
                    <a:p>
                      <a:r>
                        <a:rPr lang="nl-NL" b="0" dirty="0"/>
                        <a:t>ACAN +/-</a:t>
                      </a:r>
                    </a:p>
                  </a:txBody>
                  <a:tcPr/>
                </a:tc>
                <a:tc>
                  <a:txBody>
                    <a:bodyPr/>
                    <a:lstStyle/>
                    <a:p>
                      <a:r>
                        <a:rPr lang="nl-NL" b="0" dirty="0"/>
                        <a:t>4</a:t>
                      </a:r>
                    </a:p>
                  </a:txBody>
                  <a:tcPr/>
                </a:tc>
                <a:tc>
                  <a:txBody>
                    <a:bodyPr/>
                    <a:lstStyle/>
                    <a:p>
                      <a:r>
                        <a:rPr lang="nl-NL" b="0" dirty="0"/>
                        <a:t>1,1-2,5   %</a:t>
                      </a:r>
                    </a:p>
                  </a:txBody>
                  <a:tcPr/>
                </a:tc>
                <a:extLst>
                  <a:ext uri="{0D108BD9-81ED-4DB2-BD59-A6C34878D82A}">
                    <a16:rowId xmlns:a16="http://schemas.microsoft.com/office/drawing/2014/main" val="3584256569"/>
                  </a:ext>
                </a:extLst>
              </a:tr>
              <a:tr h="370840">
                <a:tc>
                  <a:txBody>
                    <a:bodyPr/>
                    <a:lstStyle/>
                    <a:p>
                      <a:r>
                        <a:rPr lang="nl-NL" b="0" dirty="0"/>
                        <a:t>NPR2 +/-</a:t>
                      </a:r>
                    </a:p>
                  </a:txBody>
                  <a:tcPr/>
                </a:tc>
                <a:tc>
                  <a:txBody>
                    <a:bodyPr/>
                    <a:lstStyle/>
                    <a:p>
                      <a:r>
                        <a:rPr lang="nl-NL" b="0" dirty="0"/>
                        <a:t>6</a:t>
                      </a:r>
                    </a:p>
                  </a:txBody>
                  <a:tcPr/>
                </a:tc>
                <a:tc>
                  <a:txBody>
                    <a:bodyPr/>
                    <a:lstStyle/>
                    <a:p>
                      <a:r>
                        <a:rPr lang="nl-NL" b="0" dirty="0"/>
                        <a:t>1,5-6      %</a:t>
                      </a:r>
                    </a:p>
                  </a:txBody>
                  <a:tcPr/>
                </a:tc>
                <a:extLst>
                  <a:ext uri="{0D108BD9-81ED-4DB2-BD59-A6C34878D82A}">
                    <a16:rowId xmlns:a16="http://schemas.microsoft.com/office/drawing/2014/main" val="1732286522"/>
                  </a:ext>
                </a:extLst>
              </a:tr>
              <a:tr h="370840">
                <a:tc>
                  <a:txBody>
                    <a:bodyPr/>
                    <a:lstStyle/>
                    <a:p>
                      <a:r>
                        <a:rPr lang="nl-NL" b="0" dirty="0"/>
                        <a:t>IHH +/-</a:t>
                      </a:r>
                    </a:p>
                  </a:txBody>
                  <a:tcPr/>
                </a:tc>
                <a:tc>
                  <a:txBody>
                    <a:bodyPr/>
                    <a:lstStyle/>
                    <a:p>
                      <a:r>
                        <a:rPr lang="nl-NL" b="0" dirty="0"/>
                        <a:t>1</a:t>
                      </a:r>
                    </a:p>
                  </a:txBody>
                  <a:tcPr/>
                </a:tc>
                <a:tc>
                  <a:txBody>
                    <a:bodyPr/>
                    <a:lstStyle/>
                    <a:p>
                      <a:r>
                        <a:rPr lang="nl-NL" b="0" dirty="0"/>
                        <a:t>0,5-18    %</a:t>
                      </a:r>
                    </a:p>
                  </a:txBody>
                  <a:tcPr/>
                </a:tc>
                <a:extLst>
                  <a:ext uri="{0D108BD9-81ED-4DB2-BD59-A6C34878D82A}">
                    <a16:rowId xmlns:a16="http://schemas.microsoft.com/office/drawing/2014/main" val="2705431627"/>
                  </a:ext>
                </a:extLst>
              </a:tr>
              <a:tr h="370840">
                <a:tc>
                  <a:txBody>
                    <a:bodyPr/>
                    <a:lstStyle/>
                    <a:p>
                      <a:r>
                        <a:rPr lang="nl-NL" b="0" dirty="0"/>
                        <a:t>IGF1R +/-</a:t>
                      </a:r>
                    </a:p>
                  </a:txBody>
                  <a:tcPr/>
                </a:tc>
                <a:tc>
                  <a:txBody>
                    <a:bodyPr/>
                    <a:lstStyle/>
                    <a:p>
                      <a:r>
                        <a:rPr lang="nl-NL" b="0" dirty="0"/>
                        <a:t>3</a:t>
                      </a:r>
                    </a:p>
                  </a:txBody>
                  <a:tcPr/>
                </a:tc>
                <a:tc>
                  <a:txBody>
                    <a:bodyPr/>
                    <a:lstStyle/>
                    <a:p>
                      <a:r>
                        <a:rPr lang="nl-NL" b="0" dirty="0"/>
                        <a:t>1,5-3      %</a:t>
                      </a:r>
                    </a:p>
                  </a:txBody>
                  <a:tcPr/>
                </a:tc>
                <a:extLst>
                  <a:ext uri="{0D108BD9-81ED-4DB2-BD59-A6C34878D82A}">
                    <a16:rowId xmlns:a16="http://schemas.microsoft.com/office/drawing/2014/main" val="737382682"/>
                  </a:ext>
                </a:extLst>
              </a:tr>
              <a:tr h="370840">
                <a:tc>
                  <a:txBody>
                    <a:bodyPr/>
                    <a:lstStyle/>
                    <a:p>
                      <a:r>
                        <a:rPr lang="nl-NL" b="0" dirty="0"/>
                        <a:t>Copy </a:t>
                      </a:r>
                      <a:r>
                        <a:rPr lang="nl-NL" b="0" dirty="0" err="1"/>
                        <a:t>Number</a:t>
                      </a:r>
                      <a:r>
                        <a:rPr lang="nl-NL" b="0" dirty="0"/>
                        <a:t> </a:t>
                      </a:r>
                      <a:r>
                        <a:rPr lang="nl-NL" b="0" dirty="0" err="1"/>
                        <a:t>Variants</a:t>
                      </a:r>
                      <a:endParaRPr lang="nl-NL" b="0" dirty="0"/>
                    </a:p>
                  </a:txBody>
                  <a:tcPr/>
                </a:tc>
                <a:tc>
                  <a:txBody>
                    <a:bodyPr/>
                    <a:lstStyle/>
                    <a:p>
                      <a:r>
                        <a:rPr lang="nl-NL" b="0" i="0" dirty="0"/>
                        <a:t>6</a:t>
                      </a:r>
                    </a:p>
                  </a:txBody>
                  <a:tcPr/>
                </a:tc>
                <a:tc>
                  <a:txBody>
                    <a:bodyPr/>
                    <a:lstStyle/>
                    <a:p>
                      <a:r>
                        <a:rPr lang="nl-NL" b="0" dirty="0"/>
                        <a:t>4,2-16    %</a:t>
                      </a:r>
                    </a:p>
                  </a:txBody>
                  <a:tcPr/>
                </a:tc>
                <a:extLst>
                  <a:ext uri="{0D108BD9-81ED-4DB2-BD59-A6C34878D82A}">
                    <a16:rowId xmlns:a16="http://schemas.microsoft.com/office/drawing/2014/main" val="2649089193"/>
                  </a:ext>
                </a:extLst>
              </a:tr>
            </a:tbl>
          </a:graphicData>
        </a:graphic>
      </p:graphicFrame>
      <p:sp>
        <p:nvSpPr>
          <p:cNvPr id="3" name="Tekstvak 2">
            <a:extLst>
              <a:ext uri="{FF2B5EF4-FFF2-40B4-BE49-F238E27FC236}">
                <a16:creationId xmlns:a16="http://schemas.microsoft.com/office/drawing/2014/main" id="{3F21226B-13C4-4854-87C4-59E7D573C170}"/>
              </a:ext>
            </a:extLst>
          </p:cNvPr>
          <p:cNvSpPr txBox="1"/>
          <p:nvPr/>
        </p:nvSpPr>
        <p:spPr>
          <a:xfrm>
            <a:off x="523875" y="5562599"/>
            <a:ext cx="8501045" cy="949171"/>
          </a:xfrm>
          <a:prstGeom prst="rect">
            <a:avLst/>
          </a:prstGeom>
          <a:noFill/>
        </p:spPr>
        <p:txBody>
          <a:bodyPr wrap="none" rtlCol="0">
            <a:spAutoFit/>
          </a:bodyPr>
          <a:lstStyle/>
          <a:p>
            <a:pPr lvl="0" eaLnBrk="1" hangingPunct="1">
              <a:lnSpc>
                <a:spcPct val="120000"/>
              </a:lnSpc>
              <a:spcBef>
                <a:spcPts val="0"/>
              </a:spcBef>
            </a:pPr>
            <a:r>
              <a:rPr lang="en-US" b="1" kern="0" dirty="0">
                <a:solidFill>
                  <a:srgbClr val="000000"/>
                </a:solidFill>
                <a:latin typeface="Calibri"/>
                <a:ea typeface="+mn-ea"/>
              </a:rPr>
              <a:t>De </a:t>
            </a:r>
            <a:r>
              <a:rPr lang="en-US" b="1" kern="0" dirty="0" err="1">
                <a:solidFill>
                  <a:srgbClr val="000000"/>
                </a:solidFill>
                <a:latin typeface="Calibri"/>
                <a:ea typeface="+mn-ea"/>
              </a:rPr>
              <a:t>cumulatieve</a:t>
            </a:r>
            <a:r>
              <a:rPr lang="en-US" b="1" kern="0" dirty="0">
                <a:solidFill>
                  <a:srgbClr val="000000"/>
                </a:solidFill>
                <a:latin typeface="Calibri"/>
                <a:ea typeface="+mn-ea"/>
              </a:rPr>
              <a:t> </a:t>
            </a:r>
            <a:r>
              <a:rPr lang="en-US" b="1" kern="0" dirty="0" err="1">
                <a:solidFill>
                  <a:srgbClr val="000000"/>
                </a:solidFill>
                <a:latin typeface="Calibri"/>
                <a:ea typeface="+mn-ea"/>
              </a:rPr>
              <a:t>frequentie</a:t>
            </a:r>
            <a:r>
              <a:rPr lang="en-US" b="1" kern="0" dirty="0">
                <a:solidFill>
                  <a:srgbClr val="000000"/>
                </a:solidFill>
                <a:latin typeface="Calibri"/>
                <a:ea typeface="+mn-ea"/>
              </a:rPr>
              <a:t> van Turner S, </a:t>
            </a:r>
            <a:r>
              <a:rPr lang="en-US" b="1" kern="0" dirty="0" err="1">
                <a:solidFill>
                  <a:srgbClr val="000000"/>
                </a:solidFill>
                <a:latin typeface="Calibri"/>
                <a:ea typeface="+mn-ea"/>
              </a:rPr>
              <a:t>haploïnsufficiëntie</a:t>
            </a:r>
            <a:r>
              <a:rPr lang="en-US" b="1" kern="0" dirty="0">
                <a:solidFill>
                  <a:srgbClr val="000000"/>
                </a:solidFill>
                <a:latin typeface="Calibri"/>
                <a:ea typeface="+mn-ea"/>
              </a:rPr>
              <a:t> van </a:t>
            </a:r>
          </a:p>
          <a:p>
            <a:pPr lvl="0" eaLnBrk="1" hangingPunct="1">
              <a:lnSpc>
                <a:spcPct val="120000"/>
              </a:lnSpc>
              <a:spcBef>
                <a:spcPts val="0"/>
              </a:spcBef>
            </a:pPr>
            <a:r>
              <a:rPr lang="en-US" b="1" i="1" kern="0" dirty="0">
                <a:solidFill>
                  <a:srgbClr val="000000"/>
                </a:solidFill>
                <a:latin typeface="Calibri"/>
                <a:ea typeface="+mn-ea"/>
              </a:rPr>
              <a:t>SHOX</a:t>
            </a:r>
            <a:r>
              <a:rPr lang="en-US" b="1" kern="0" dirty="0">
                <a:solidFill>
                  <a:srgbClr val="000000"/>
                </a:solidFill>
                <a:latin typeface="Calibri"/>
                <a:ea typeface="+mn-ea"/>
              </a:rPr>
              <a:t>, </a:t>
            </a:r>
            <a:r>
              <a:rPr lang="en-US" b="1" i="1" kern="0" dirty="0">
                <a:solidFill>
                  <a:srgbClr val="000000"/>
                </a:solidFill>
                <a:latin typeface="Calibri"/>
                <a:ea typeface="+mn-ea"/>
              </a:rPr>
              <a:t>NPR2</a:t>
            </a:r>
            <a:r>
              <a:rPr lang="en-US" b="1" kern="0" dirty="0">
                <a:solidFill>
                  <a:srgbClr val="000000"/>
                </a:solidFill>
                <a:latin typeface="Calibri"/>
                <a:ea typeface="+mn-ea"/>
              </a:rPr>
              <a:t>, </a:t>
            </a:r>
            <a:r>
              <a:rPr lang="en-US" b="1" i="1" kern="0" dirty="0">
                <a:solidFill>
                  <a:srgbClr val="000000"/>
                </a:solidFill>
                <a:latin typeface="Calibri"/>
                <a:ea typeface="+mn-ea"/>
              </a:rPr>
              <a:t>ACAN, IHH</a:t>
            </a:r>
            <a:r>
              <a:rPr lang="en-US" b="1" kern="0" dirty="0">
                <a:solidFill>
                  <a:srgbClr val="000000"/>
                </a:solidFill>
                <a:latin typeface="Calibri"/>
                <a:ea typeface="+mn-ea"/>
              </a:rPr>
              <a:t> </a:t>
            </a:r>
            <a:r>
              <a:rPr lang="en-US" b="1" kern="0" dirty="0" err="1">
                <a:solidFill>
                  <a:srgbClr val="000000"/>
                </a:solidFill>
                <a:latin typeface="Calibri"/>
                <a:ea typeface="+mn-ea"/>
              </a:rPr>
              <a:t>en</a:t>
            </a:r>
            <a:r>
              <a:rPr lang="en-US" b="1" kern="0" dirty="0">
                <a:solidFill>
                  <a:srgbClr val="000000"/>
                </a:solidFill>
                <a:latin typeface="Calibri"/>
                <a:ea typeface="+mn-ea"/>
              </a:rPr>
              <a:t> copy number variants is ≈20% </a:t>
            </a:r>
          </a:p>
        </p:txBody>
      </p:sp>
    </p:spTree>
    <p:extLst>
      <p:ext uri="{BB962C8B-B14F-4D97-AF65-F5344CB8AC3E}">
        <p14:creationId xmlns:p14="http://schemas.microsoft.com/office/powerpoint/2010/main" val="40299078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Rechthoek 249">
            <a:extLst>
              <a:ext uri="{FF2B5EF4-FFF2-40B4-BE49-F238E27FC236}">
                <a16:creationId xmlns:a16="http://schemas.microsoft.com/office/drawing/2014/main" id="{E6C2D87F-FEF7-49C7-A194-156DBB1B7EC4}"/>
              </a:ext>
            </a:extLst>
          </p:cNvPr>
          <p:cNvSpPr/>
          <p:nvPr/>
        </p:nvSpPr>
        <p:spPr>
          <a:xfrm>
            <a:off x="5321" y="-308160"/>
            <a:ext cx="9207682" cy="7246830"/>
          </a:xfrm>
          <a:prstGeom prst="rect">
            <a:avLst/>
          </a:prstGeom>
          <a:solidFill>
            <a:srgbClr val="DAE0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nl-NL" sz="1800" dirty="0">
              <a:solidFill>
                <a:prstClr val="white"/>
              </a:solidFill>
            </a:endParaRPr>
          </a:p>
        </p:txBody>
      </p:sp>
      <p:sp>
        <p:nvSpPr>
          <p:cNvPr id="9" name="Rechthoek: afgeronde hoeken 8"/>
          <p:cNvSpPr/>
          <p:nvPr/>
        </p:nvSpPr>
        <p:spPr>
          <a:xfrm>
            <a:off x="74580" y="-52778"/>
            <a:ext cx="1882642" cy="1215801"/>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b="1" dirty="0">
                <a:solidFill>
                  <a:prstClr val="white"/>
                </a:solidFill>
              </a:rPr>
              <a:t>Turner syndroom, CNV of UPD</a:t>
            </a:r>
          </a:p>
        </p:txBody>
      </p:sp>
      <p:sp>
        <p:nvSpPr>
          <p:cNvPr id="10" name="Rechthoek 9"/>
          <p:cNvSpPr/>
          <p:nvPr/>
        </p:nvSpPr>
        <p:spPr>
          <a:xfrm>
            <a:off x="82729" y="1261700"/>
            <a:ext cx="2370074" cy="3542267"/>
          </a:xfrm>
          <a:prstGeom prst="rect">
            <a:avLst/>
          </a:prstGeom>
          <a:solidFill>
            <a:srgbClr val="00AFCB"/>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800" dirty="0">
                <a:solidFill>
                  <a:schemeClr val="bg1"/>
                </a:solidFill>
              </a:rPr>
              <a:t>Op basis van signalen  en lengte-SDS  i.o.m. klinisch geneticus of kinderendocrinoloog  </a:t>
            </a:r>
            <a:r>
              <a:rPr lang="nl-NL" sz="1800" dirty="0" err="1">
                <a:solidFill>
                  <a:schemeClr val="bg1"/>
                </a:solidFill>
              </a:rPr>
              <a:t>kandidaatgen</a:t>
            </a:r>
            <a:r>
              <a:rPr lang="nl-NL" sz="1800" dirty="0">
                <a:solidFill>
                  <a:schemeClr val="bg1"/>
                </a:solidFill>
              </a:rPr>
              <a:t> onderzoek (bv </a:t>
            </a:r>
            <a:r>
              <a:rPr lang="nl-NL" sz="1800" i="1" dirty="0">
                <a:solidFill>
                  <a:schemeClr val="bg1"/>
                </a:solidFill>
              </a:rPr>
              <a:t>FGFR3</a:t>
            </a:r>
            <a:r>
              <a:rPr lang="nl-NL" sz="1800" dirty="0">
                <a:solidFill>
                  <a:schemeClr val="bg1"/>
                </a:solidFill>
              </a:rPr>
              <a:t>, </a:t>
            </a:r>
            <a:r>
              <a:rPr lang="nl-NL" sz="1800" i="1" dirty="0">
                <a:solidFill>
                  <a:schemeClr val="bg1"/>
                </a:solidFill>
              </a:rPr>
              <a:t>SHOX</a:t>
            </a:r>
            <a:r>
              <a:rPr lang="nl-NL" sz="1800" dirty="0">
                <a:solidFill>
                  <a:schemeClr val="bg1"/>
                </a:solidFill>
              </a:rPr>
              <a:t>, </a:t>
            </a:r>
            <a:r>
              <a:rPr lang="nl-NL" sz="1800" i="1" dirty="0">
                <a:solidFill>
                  <a:schemeClr val="bg1"/>
                </a:solidFill>
              </a:rPr>
              <a:t>NPR2</a:t>
            </a:r>
            <a:r>
              <a:rPr lang="nl-NL" sz="1800" dirty="0">
                <a:solidFill>
                  <a:schemeClr val="bg1"/>
                </a:solidFill>
              </a:rPr>
              <a:t>, </a:t>
            </a:r>
            <a:r>
              <a:rPr lang="nl-NL" sz="1800" i="1" dirty="0">
                <a:solidFill>
                  <a:schemeClr val="bg1"/>
                </a:solidFill>
              </a:rPr>
              <a:t>ACAN</a:t>
            </a:r>
            <a:r>
              <a:rPr lang="nl-NL" sz="1800" b="1" i="1" dirty="0">
                <a:solidFill>
                  <a:schemeClr val="bg1"/>
                </a:solidFill>
              </a:rPr>
              <a:t>,</a:t>
            </a:r>
            <a:r>
              <a:rPr lang="nl-NL" sz="1800" i="1" dirty="0">
                <a:solidFill>
                  <a:schemeClr val="bg1"/>
                </a:solidFill>
              </a:rPr>
              <a:t> IGF1R</a:t>
            </a:r>
            <a:r>
              <a:rPr lang="nl-NL" sz="1800" dirty="0">
                <a:solidFill>
                  <a:schemeClr val="bg1"/>
                </a:solidFill>
              </a:rPr>
              <a:t>, Silver-Russell,</a:t>
            </a:r>
            <a:r>
              <a:rPr lang="nl-NL" sz="1800" i="1" dirty="0">
                <a:solidFill>
                  <a:schemeClr val="bg1"/>
                </a:solidFill>
              </a:rPr>
              <a:t> </a:t>
            </a:r>
            <a:r>
              <a:rPr lang="nl-NL" sz="1800" dirty="0" err="1">
                <a:solidFill>
                  <a:schemeClr val="bg1"/>
                </a:solidFill>
              </a:rPr>
              <a:t>Noonan</a:t>
            </a:r>
            <a:r>
              <a:rPr lang="nl-NL" sz="1800" dirty="0">
                <a:solidFill>
                  <a:schemeClr val="bg1"/>
                </a:solidFill>
              </a:rPr>
              <a:t>, neurofibromatose, </a:t>
            </a:r>
            <a:r>
              <a:rPr lang="nl-NL" sz="1800" dirty="0" err="1">
                <a:solidFill>
                  <a:schemeClr val="bg1"/>
                </a:solidFill>
              </a:rPr>
              <a:t>Prader-Willi</a:t>
            </a:r>
            <a:r>
              <a:rPr lang="nl-NL" sz="1800" dirty="0">
                <a:solidFill>
                  <a:schemeClr val="bg1"/>
                </a:solidFill>
              </a:rPr>
              <a:t>) of array en/of groei-</a:t>
            </a:r>
            <a:r>
              <a:rPr lang="nl-NL" sz="1800" dirty="0" err="1">
                <a:solidFill>
                  <a:schemeClr val="bg1"/>
                </a:solidFill>
              </a:rPr>
              <a:t>genpanel</a:t>
            </a:r>
            <a:r>
              <a:rPr lang="nl-NL" sz="1800" dirty="0">
                <a:solidFill>
                  <a:schemeClr val="bg1"/>
                </a:solidFill>
              </a:rPr>
              <a:t>  </a:t>
            </a:r>
          </a:p>
        </p:txBody>
      </p:sp>
      <p:cxnSp>
        <p:nvCxnSpPr>
          <p:cNvPr id="38" name="Rechte verbindingslijn met pijl 37"/>
          <p:cNvCxnSpPr/>
          <p:nvPr/>
        </p:nvCxnSpPr>
        <p:spPr>
          <a:xfrm>
            <a:off x="6456910" y="4194621"/>
            <a:ext cx="0" cy="226876"/>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29" name="Rechthoek: afgeronde hoeken 28"/>
          <p:cNvSpPr/>
          <p:nvPr/>
        </p:nvSpPr>
        <p:spPr>
          <a:xfrm>
            <a:off x="6270419" y="6158691"/>
            <a:ext cx="1786649" cy="542869"/>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b="1" dirty="0">
                <a:solidFill>
                  <a:prstClr val="white"/>
                </a:solidFill>
              </a:rPr>
              <a:t>Evt. follow-up</a:t>
            </a:r>
          </a:p>
        </p:txBody>
      </p:sp>
      <p:sp>
        <p:nvSpPr>
          <p:cNvPr id="32" name="Rechthoek 31"/>
          <p:cNvSpPr/>
          <p:nvPr/>
        </p:nvSpPr>
        <p:spPr>
          <a:xfrm>
            <a:off x="86264" y="4964039"/>
            <a:ext cx="2355727" cy="827161"/>
          </a:xfrm>
          <a:prstGeom prst="rect">
            <a:avLst/>
          </a:prstGeom>
          <a:solidFill>
            <a:srgbClr val="00AFCB"/>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dirty="0">
                <a:solidFill>
                  <a:schemeClr val="bg1"/>
                </a:solidFill>
              </a:rPr>
              <a:t>Specifieke genetische oorzaak</a:t>
            </a:r>
          </a:p>
        </p:txBody>
      </p:sp>
      <p:sp>
        <p:nvSpPr>
          <p:cNvPr id="35" name="Tekstvak 34"/>
          <p:cNvSpPr txBox="1"/>
          <p:nvPr/>
        </p:nvSpPr>
        <p:spPr>
          <a:xfrm>
            <a:off x="3402357" y="3371306"/>
            <a:ext cx="876907" cy="369332"/>
          </a:xfrm>
          <a:prstGeom prst="rect">
            <a:avLst/>
          </a:prstGeom>
          <a:noFill/>
        </p:spPr>
        <p:txBody>
          <a:bodyPr wrap="none" rtlCol="0">
            <a:spAutoFit/>
          </a:bodyPr>
          <a:lstStyle/>
          <a:p>
            <a:pPr eaLnBrk="1" fontAlgn="auto" hangingPunct="1">
              <a:spcBef>
                <a:spcPts val="0"/>
              </a:spcBef>
              <a:spcAft>
                <a:spcPts val="0"/>
              </a:spcAft>
            </a:pPr>
            <a:r>
              <a:rPr lang="nl-NL" sz="1800" dirty="0">
                <a:solidFill>
                  <a:prstClr val="black"/>
                </a:solidFill>
                <a:latin typeface="Calibri"/>
              </a:rPr>
              <a:t>Positief</a:t>
            </a:r>
          </a:p>
        </p:txBody>
      </p:sp>
      <p:cxnSp>
        <p:nvCxnSpPr>
          <p:cNvPr id="20" name="Rechte verbindingslijn met pijl 19"/>
          <p:cNvCxnSpPr>
            <a:cxnSpLocks/>
            <a:stCxn id="87" idx="0"/>
            <a:endCxn id="39" idx="3"/>
          </p:cNvCxnSpPr>
          <p:nvPr/>
        </p:nvCxnSpPr>
        <p:spPr>
          <a:xfrm flipV="1">
            <a:off x="4586905" y="2788978"/>
            <a:ext cx="1167924" cy="3279"/>
          </a:xfrm>
          <a:prstGeom prst="straightConnector1">
            <a:avLst/>
          </a:prstGeom>
          <a:ln w="28575">
            <a:solidFill>
              <a:srgbClr val="FF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1" name="Tekstvak 40"/>
          <p:cNvSpPr txBox="1"/>
          <p:nvPr/>
        </p:nvSpPr>
        <p:spPr>
          <a:xfrm>
            <a:off x="4712060" y="2397121"/>
            <a:ext cx="976101" cy="369332"/>
          </a:xfrm>
          <a:prstGeom prst="rect">
            <a:avLst/>
          </a:prstGeom>
          <a:noFill/>
        </p:spPr>
        <p:txBody>
          <a:bodyPr wrap="none" rtlCol="0">
            <a:spAutoFit/>
          </a:bodyPr>
          <a:lstStyle/>
          <a:p>
            <a:pPr eaLnBrk="1" fontAlgn="auto" hangingPunct="1">
              <a:spcBef>
                <a:spcPts val="0"/>
              </a:spcBef>
              <a:spcAft>
                <a:spcPts val="0"/>
              </a:spcAft>
            </a:pPr>
            <a:r>
              <a:rPr lang="nl-NL" sz="1800" dirty="0">
                <a:solidFill>
                  <a:prstClr val="black"/>
                </a:solidFill>
                <a:latin typeface="Calibri"/>
              </a:rPr>
              <a:t>Negatief</a:t>
            </a:r>
          </a:p>
        </p:txBody>
      </p:sp>
      <p:sp>
        <p:nvSpPr>
          <p:cNvPr id="39" name="Zeshoek 6"/>
          <p:cNvSpPr/>
          <p:nvPr/>
        </p:nvSpPr>
        <p:spPr>
          <a:xfrm>
            <a:off x="5754829" y="1972593"/>
            <a:ext cx="3026856" cy="1632769"/>
          </a:xfrm>
          <a:prstGeom prst="hexagon">
            <a:avLst/>
          </a:prstGeom>
          <a:solidFill>
            <a:srgbClr val="EB5284"/>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eaLnBrk="1" fontAlgn="auto" hangingPunct="1">
              <a:spcBef>
                <a:spcPts val="0"/>
              </a:spcBef>
              <a:spcAft>
                <a:spcPts val="0"/>
              </a:spcAft>
              <a:buFont typeface="Arial" panose="020B0604020202020204" pitchFamily="34" charset="0"/>
              <a:buChar char="•"/>
            </a:pPr>
            <a:r>
              <a:rPr lang="nl-NL" sz="1800" dirty="0">
                <a:solidFill>
                  <a:prstClr val="black"/>
                </a:solidFill>
              </a:rPr>
              <a:t>Lengte-SDS&lt;-2 of </a:t>
            </a:r>
          </a:p>
          <a:p>
            <a:pPr marL="171450" indent="-171450" eaLnBrk="1" fontAlgn="auto" hangingPunct="1">
              <a:spcBef>
                <a:spcPts val="0"/>
              </a:spcBef>
              <a:spcAft>
                <a:spcPts val="0"/>
              </a:spcAft>
              <a:buFont typeface="Arial" panose="020B0604020202020204" pitchFamily="34" charset="0"/>
              <a:buChar char="•"/>
            </a:pPr>
            <a:r>
              <a:rPr lang="nl-NL" sz="1800" dirty="0">
                <a:solidFill>
                  <a:prstClr val="black"/>
                </a:solidFill>
              </a:rPr>
              <a:t>Lengte-SDS&gt;1,6 SD kleiner dan TH-SDS of </a:t>
            </a:r>
          </a:p>
          <a:p>
            <a:pPr marL="171450" indent="-171450" eaLnBrk="1" fontAlgn="auto" hangingPunct="1">
              <a:spcBef>
                <a:spcPts val="0"/>
              </a:spcBef>
              <a:spcAft>
                <a:spcPts val="0"/>
              </a:spcAft>
              <a:buFont typeface="Arial" panose="020B0604020202020204" pitchFamily="34" charset="0"/>
              <a:buChar char="•"/>
            </a:pPr>
            <a:r>
              <a:rPr lang="nl-NL" sz="1800" dirty="0">
                <a:solidFill>
                  <a:prstClr val="black"/>
                </a:solidFill>
              </a:rPr>
              <a:t>Lengteafbuiging&gt;1 SDS?</a:t>
            </a:r>
          </a:p>
        </p:txBody>
      </p:sp>
      <p:sp>
        <p:nvSpPr>
          <p:cNvPr id="44" name="Ovaal 8"/>
          <p:cNvSpPr/>
          <p:nvPr/>
        </p:nvSpPr>
        <p:spPr>
          <a:xfrm>
            <a:off x="4056092" y="4520857"/>
            <a:ext cx="1890250" cy="1108600"/>
          </a:xfrm>
          <a:prstGeom prst="rect">
            <a:avLst/>
          </a:prstGeom>
          <a:solidFill>
            <a:srgbClr val="00AFCB"/>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dirty="0">
                <a:solidFill>
                  <a:schemeClr val="bg1"/>
                </a:solidFill>
              </a:rPr>
              <a:t>ISS, </a:t>
            </a:r>
          </a:p>
          <a:p>
            <a:pPr algn="ctr" eaLnBrk="1" fontAlgn="auto" hangingPunct="1">
              <a:spcBef>
                <a:spcPts val="0"/>
              </a:spcBef>
              <a:spcAft>
                <a:spcPts val="0"/>
              </a:spcAft>
            </a:pPr>
            <a:r>
              <a:rPr lang="nl-NL" sz="1800" dirty="0">
                <a:solidFill>
                  <a:schemeClr val="bg1"/>
                </a:solidFill>
              </a:rPr>
              <a:t>klein voor TH, of groeiafbuiging</a:t>
            </a:r>
          </a:p>
        </p:txBody>
      </p:sp>
      <p:sp>
        <p:nvSpPr>
          <p:cNvPr id="51" name="Ovaal 8"/>
          <p:cNvSpPr/>
          <p:nvPr/>
        </p:nvSpPr>
        <p:spPr>
          <a:xfrm>
            <a:off x="6421890" y="4520857"/>
            <a:ext cx="1080792" cy="720750"/>
          </a:xfrm>
          <a:prstGeom prst="rect">
            <a:avLst/>
          </a:prstGeom>
          <a:solidFill>
            <a:srgbClr val="00AFCB"/>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dirty="0">
                <a:solidFill>
                  <a:schemeClr val="bg1"/>
                </a:solidFill>
              </a:rPr>
              <a:t>Normale groei</a:t>
            </a:r>
          </a:p>
        </p:txBody>
      </p:sp>
      <p:sp>
        <p:nvSpPr>
          <p:cNvPr id="52" name="Zeshoek 6"/>
          <p:cNvSpPr/>
          <p:nvPr/>
        </p:nvSpPr>
        <p:spPr>
          <a:xfrm>
            <a:off x="3672455" y="6054602"/>
            <a:ext cx="2015705" cy="767554"/>
          </a:xfrm>
          <a:prstGeom prst="hexagon">
            <a:avLst/>
          </a:prstGeom>
          <a:solidFill>
            <a:srgbClr val="EB5284"/>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dirty="0">
                <a:solidFill>
                  <a:prstClr val="black"/>
                </a:solidFill>
              </a:rPr>
              <a:t>Lengte-SDS&lt;-3</a:t>
            </a:r>
          </a:p>
        </p:txBody>
      </p:sp>
      <p:cxnSp>
        <p:nvCxnSpPr>
          <p:cNvPr id="37" name="Straight Arrow Connector 36"/>
          <p:cNvCxnSpPr>
            <a:cxnSpLocks/>
            <a:endCxn id="51" idx="0"/>
          </p:cNvCxnSpPr>
          <p:nvPr/>
        </p:nvCxnSpPr>
        <p:spPr>
          <a:xfrm>
            <a:off x="6932459" y="3648494"/>
            <a:ext cx="29827" cy="872363"/>
          </a:xfrm>
          <a:prstGeom prst="straightConnector1">
            <a:avLst/>
          </a:prstGeom>
          <a:ln w="28575">
            <a:solidFill>
              <a:srgbClr val="FF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4" name="Tekstvak 46"/>
          <p:cNvSpPr txBox="1"/>
          <p:nvPr/>
        </p:nvSpPr>
        <p:spPr>
          <a:xfrm>
            <a:off x="7138009" y="3911672"/>
            <a:ext cx="444260" cy="369332"/>
          </a:xfrm>
          <a:prstGeom prst="rect">
            <a:avLst/>
          </a:prstGeom>
          <a:noFill/>
        </p:spPr>
        <p:txBody>
          <a:bodyPr wrap="square" rtlCol="0">
            <a:spAutoFit/>
          </a:bodyPr>
          <a:lstStyle/>
          <a:p>
            <a:pPr eaLnBrk="1" fontAlgn="auto" hangingPunct="1">
              <a:spcBef>
                <a:spcPts val="0"/>
              </a:spcBef>
              <a:spcAft>
                <a:spcPts val="0"/>
              </a:spcAft>
            </a:pPr>
            <a:r>
              <a:rPr lang="nl-NL" sz="1800" dirty="0">
                <a:solidFill>
                  <a:prstClr val="black"/>
                </a:solidFill>
                <a:latin typeface="Calibri"/>
              </a:rPr>
              <a:t>Ja</a:t>
            </a:r>
          </a:p>
        </p:txBody>
      </p:sp>
      <p:sp>
        <p:nvSpPr>
          <p:cNvPr id="55" name="Tekstvak 46"/>
          <p:cNvSpPr txBox="1"/>
          <p:nvPr/>
        </p:nvSpPr>
        <p:spPr>
          <a:xfrm>
            <a:off x="5064469" y="3657122"/>
            <a:ext cx="607115" cy="369332"/>
          </a:xfrm>
          <a:prstGeom prst="rect">
            <a:avLst/>
          </a:prstGeom>
          <a:noFill/>
        </p:spPr>
        <p:txBody>
          <a:bodyPr wrap="square" rtlCol="0">
            <a:spAutoFit/>
          </a:bodyPr>
          <a:lstStyle/>
          <a:p>
            <a:pPr eaLnBrk="1" fontAlgn="auto" hangingPunct="1">
              <a:spcBef>
                <a:spcPts val="0"/>
              </a:spcBef>
              <a:spcAft>
                <a:spcPts val="0"/>
              </a:spcAft>
            </a:pPr>
            <a:r>
              <a:rPr lang="nl-NL" sz="1800" dirty="0">
                <a:solidFill>
                  <a:prstClr val="black"/>
                </a:solidFill>
                <a:latin typeface="Calibri"/>
              </a:rPr>
              <a:t>Nee</a:t>
            </a:r>
          </a:p>
        </p:txBody>
      </p:sp>
      <p:cxnSp>
        <p:nvCxnSpPr>
          <p:cNvPr id="57" name="Straight Arrow Connector 56"/>
          <p:cNvCxnSpPr>
            <a:cxnSpLocks/>
          </p:cNvCxnSpPr>
          <p:nvPr/>
        </p:nvCxnSpPr>
        <p:spPr>
          <a:xfrm>
            <a:off x="4712060" y="5601219"/>
            <a:ext cx="0" cy="511952"/>
          </a:xfrm>
          <a:prstGeom prst="straightConnector1">
            <a:avLst/>
          </a:prstGeom>
          <a:ln w="28575">
            <a:solidFill>
              <a:srgbClr val="FF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8" name="Rechthoek 9"/>
          <p:cNvSpPr/>
          <p:nvPr/>
        </p:nvSpPr>
        <p:spPr>
          <a:xfrm>
            <a:off x="27908" y="6062803"/>
            <a:ext cx="3062277" cy="767554"/>
          </a:xfrm>
          <a:prstGeom prst="roundRect">
            <a:avLst/>
          </a:prstGeom>
          <a:solidFill>
            <a:srgbClr val="81125E"/>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b="1" dirty="0">
                <a:solidFill>
                  <a:prstClr val="white"/>
                </a:solidFill>
              </a:rPr>
              <a:t>Verwijzing naar kinderendocrinoloog/klinisch  geneticus/expertisecentrum</a:t>
            </a:r>
          </a:p>
        </p:txBody>
      </p:sp>
      <p:cxnSp>
        <p:nvCxnSpPr>
          <p:cNvPr id="60" name="Straight Arrow Connector 59"/>
          <p:cNvCxnSpPr>
            <a:cxnSpLocks/>
            <a:stCxn id="52" idx="3"/>
          </p:cNvCxnSpPr>
          <p:nvPr/>
        </p:nvCxnSpPr>
        <p:spPr>
          <a:xfrm flipH="1">
            <a:off x="3090185" y="6438379"/>
            <a:ext cx="582270" cy="8201"/>
          </a:xfrm>
          <a:prstGeom prst="straightConnector1">
            <a:avLst/>
          </a:prstGeom>
          <a:ln w="28575">
            <a:solidFill>
              <a:srgbClr val="FF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61" name="Tekstvak 46"/>
          <p:cNvSpPr txBox="1"/>
          <p:nvPr/>
        </p:nvSpPr>
        <p:spPr>
          <a:xfrm>
            <a:off x="3197582" y="6070837"/>
            <a:ext cx="596334" cy="369332"/>
          </a:xfrm>
          <a:prstGeom prst="rect">
            <a:avLst/>
          </a:prstGeom>
          <a:noFill/>
        </p:spPr>
        <p:txBody>
          <a:bodyPr wrap="square" rtlCol="0">
            <a:spAutoFit/>
          </a:bodyPr>
          <a:lstStyle/>
          <a:p>
            <a:pPr eaLnBrk="1" fontAlgn="auto" hangingPunct="1">
              <a:spcBef>
                <a:spcPts val="0"/>
              </a:spcBef>
              <a:spcAft>
                <a:spcPts val="0"/>
              </a:spcAft>
            </a:pPr>
            <a:r>
              <a:rPr lang="nl-NL" sz="1800" dirty="0">
                <a:solidFill>
                  <a:prstClr val="black"/>
                </a:solidFill>
                <a:latin typeface="Calibri"/>
              </a:rPr>
              <a:t>Ja</a:t>
            </a:r>
          </a:p>
        </p:txBody>
      </p:sp>
      <p:cxnSp>
        <p:nvCxnSpPr>
          <p:cNvPr id="63" name="Straight Arrow Connector 62"/>
          <p:cNvCxnSpPr>
            <a:cxnSpLocks/>
            <a:stCxn id="52" idx="0"/>
            <a:endCxn id="29" idx="1"/>
          </p:cNvCxnSpPr>
          <p:nvPr/>
        </p:nvCxnSpPr>
        <p:spPr>
          <a:xfrm flipV="1">
            <a:off x="5688160" y="6430126"/>
            <a:ext cx="582259" cy="8253"/>
          </a:xfrm>
          <a:prstGeom prst="straightConnector1">
            <a:avLst/>
          </a:prstGeom>
          <a:ln w="28575">
            <a:solidFill>
              <a:srgbClr val="FF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5" name="Straight Arrow Connector 64"/>
          <p:cNvCxnSpPr>
            <a:cxnSpLocks/>
          </p:cNvCxnSpPr>
          <p:nvPr/>
        </p:nvCxnSpPr>
        <p:spPr>
          <a:xfrm>
            <a:off x="6971317" y="5229616"/>
            <a:ext cx="0" cy="881137"/>
          </a:xfrm>
          <a:prstGeom prst="straightConnector1">
            <a:avLst/>
          </a:prstGeom>
          <a:ln w="28575">
            <a:solidFill>
              <a:srgbClr val="FF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66" name="Tekstvak 46"/>
          <p:cNvSpPr txBox="1"/>
          <p:nvPr/>
        </p:nvSpPr>
        <p:spPr>
          <a:xfrm>
            <a:off x="5700172" y="6088476"/>
            <a:ext cx="582258" cy="369332"/>
          </a:xfrm>
          <a:prstGeom prst="rect">
            <a:avLst/>
          </a:prstGeom>
          <a:noFill/>
        </p:spPr>
        <p:txBody>
          <a:bodyPr wrap="square" rtlCol="0">
            <a:spAutoFit/>
          </a:bodyPr>
          <a:lstStyle/>
          <a:p>
            <a:pPr eaLnBrk="1" fontAlgn="auto" hangingPunct="1">
              <a:spcBef>
                <a:spcPts val="0"/>
              </a:spcBef>
              <a:spcAft>
                <a:spcPts val="0"/>
              </a:spcAft>
            </a:pPr>
            <a:r>
              <a:rPr lang="nl-NL" sz="1800" dirty="0">
                <a:solidFill>
                  <a:prstClr val="black"/>
                </a:solidFill>
                <a:latin typeface="Calibri"/>
              </a:rPr>
              <a:t>Nee</a:t>
            </a:r>
          </a:p>
        </p:txBody>
      </p:sp>
      <p:sp>
        <p:nvSpPr>
          <p:cNvPr id="75" name="Rechthoek 74"/>
          <p:cNvSpPr/>
          <p:nvPr/>
        </p:nvSpPr>
        <p:spPr>
          <a:xfrm>
            <a:off x="3105856" y="802608"/>
            <a:ext cx="2769175" cy="1215802"/>
          </a:xfrm>
          <a:prstGeom prst="rect">
            <a:avLst/>
          </a:prstGeom>
          <a:solidFill>
            <a:srgbClr val="B7C0C5"/>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800" dirty="0">
                <a:solidFill>
                  <a:prstClr val="black"/>
                </a:solidFill>
              </a:rPr>
              <a:t>≥1 signaal voor </a:t>
            </a:r>
            <a:r>
              <a:rPr lang="nl-NL" sz="1800" b="1" dirty="0">
                <a:solidFill>
                  <a:prstClr val="black"/>
                </a:solidFill>
              </a:rPr>
              <a:t>primaire </a:t>
            </a:r>
            <a:r>
              <a:rPr lang="nl-NL" sz="1800" dirty="0">
                <a:solidFill>
                  <a:prstClr val="black"/>
                </a:solidFill>
              </a:rPr>
              <a:t>groeistoornis, lab normaal, meestal normale  skeletleeftijd </a:t>
            </a:r>
          </a:p>
        </p:txBody>
      </p:sp>
      <p:sp>
        <p:nvSpPr>
          <p:cNvPr id="85" name="Zeshoek 6">
            <a:extLst>
              <a:ext uri="{FF2B5EF4-FFF2-40B4-BE49-F238E27FC236}">
                <a16:creationId xmlns:a16="http://schemas.microsoft.com/office/drawing/2014/main" id="{C9C300BB-2EA7-4A29-934B-D164C7A70D35}"/>
              </a:ext>
            </a:extLst>
          </p:cNvPr>
          <p:cNvSpPr/>
          <p:nvPr/>
        </p:nvSpPr>
        <p:spPr>
          <a:xfrm>
            <a:off x="6433292" y="-49365"/>
            <a:ext cx="2580329" cy="1344198"/>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dirty="0">
                <a:solidFill>
                  <a:schemeClr val="bg1"/>
                </a:solidFill>
              </a:rPr>
              <a:t>Evaluatie van signalen en screening</a:t>
            </a:r>
          </a:p>
        </p:txBody>
      </p:sp>
      <p:sp>
        <p:nvSpPr>
          <p:cNvPr id="87" name="Zeshoek 6">
            <a:extLst>
              <a:ext uri="{FF2B5EF4-FFF2-40B4-BE49-F238E27FC236}">
                <a16:creationId xmlns:a16="http://schemas.microsoft.com/office/drawing/2014/main" id="{ED7ED9D8-8782-4418-99A4-64B484E17590}"/>
              </a:ext>
            </a:extLst>
          </p:cNvPr>
          <p:cNvSpPr/>
          <p:nvPr/>
        </p:nvSpPr>
        <p:spPr>
          <a:xfrm>
            <a:off x="3245831" y="2467150"/>
            <a:ext cx="1341074" cy="650213"/>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dirty="0">
                <a:solidFill>
                  <a:prstClr val="black"/>
                </a:solidFill>
              </a:rPr>
              <a:t>Uitslag:</a:t>
            </a:r>
          </a:p>
        </p:txBody>
      </p:sp>
      <p:cxnSp>
        <p:nvCxnSpPr>
          <p:cNvPr id="80" name="Rechte verbindingslijn met pijl 79">
            <a:extLst>
              <a:ext uri="{FF2B5EF4-FFF2-40B4-BE49-F238E27FC236}">
                <a16:creationId xmlns:a16="http://schemas.microsoft.com/office/drawing/2014/main" id="{EC31F961-5627-41AA-BF7A-5A0B28E3B008}"/>
              </a:ext>
            </a:extLst>
          </p:cNvPr>
          <p:cNvCxnSpPr>
            <a:cxnSpLocks/>
            <a:stCxn id="85" idx="3"/>
          </p:cNvCxnSpPr>
          <p:nvPr/>
        </p:nvCxnSpPr>
        <p:spPr>
          <a:xfrm flipH="1">
            <a:off x="1957222" y="622734"/>
            <a:ext cx="447607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4" name="Verbindingslijn: gebogen 103">
            <a:extLst>
              <a:ext uri="{FF2B5EF4-FFF2-40B4-BE49-F238E27FC236}">
                <a16:creationId xmlns:a16="http://schemas.microsoft.com/office/drawing/2014/main" id="{0EAB4773-1E13-4A60-AA0D-0A5FB8789809}"/>
              </a:ext>
            </a:extLst>
          </p:cNvPr>
          <p:cNvCxnSpPr>
            <a:cxnSpLocks/>
            <a:stCxn id="85" idx="2"/>
          </p:cNvCxnSpPr>
          <p:nvPr/>
        </p:nvCxnSpPr>
        <p:spPr>
          <a:xfrm rot="5400000">
            <a:off x="6264350" y="905515"/>
            <a:ext cx="115675" cy="89431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08" name="Rechte verbindingslijn met pijl 107">
            <a:extLst>
              <a:ext uri="{FF2B5EF4-FFF2-40B4-BE49-F238E27FC236}">
                <a16:creationId xmlns:a16="http://schemas.microsoft.com/office/drawing/2014/main" id="{5F11E075-B5A2-4313-BD05-59AA0D6D2DD3}"/>
              </a:ext>
            </a:extLst>
          </p:cNvPr>
          <p:cNvCxnSpPr>
            <a:cxnSpLocks/>
            <a:endCxn id="87" idx="3"/>
          </p:cNvCxnSpPr>
          <p:nvPr/>
        </p:nvCxnSpPr>
        <p:spPr>
          <a:xfrm flipV="1">
            <a:off x="2452803" y="2792257"/>
            <a:ext cx="793028" cy="21047"/>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10" name="Verbindingslijn: gebogen 109">
            <a:extLst>
              <a:ext uri="{FF2B5EF4-FFF2-40B4-BE49-F238E27FC236}">
                <a16:creationId xmlns:a16="http://schemas.microsoft.com/office/drawing/2014/main" id="{270C4758-A840-4276-8F61-8275212AC2B7}"/>
              </a:ext>
            </a:extLst>
          </p:cNvPr>
          <p:cNvCxnSpPr>
            <a:cxnSpLocks/>
            <a:stCxn id="87" idx="2"/>
            <a:endCxn id="32" idx="3"/>
          </p:cNvCxnSpPr>
          <p:nvPr/>
        </p:nvCxnSpPr>
        <p:spPr>
          <a:xfrm rot="5400000">
            <a:off x="1795060" y="3764295"/>
            <a:ext cx="2260257" cy="966393"/>
          </a:xfrm>
          <a:prstGeom prst="bentConnector2">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12" name="Rechte verbindingslijn met pijl 111">
            <a:extLst>
              <a:ext uri="{FF2B5EF4-FFF2-40B4-BE49-F238E27FC236}">
                <a16:creationId xmlns:a16="http://schemas.microsoft.com/office/drawing/2014/main" id="{83B35DCA-8679-4144-B407-22849913F400}"/>
              </a:ext>
            </a:extLst>
          </p:cNvPr>
          <p:cNvCxnSpPr>
            <a:cxnSpLocks/>
            <a:endCxn id="58" idx="0"/>
          </p:cNvCxnSpPr>
          <p:nvPr/>
        </p:nvCxnSpPr>
        <p:spPr>
          <a:xfrm>
            <a:off x="1559047" y="5791200"/>
            <a:ext cx="0" cy="271603"/>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95" name="Verbindingslijn: gebogen 194">
            <a:extLst>
              <a:ext uri="{FF2B5EF4-FFF2-40B4-BE49-F238E27FC236}">
                <a16:creationId xmlns:a16="http://schemas.microsoft.com/office/drawing/2014/main" id="{79788A54-833F-4943-8900-6031E60E6156}"/>
              </a:ext>
            </a:extLst>
          </p:cNvPr>
          <p:cNvCxnSpPr>
            <a:cxnSpLocks/>
            <a:stCxn id="39" idx="2"/>
            <a:endCxn id="44" idx="0"/>
          </p:cNvCxnSpPr>
          <p:nvPr/>
        </p:nvCxnSpPr>
        <p:spPr>
          <a:xfrm rot="5400000">
            <a:off x="5124372" y="3482207"/>
            <a:ext cx="915495" cy="1161804"/>
          </a:xfrm>
          <a:prstGeom prst="bentConnector3">
            <a:avLst>
              <a:gd name="adj1" fmla="val 50000"/>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BF6C8F75-D377-469D-8F08-39411290BC3D}"/>
              </a:ext>
            </a:extLst>
          </p:cNvPr>
          <p:cNvCxnSpPr>
            <a:cxnSpLocks/>
            <a:stCxn id="75" idx="1"/>
          </p:cNvCxnSpPr>
          <p:nvPr/>
        </p:nvCxnSpPr>
        <p:spPr bwMode="auto">
          <a:xfrm flipH="1" flipV="1">
            <a:off x="2452804" y="1410508"/>
            <a:ext cx="653052" cy="1"/>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0574963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B0C25-58F8-4A5A-9D3E-0AFFA9E5EEEF}"/>
              </a:ext>
            </a:extLst>
          </p:cNvPr>
          <p:cNvSpPr>
            <a:spLocks noGrp="1"/>
          </p:cNvSpPr>
          <p:nvPr>
            <p:ph type="title"/>
          </p:nvPr>
        </p:nvSpPr>
        <p:spPr>
          <a:xfrm>
            <a:off x="345058" y="0"/>
            <a:ext cx="6746306" cy="854075"/>
          </a:xfrm>
        </p:spPr>
        <p:txBody>
          <a:bodyPr/>
          <a:lstStyle/>
          <a:p>
            <a:r>
              <a:rPr lang="nl-NL" dirty="0"/>
              <a:t>Specifiek onderzoek als secundaire groeistoornis wordt vermoed</a:t>
            </a:r>
          </a:p>
        </p:txBody>
      </p:sp>
      <p:sp>
        <p:nvSpPr>
          <p:cNvPr id="4" name="Tijdelijke aanduiding voor inhoud 7">
            <a:extLst>
              <a:ext uri="{FF2B5EF4-FFF2-40B4-BE49-F238E27FC236}">
                <a16:creationId xmlns:a16="http://schemas.microsoft.com/office/drawing/2014/main" id="{C8F3F4EC-44E5-4EA4-A9EE-85CA6DA18720}"/>
              </a:ext>
            </a:extLst>
          </p:cNvPr>
          <p:cNvSpPr>
            <a:spLocks noGrp="1"/>
          </p:cNvSpPr>
          <p:nvPr>
            <p:ph idx="1"/>
          </p:nvPr>
        </p:nvSpPr>
        <p:spPr>
          <a:xfrm>
            <a:off x="566738" y="1144588"/>
            <a:ext cx="8291512" cy="5113338"/>
          </a:xfrm>
        </p:spPr>
        <p:txBody>
          <a:bodyPr/>
          <a:lstStyle/>
          <a:p>
            <a:pPr>
              <a:defRPr/>
            </a:pPr>
            <a:r>
              <a:rPr lang="en-US" sz="2600" dirty="0" err="1">
                <a:solidFill>
                  <a:srgbClr val="111166"/>
                </a:solidFill>
                <a:ea typeface="+mj-ea"/>
                <a:cs typeface="+mj-cs"/>
              </a:rPr>
              <a:t>Gebaseerd</a:t>
            </a:r>
            <a:r>
              <a:rPr lang="en-US" sz="2600" dirty="0">
                <a:solidFill>
                  <a:srgbClr val="111166"/>
                </a:solidFill>
                <a:ea typeface="+mj-ea"/>
                <a:cs typeface="+mj-cs"/>
              </a:rPr>
              <a:t> op </a:t>
            </a:r>
            <a:r>
              <a:rPr lang="en-US" sz="2600" dirty="0" err="1">
                <a:solidFill>
                  <a:srgbClr val="111166"/>
                </a:solidFill>
                <a:ea typeface="+mj-ea"/>
                <a:cs typeface="+mj-cs"/>
              </a:rPr>
              <a:t>signalen</a:t>
            </a:r>
            <a:r>
              <a:rPr lang="en-US" sz="2600" dirty="0">
                <a:solidFill>
                  <a:srgbClr val="111166"/>
                </a:solidFill>
                <a:ea typeface="+mj-ea"/>
                <a:cs typeface="+mj-cs"/>
              </a:rPr>
              <a:t> + lab + </a:t>
            </a:r>
            <a:r>
              <a:rPr lang="en-US" sz="2600" dirty="0" err="1">
                <a:solidFill>
                  <a:srgbClr val="111166"/>
                </a:solidFill>
                <a:ea typeface="+mj-ea"/>
                <a:cs typeface="+mj-cs"/>
              </a:rPr>
              <a:t>groeipatroon</a:t>
            </a:r>
            <a:r>
              <a:rPr lang="en-US" sz="2600" dirty="0">
                <a:solidFill>
                  <a:srgbClr val="111166"/>
                </a:solidFill>
                <a:ea typeface="+mj-ea"/>
                <a:cs typeface="+mj-cs"/>
              </a:rPr>
              <a:t> </a:t>
            </a:r>
            <a:r>
              <a:rPr lang="en-US" sz="2600" dirty="0" err="1">
                <a:solidFill>
                  <a:srgbClr val="111166"/>
                </a:solidFill>
                <a:ea typeface="+mj-ea"/>
                <a:cs typeface="+mj-cs"/>
              </a:rPr>
              <a:t>besluit</a:t>
            </a:r>
            <a:r>
              <a:rPr lang="en-US" sz="2600" dirty="0">
                <a:solidFill>
                  <a:srgbClr val="111166"/>
                </a:solidFill>
                <a:ea typeface="+mj-ea"/>
                <a:cs typeface="+mj-cs"/>
              </a:rPr>
              <a:t> of </a:t>
            </a:r>
            <a:r>
              <a:rPr lang="en-US" sz="2600" dirty="0" err="1">
                <a:solidFill>
                  <a:srgbClr val="111166"/>
                </a:solidFill>
                <a:ea typeface="+mj-ea"/>
                <a:cs typeface="+mj-cs"/>
              </a:rPr>
              <a:t>patiënt</a:t>
            </a:r>
            <a:r>
              <a:rPr lang="en-US" sz="2600" dirty="0">
                <a:solidFill>
                  <a:srgbClr val="111166"/>
                </a:solidFill>
                <a:ea typeface="+mj-ea"/>
                <a:cs typeface="+mj-cs"/>
              </a:rPr>
              <a:t> </a:t>
            </a:r>
            <a:r>
              <a:rPr lang="en-US" sz="2600" dirty="0" err="1">
                <a:solidFill>
                  <a:srgbClr val="111166"/>
                </a:solidFill>
                <a:ea typeface="+mj-ea"/>
                <a:cs typeface="+mj-cs"/>
              </a:rPr>
              <a:t>verdacht</a:t>
            </a:r>
            <a:r>
              <a:rPr lang="en-US" sz="2600" dirty="0">
                <a:solidFill>
                  <a:srgbClr val="111166"/>
                </a:solidFill>
                <a:ea typeface="+mj-ea"/>
                <a:cs typeface="+mj-cs"/>
              </a:rPr>
              <a:t> is </a:t>
            </a:r>
            <a:r>
              <a:rPr lang="en-US" sz="2600" dirty="0" err="1">
                <a:solidFill>
                  <a:srgbClr val="111166"/>
                </a:solidFill>
                <a:ea typeface="+mj-ea"/>
                <a:cs typeface="+mj-cs"/>
              </a:rPr>
              <a:t>voor</a:t>
            </a:r>
            <a:r>
              <a:rPr lang="en-US" sz="2600" dirty="0">
                <a:solidFill>
                  <a:srgbClr val="111166"/>
                </a:solidFill>
                <a:ea typeface="+mj-ea"/>
                <a:cs typeface="+mj-cs"/>
              </a:rPr>
              <a:t>:</a:t>
            </a:r>
          </a:p>
          <a:p>
            <a:pPr marL="457200" indent="-457200">
              <a:buFont typeface="Arial" panose="020B0604020202020204" pitchFamily="34" charset="0"/>
              <a:buChar char="•"/>
              <a:defRPr/>
            </a:pPr>
            <a:r>
              <a:rPr lang="en-US" sz="2600" dirty="0">
                <a:solidFill>
                  <a:srgbClr val="111166"/>
                </a:solidFill>
                <a:ea typeface="+mj-ea"/>
                <a:cs typeface="+mj-cs"/>
              </a:rPr>
              <a:t>effect van </a:t>
            </a:r>
            <a:r>
              <a:rPr lang="en-US" sz="2600" dirty="0" err="1">
                <a:solidFill>
                  <a:srgbClr val="111166"/>
                </a:solidFill>
                <a:ea typeface="+mj-ea"/>
                <a:cs typeface="+mj-cs"/>
              </a:rPr>
              <a:t>medicatie</a:t>
            </a:r>
            <a:r>
              <a:rPr lang="en-US" sz="2600" dirty="0">
                <a:solidFill>
                  <a:srgbClr val="111166"/>
                </a:solidFill>
                <a:ea typeface="+mj-ea"/>
                <a:cs typeface="+mj-cs"/>
              </a:rPr>
              <a:t> (</a:t>
            </a:r>
            <a:r>
              <a:rPr lang="en-US" sz="2600" dirty="0" err="1">
                <a:solidFill>
                  <a:srgbClr val="111166"/>
                </a:solidFill>
                <a:ea typeface="+mj-ea"/>
                <a:cs typeface="+mj-cs"/>
              </a:rPr>
              <a:t>methylfenidaat</a:t>
            </a:r>
            <a:r>
              <a:rPr lang="en-US" sz="2600" dirty="0">
                <a:solidFill>
                  <a:srgbClr val="111166"/>
                </a:solidFill>
                <a:ea typeface="+mj-ea"/>
                <a:cs typeface="+mj-cs"/>
              </a:rPr>
              <a:t>, </a:t>
            </a:r>
            <a:r>
              <a:rPr lang="en-US" sz="2600" dirty="0" err="1">
                <a:solidFill>
                  <a:srgbClr val="111166"/>
                </a:solidFill>
                <a:ea typeface="+mj-ea"/>
                <a:cs typeface="+mj-cs"/>
              </a:rPr>
              <a:t>corticosteroïden</a:t>
            </a:r>
            <a:r>
              <a:rPr lang="en-US" sz="2600" dirty="0">
                <a:solidFill>
                  <a:srgbClr val="111166"/>
                </a:solidFill>
                <a:ea typeface="+mj-ea"/>
                <a:cs typeface="+mj-cs"/>
              </a:rPr>
              <a:t>)</a:t>
            </a:r>
          </a:p>
          <a:p>
            <a:pPr marL="457200" indent="-457200">
              <a:buFont typeface="Arial" panose="020B0604020202020204" pitchFamily="34" charset="0"/>
              <a:buChar char="•"/>
              <a:defRPr/>
            </a:pPr>
            <a:r>
              <a:rPr lang="en-US" sz="2600" dirty="0" err="1">
                <a:solidFill>
                  <a:srgbClr val="111166"/>
                </a:solidFill>
                <a:ea typeface="+mj-ea"/>
                <a:cs typeface="+mj-cs"/>
              </a:rPr>
              <a:t>psychosociale</a:t>
            </a:r>
            <a:r>
              <a:rPr lang="en-US" sz="2600" dirty="0">
                <a:solidFill>
                  <a:srgbClr val="111166"/>
                </a:solidFill>
                <a:ea typeface="+mj-ea"/>
                <a:cs typeface="+mj-cs"/>
              </a:rPr>
              <a:t>  </a:t>
            </a:r>
            <a:r>
              <a:rPr lang="en-US" sz="2600" dirty="0" err="1">
                <a:solidFill>
                  <a:srgbClr val="111166"/>
                </a:solidFill>
                <a:ea typeface="+mj-ea"/>
                <a:cs typeface="+mj-cs"/>
              </a:rPr>
              <a:t>oorzaken</a:t>
            </a:r>
            <a:endParaRPr lang="en-US" sz="2600" dirty="0">
              <a:solidFill>
                <a:srgbClr val="111166"/>
              </a:solidFill>
              <a:ea typeface="+mj-ea"/>
              <a:cs typeface="+mj-cs"/>
            </a:endParaRPr>
          </a:p>
          <a:p>
            <a:pPr marL="457200" indent="-457200">
              <a:buFont typeface="Arial" panose="020B0604020202020204" pitchFamily="34" charset="0"/>
              <a:buChar char="•"/>
              <a:defRPr/>
            </a:pPr>
            <a:r>
              <a:rPr lang="en-US" sz="2600" dirty="0">
                <a:solidFill>
                  <a:srgbClr val="111166"/>
                </a:solidFill>
                <a:ea typeface="+mj-ea"/>
                <a:cs typeface="+mj-cs"/>
              </a:rPr>
              <a:t>GHD of </a:t>
            </a:r>
            <a:r>
              <a:rPr lang="en-US" sz="2600" dirty="0" err="1">
                <a:solidFill>
                  <a:srgbClr val="111166"/>
                </a:solidFill>
                <a:ea typeface="+mj-ea"/>
                <a:cs typeface="+mj-cs"/>
              </a:rPr>
              <a:t>andere</a:t>
            </a:r>
            <a:r>
              <a:rPr lang="en-US" sz="2600" dirty="0">
                <a:solidFill>
                  <a:srgbClr val="111166"/>
                </a:solidFill>
                <a:ea typeface="+mj-ea"/>
                <a:cs typeface="+mj-cs"/>
              </a:rPr>
              <a:t> </a:t>
            </a:r>
            <a:r>
              <a:rPr lang="en-US" sz="2600" dirty="0" err="1">
                <a:solidFill>
                  <a:srgbClr val="111166"/>
                </a:solidFill>
                <a:ea typeface="+mj-ea"/>
                <a:cs typeface="+mj-cs"/>
              </a:rPr>
              <a:t>stoornis</a:t>
            </a:r>
            <a:r>
              <a:rPr lang="en-US" sz="2600" dirty="0">
                <a:solidFill>
                  <a:srgbClr val="111166"/>
                </a:solidFill>
                <a:ea typeface="+mj-ea"/>
                <a:cs typeface="+mj-cs"/>
              </a:rPr>
              <a:t> in GH-IGF-I as</a:t>
            </a:r>
          </a:p>
          <a:p>
            <a:pPr marL="457200" indent="-457200">
              <a:buFont typeface="Arial" panose="020B0604020202020204" pitchFamily="34" charset="0"/>
              <a:buChar char="•"/>
              <a:defRPr/>
            </a:pPr>
            <a:r>
              <a:rPr lang="en-US" sz="2600" dirty="0">
                <a:solidFill>
                  <a:srgbClr val="111166"/>
                </a:solidFill>
                <a:ea typeface="+mj-ea"/>
                <a:cs typeface="+mj-cs"/>
              </a:rPr>
              <a:t>Cushing</a:t>
            </a:r>
          </a:p>
          <a:p>
            <a:pPr marL="457200" indent="-457200">
              <a:buFont typeface="Arial" panose="020B0604020202020204" pitchFamily="34" charset="0"/>
              <a:buChar char="•"/>
              <a:defRPr/>
            </a:pPr>
            <a:r>
              <a:rPr lang="en-US" sz="2600" dirty="0">
                <a:solidFill>
                  <a:srgbClr val="111166"/>
                </a:solidFill>
                <a:ea typeface="+mj-ea"/>
                <a:cs typeface="+mj-cs"/>
              </a:rPr>
              <a:t>IBD</a:t>
            </a:r>
          </a:p>
          <a:p>
            <a:pPr marL="457200" indent="-457200">
              <a:buFont typeface="Arial" panose="020B0604020202020204" pitchFamily="34" charset="0"/>
              <a:buChar char="•"/>
              <a:defRPr/>
            </a:pPr>
            <a:r>
              <a:rPr lang="en-US" sz="2600" dirty="0" err="1">
                <a:solidFill>
                  <a:srgbClr val="111166"/>
                </a:solidFill>
                <a:ea typeface="+mj-ea"/>
                <a:cs typeface="+mj-cs"/>
              </a:rPr>
              <a:t>nierziekte</a:t>
            </a:r>
            <a:endParaRPr lang="en-US" sz="2600" dirty="0">
              <a:solidFill>
                <a:srgbClr val="111166"/>
              </a:solidFill>
              <a:ea typeface="+mj-ea"/>
              <a:cs typeface="+mj-cs"/>
            </a:endParaRPr>
          </a:p>
          <a:p>
            <a:pPr marL="457200" indent="-457200">
              <a:buFont typeface="Arial" panose="020B0604020202020204" pitchFamily="34" charset="0"/>
              <a:buChar char="•"/>
              <a:defRPr/>
            </a:pPr>
            <a:r>
              <a:rPr lang="en-US" sz="2600" dirty="0" err="1">
                <a:solidFill>
                  <a:srgbClr val="111166"/>
                </a:solidFill>
                <a:ea typeface="+mj-ea"/>
                <a:cs typeface="+mj-cs"/>
              </a:rPr>
              <a:t>metabole</a:t>
            </a:r>
            <a:r>
              <a:rPr lang="en-US" sz="2600" dirty="0">
                <a:solidFill>
                  <a:srgbClr val="111166"/>
                </a:solidFill>
                <a:ea typeface="+mj-ea"/>
                <a:cs typeface="+mj-cs"/>
              </a:rPr>
              <a:t> </a:t>
            </a:r>
            <a:r>
              <a:rPr lang="en-US" sz="2600" dirty="0" err="1">
                <a:solidFill>
                  <a:srgbClr val="111166"/>
                </a:solidFill>
                <a:ea typeface="+mj-ea"/>
                <a:cs typeface="+mj-cs"/>
              </a:rPr>
              <a:t>botaandoeningen</a:t>
            </a:r>
            <a:endParaRPr lang="en-US" sz="2600" dirty="0">
              <a:solidFill>
                <a:srgbClr val="111166"/>
              </a:solidFill>
              <a:ea typeface="+mj-ea"/>
              <a:cs typeface="+mj-cs"/>
            </a:endParaRPr>
          </a:p>
          <a:p>
            <a:pPr marL="457200" indent="-457200">
              <a:buFont typeface="Arial" panose="020B0604020202020204" pitchFamily="34" charset="0"/>
              <a:buChar char="•"/>
              <a:defRPr/>
            </a:pPr>
            <a:r>
              <a:rPr lang="en-US" sz="2600" dirty="0" err="1">
                <a:solidFill>
                  <a:srgbClr val="111166"/>
                </a:solidFill>
                <a:ea typeface="+mj-ea"/>
                <a:cs typeface="+mj-cs"/>
              </a:rPr>
              <a:t>hemoglobinopathie</a:t>
            </a:r>
            <a:endParaRPr lang="en-US" sz="2600" dirty="0">
              <a:solidFill>
                <a:srgbClr val="111166"/>
              </a:solidFill>
              <a:ea typeface="+mj-ea"/>
              <a:cs typeface="+mj-cs"/>
            </a:endParaRPr>
          </a:p>
          <a:p>
            <a:pPr>
              <a:defRPr/>
            </a:pPr>
            <a:endParaRPr lang="nl-NL" sz="2600" dirty="0">
              <a:solidFill>
                <a:srgbClr val="111166"/>
              </a:solidFill>
              <a:ea typeface="+mj-ea"/>
              <a:cs typeface="+mj-cs"/>
            </a:endParaRPr>
          </a:p>
          <a:p>
            <a:pPr marL="0" indent="0">
              <a:buNone/>
              <a:defRPr/>
            </a:pPr>
            <a:endParaRPr lang="nl-NL" sz="2600" b="1" dirty="0">
              <a:solidFill>
                <a:srgbClr val="111166"/>
              </a:solidFill>
              <a:ea typeface="+mj-ea"/>
              <a:cs typeface="+mj-cs"/>
            </a:endParaRPr>
          </a:p>
          <a:p>
            <a:pPr marL="0" indent="0">
              <a:buNone/>
              <a:defRPr/>
            </a:pPr>
            <a:endParaRPr lang="nl-NL" dirty="0">
              <a:solidFill>
                <a:schemeClr val="bg1"/>
              </a:solidFill>
            </a:endParaRPr>
          </a:p>
        </p:txBody>
      </p:sp>
    </p:spTree>
    <p:extLst>
      <p:ext uri="{BB962C8B-B14F-4D97-AF65-F5344CB8AC3E}">
        <p14:creationId xmlns:p14="http://schemas.microsoft.com/office/powerpoint/2010/main" val="25504876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Rechthoek 249">
            <a:extLst>
              <a:ext uri="{FF2B5EF4-FFF2-40B4-BE49-F238E27FC236}">
                <a16:creationId xmlns:a16="http://schemas.microsoft.com/office/drawing/2014/main" id="{E6C2D87F-FEF7-49C7-A194-156DBB1B7EC4}"/>
              </a:ext>
            </a:extLst>
          </p:cNvPr>
          <p:cNvSpPr/>
          <p:nvPr/>
        </p:nvSpPr>
        <p:spPr>
          <a:xfrm>
            <a:off x="-31841" y="-287655"/>
            <a:ext cx="9207682" cy="7246830"/>
          </a:xfrm>
          <a:prstGeom prst="rect">
            <a:avLst/>
          </a:prstGeom>
          <a:solidFill>
            <a:srgbClr val="DA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nl-NL" sz="1800">
              <a:solidFill>
                <a:prstClr val="white"/>
              </a:solidFill>
            </a:endParaRPr>
          </a:p>
        </p:txBody>
      </p:sp>
      <p:sp>
        <p:nvSpPr>
          <p:cNvPr id="13" name="Rechthoek: afgeronde hoeken 12"/>
          <p:cNvSpPr/>
          <p:nvPr/>
        </p:nvSpPr>
        <p:spPr>
          <a:xfrm>
            <a:off x="7200994" y="90949"/>
            <a:ext cx="1765960" cy="877235"/>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b="1" dirty="0" err="1">
                <a:solidFill>
                  <a:prstClr val="white"/>
                </a:solidFill>
              </a:rPr>
              <a:t>Hypothyreoidie</a:t>
            </a:r>
            <a:r>
              <a:rPr lang="nl-NL" sz="1800" b="1" dirty="0">
                <a:solidFill>
                  <a:prstClr val="white"/>
                </a:solidFill>
              </a:rPr>
              <a:t> of coeliakie</a:t>
            </a:r>
          </a:p>
        </p:txBody>
      </p:sp>
      <p:sp>
        <p:nvSpPr>
          <p:cNvPr id="14" name="Rechthoek 13"/>
          <p:cNvSpPr/>
          <p:nvPr/>
        </p:nvSpPr>
        <p:spPr>
          <a:xfrm>
            <a:off x="6791165" y="1380163"/>
            <a:ext cx="2293374" cy="3649991"/>
          </a:xfrm>
          <a:prstGeom prst="rect">
            <a:avLst/>
          </a:prstGeom>
          <a:solidFill>
            <a:srgbClr val="00AFCB"/>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800" dirty="0">
                <a:solidFill>
                  <a:schemeClr val="bg1"/>
                </a:solidFill>
              </a:rPr>
              <a:t>O.b.v. signalen en lab screening verdacht voor effect medicatie (methylfenidaat, corticosteroïd) of verder specifiek onderzoek naar GHD, psychosociaal, </a:t>
            </a:r>
            <a:r>
              <a:rPr lang="nl-NL" sz="1800" dirty="0" err="1">
                <a:solidFill>
                  <a:schemeClr val="bg1"/>
                </a:solidFill>
              </a:rPr>
              <a:t>Cushing</a:t>
            </a:r>
            <a:r>
              <a:rPr lang="nl-NL" sz="1800" dirty="0">
                <a:solidFill>
                  <a:schemeClr val="bg1"/>
                </a:solidFill>
              </a:rPr>
              <a:t>, IBD, nierziekte, metabole botziekten, </a:t>
            </a:r>
            <a:r>
              <a:rPr lang="nl-NL" sz="1800" dirty="0" err="1">
                <a:solidFill>
                  <a:schemeClr val="bg1"/>
                </a:solidFill>
              </a:rPr>
              <a:t>hemoglobinopathie</a:t>
            </a:r>
            <a:endParaRPr lang="nl-NL" sz="1800" dirty="0">
              <a:solidFill>
                <a:schemeClr val="bg1"/>
              </a:solidFill>
            </a:endParaRPr>
          </a:p>
        </p:txBody>
      </p:sp>
      <p:cxnSp>
        <p:nvCxnSpPr>
          <p:cNvPr id="38" name="Rechte verbindingslijn met pijl 37"/>
          <p:cNvCxnSpPr/>
          <p:nvPr/>
        </p:nvCxnSpPr>
        <p:spPr>
          <a:xfrm>
            <a:off x="6456910" y="4194621"/>
            <a:ext cx="0" cy="226876"/>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29" name="Rechthoek: afgeronde hoeken 28"/>
          <p:cNvSpPr/>
          <p:nvPr/>
        </p:nvSpPr>
        <p:spPr>
          <a:xfrm>
            <a:off x="5103576" y="6197018"/>
            <a:ext cx="1614009" cy="542869"/>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b="1" dirty="0">
                <a:solidFill>
                  <a:prstClr val="white"/>
                </a:solidFill>
              </a:rPr>
              <a:t>Evt. follow-up</a:t>
            </a:r>
          </a:p>
        </p:txBody>
      </p:sp>
      <p:cxnSp>
        <p:nvCxnSpPr>
          <p:cNvPr id="23" name="Rechte verbindingslijn met pijl 22"/>
          <p:cNvCxnSpPr>
            <a:cxnSpLocks/>
            <a:stCxn id="89" idx="3"/>
            <a:endCxn id="39" idx="0"/>
          </p:cNvCxnSpPr>
          <p:nvPr/>
        </p:nvCxnSpPr>
        <p:spPr>
          <a:xfrm flipH="1">
            <a:off x="5034064" y="3201080"/>
            <a:ext cx="203459" cy="1112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2" name="Tekstvak 41"/>
          <p:cNvSpPr txBox="1"/>
          <p:nvPr/>
        </p:nvSpPr>
        <p:spPr>
          <a:xfrm>
            <a:off x="4875300" y="2694186"/>
            <a:ext cx="558166" cy="369332"/>
          </a:xfrm>
          <a:prstGeom prst="rect">
            <a:avLst/>
          </a:prstGeom>
          <a:noFill/>
        </p:spPr>
        <p:txBody>
          <a:bodyPr wrap="none" rtlCol="0">
            <a:spAutoFit/>
          </a:bodyPr>
          <a:lstStyle/>
          <a:p>
            <a:pPr eaLnBrk="1" fontAlgn="auto" hangingPunct="1">
              <a:spcBef>
                <a:spcPts val="0"/>
              </a:spcBef>
              <a:spcAft>
                <a:spcPts val="0"/>
              </a:spcAft>
            </a:pPr>
            <a:r>
              <a:rPr lang="nl-NL" sz="1800" dirty="0">
                <a:solidFill>
                  <a:prstClr val="black"/>
                </a:solidFill>
                <a:latin typeface="Calibri"/>
              </a:rPr>
              <a:t>Neg</a:t>
            </a:r>
          </a:p>
        </p:txBody>
      </p:sp>
      <p:sp>
        <p:nvSpPr>
          <p:cNvPr id="39" name="Zeshoek 6"/>
          <p:cNvSpPr/>
          <p:nvPr/>
        </p:nvSpPr>
        <p:spPr>
          <a:xfrm>
            <a:off x="1883822" y="2459501"/>
            <a:ext cx="3150242" cy="1505398"/>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eaLnBrk="1" fontAlgn="auto" hangingPunct="1">
              <a:spcBef>
                <a:spcPts val="0"/>
              </a:spcBef>
              <a:spcAft>
                <a:spcPts val="0"/>
              </a:spcAft>
              <a:buFont typeface="Arial" panose="020B0604020202020204" pitchFamily="34" charset="0"/>
              <a:buChar char="•"/>
            </a:pPr>
            <a:r>
              <a:rPr lang="nl-NL" sz="1800" dirty="0">
                <a:solidFill>
                  <a:prstClr val="black"/>
                </a:solidFill>
              </a:rPr>
              <a:t>Lengte-SDS&lt;-2 of </a:t>
            </a:r>
          </a:p>
          <a:p>
            <a:pPr marL="171450" indent="-171450" eaLnBrk="1" fontAlgn="auto" hangingPunct="1">
              <a:spcBef>
                <a:spcPts val="0"/>
              </a:spcBef>
              <a:spcAft>
                <a:spcPts val="0"/>
              </a:spcAft>
              <a:buFont typeface="Arial" panose="020B0604020202020204" pitchFamily="34" charset="0"/>
              <a:buChar char="•"/>
            </a:pPr>
            <a:r>
              <a:rPr lang="nl-NL" sz="1800" dirty="0">
                <a:solidFill>
                  <a:prstClr val="black"/>
                </a:solidFill>
              </a:rPr>
              <a:t>Lengte-SDS&gt;1,6 SD kleiner dan TH-SDS of </a:t>
            </a:r>
          </a:p>
          <a:p>
            <a:pPr marL="171450" indent="-171450" eaLnBrk="1" fontAlgn="auto" hangingPunct="1">
              <a:spcBef>
                <a:spcPts val="0"/>
              </a:spcBef>
              <a:spcAft>
                <a:spcPts val="0"/>
              </a:spcAft>
              <a:buFont typeface="Arial" panose="020B0604020202020204" pitchFamily="34" charset="0"/>
              <a:buChar char="•"/>
            </a:pPr>
            <a:r>
              <a:rPr lang="nl-NL" sz="1800" dirty="0">
                <a:solidFill>
                  <a:prstClr val="black"/>
                </a:solidFill>
              </a:rPr>
              <a:t>Lengteafbuiging&gt;1 SDS?</a:t>
            </a:r>
          </a:p>
        </p:txBody>
      </p:sp>
      <p:sp>
        <p:nvSpPr>
          <p:cNvPr id="44" name="Ovaal 8"/>
          <p:cNvSpPr/>
          <p:nvPr/>
        </p:nvSpPr>
        <p:spPr>
          <a:xfrm>
            <a:off x="1943007" y="4315239"/>
            <a:ext cx="1592483" cy="1108600"/>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dirty="0">
                <a:solidFill>
                  <a:schemeClr val="bg1"/>
                </a:solidFill>
              </a:rPr>
              <a:t>ISS, klein voor TH, of groeiafbuiging</a:t>
            </a:r>
          </a:p>
        </p:txBody>
      </p:sp>
      <p:sp>
        <p:nvSpPr>
          <p:cNvPr id="51" name="Ovaal 8"/>
          <p:cNvSpPr/>
          <p:nvPr/>
        </p:nvSpPr>
        <p:spPr>
          <a:xfrm>
            <a:off x="3968304" y="4353589"/>
            <a:ext cx="1383733" cy="1068064"/>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dirty="0">
                <a:solidFill>
                  <a:schemeClr val="bg1"/>
                </a:solidFill>
              </a:rPr>
              <a:t>Normale groei</a:t>
            </a:r>
          </a:p>
        </p:txBody>
      </p:sp>
      <p:sp>
        <p:nvSpPr>
          <p:cNvPr id="52" name="Zeshoek 6"/>
          <p:cNvSpPr/>
          <p:nvPr/>
        </p:nvSpPr>
        <p:spPr>
          <a:xfrm>
            <a:off x="3152754" y="6085276"/>
            <a:ext cx="1257034" cy="767554"/>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dirty="0">
                <a:solidFill>
                  <a:prstClr val="black"/>
                </a:solidFill>
              </a:rPr>
              <a:t>Lengte- SDS&lt;-3</a:t>
            </a:r>
          </a:p>
        </p:txBody>
      </p:sp>
      <p:cxnSp>
        <p:nvCxnSpPr>
          <p:cNvPr id="37" name="Straight Arrow Connector 36"/>
          <p:cNvCxnSpPr>
            <a:cxnSpLocks/>
            <a:stCxn id="39" idx="1"/>
            <a:endCxn id="51" idx="0"/>
          </p:cNvCxnSpPr>
          <p:nvPr/>
        </p:nvCxnSpPr>
        <p:spPr>
          <a:xfrm>
            <a:off x="4657715" y="3964899"/>
            <a:ext cx="2456" cy="38869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4" name="Tekstvak 46"/>
          <p:cNvSpPr txBox="1"/>
          <p:nvPr/>
        </p:nvSpPr>
        <p:spPr>
          <a:xfrm>
            <a:off x="2823770" y="3960613"/>
            <a:ext cx="444260" cy="369332"/>
          </a:xfrm>
          <a:prstGeom prst="rect">
            <a:avLst/>
          </a:prstGeom>
          <a:noFill/>
        </p:spPr>
        <p:txBody>
          <a:bodyPr wrap="square" rtlCol="0">
            <a:spAutoFit/>
          </a:bodyPr>
          <a:lstStyle/>
          <a:p>
            <a:pPr eaLnBrk="1" fontAlgn="auto" hangingPunct="1">
              <a:spcBef>
                <a:spcPts val="0"/>
              </a:spcBef>
              <a:spcAft>
                <a:spcPts val="0"/>
              </a:spcAft>
            </a:pPr>
            <a:r>
              <a:rPr lang="nl-NL" sz="1800" dirty="0">
                <a:solidFill>
                  <a:prstClr val="black"/>
                </a:solidFill>
                <a:latin typeface="Calibri"/>
              </a:rPr>
              <a:t>Ja</a:t>
            </a:r>
          </a:p>
        </p:txBody>
      </p:sp>
      <p:sp>
        <p:nvSpPr>
          <p:cNvPr id="55" name="Tekstvak 46"/>
          <p:cNvSpPr txBox="1"/>
          <p:nvPr/>
        </p:nvSpPr>
        <p:spPr>
          <a:xfrm>
            <a:off x="4700710" y="3967004"/>
            <a:ext cx="607115" cy="369332"/>
          </a:xfrm>
          <a:prstGeom prst="rect">
            <a:avLst/>
          </a:prstGeom>
          <a:noFill/>
        </p:spPr>
        <p:txBody>
          <a:bodyPr wrap="square" rtlCol="0">
            <a:spAutoFit/>
          </a:bodyPr>
          <a:lstStyle/>
          <a:p>
            <a:pPr eaLnBrk="1" fontAlgn="auto" hangingPunct="1">
              <a:spcBef>
                <a:spcPts val="0"/>
              </a:spcBef>
              <a:spcAft>
                <a:spcPts val="0"/>
              </a:spcAft>
            </a:pPr>
            <a:r>
              <a:rPr lang="nl-NL" sz="1800" dirty="0">
                <a:solidFill>
                  <a:prstClr val="black"/>
                </a:solidFill>
                <a:latin typeface="Calibri"/>
              </a:rPr>
              <a:t>Nee</a:t>
            </a:r>
          </a:p>
        </p:txBody>
      </p:sp>
      <p:cxnSp>
        <p:nvCxnSpPr>
          <p:cNvPr id="57" name="Straight Arrow Connector 56"/>
          <p:cNvCxnSpPr>
            <a:cxnSpLocks/>
          </p:cNvCxnSpPr>
          <p:nvPr/>
        </p:nvCxnSpPr>
        <p:spPr>
          <a:xfrm flipH="1">
            <a:off x="3515717" y="5401694"/>
            <a:ext cx="1" cy="661437"/>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8" name="Rechthoek 9"/>
          <p:cNvSpPr/>
          <p:nvPr/>
        </p:nvSpPr>
        <p:spPr>
          <a:xfrm>
            <a:off x="27908" y="5600252"/>
            <a:ext cx="2711341" cy="1230105"/>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b="1" dirty="0">
                <a:solidFill>
                  <a:prstClr val="white"/>
                </a:solidFill>
              </a:rPr>
              <a:t>Verwijzing naar kinderendocrinoloog/</a:t>
            </a:r>
          </a:p>
          <a:p>
            <a:pPr algn="ctr" eaLnBrk="1" fontAlgn="auto" hangingPunct="1">
              <a:spcBef>
                <a:spcPts val="0"/>
              </a:spcBef>
              <a:spcAft>
                <a:spcPts val="0"/>
              </a:spcAft>
            </a:pPr>
            <a:r>
              <a:rPr lang="nl-NL" sz="1800" b="1" dirty="0">
                <a:solidFill>
                  <a:prstClr val="white"/>
                </a:solidFill>
              </a:rPr>
              <a:t>klinisch  geneticus/ expertisecentrum</a:t>
            </a:r>
          </a:p>
        </p:txBody>
      </p:sp>
      <p:cxnSp>
        <p:nvCxnSpPr>
          <p:cNvPr id="60" name="Straight Arrow Connector 59"/>
          <p:cNvCxnSpPr>
            <a:cxnSpLocks/>
            <a:stCxn id="52" idx="3"/>
          </p:cNvCxnSpPr>
          <p:nvPr/>
        </p:nvCxnSpPr>
        <p:spPr>
          <a:xfrm flipH="1">
            <a:off x="2764177" y="6469053"/>
            <a:ext cx="388577"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61" name="Tekstvak 46"/>
          <p:cNvSpPr txBox="1"/>
          <p:nvPr/>
        </p:nvSpPr>
        <p:spPr>
          <a:xfrm>
            <a:off x="2776473" y="6064179"/>
            <a:ext cx="543708" cy="369332"/>
          </a:xfrm>
          <a:prstGeom prst="rect">
            <a:avLst/>
          </a:prstGeom>
          <a:noFill/>
        </p:spPr>
        <p:txBody>
          <a:bodyPr wrap="square" rtlCol="0">
            <a:spAutoFit/>
          </a:bodyPr>
          <a:lstStyle/>
          <a:p>
            <a:pPr eaLnBrk="1" fontAlgn="auto" hangingPunct="1">
              <a:spcBef>
                <a:spcPts val="0"/>
              </a:spcBef>
              <a:spcAft>
                <a:spcPts val="0"/>
              </a:spcAft>
            </a:pPr>
            <a:r>
              <a:rPr lang="nl-NL" sz="1800" dirty="0">
                <a:solidFill>
                  <a:prstClr val="black"/>
                </a:solidFill>
                <a:latin typeface="Calibri"/>
              </a:rPr>
              <a:t>Ja</a:t>
            </a:r>
          </a:p>
        </p:txBody>
      </p:sp>
      <p:cxnSp>
        <p:nvCxnSpPr>
          <p:cNvPr id="63" name="Straight Arrow Connector 62"/>
          <p:cNvCxnSpPr>
            <a:cxnSpLocks/>
            <a:stCxn id="52" idx="0"/>
            <a:endCxn id="29" idx="1"/>
          </p:cNvCxnSpPr>
          <p:nvPr/>
        </p:nvCxnSpPr>
        <p:spPr>
          <a:xfrm flipV="1">
            <a:off x="4409788" y="6468453"/>
            <a:ext cx="693788" cy="6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5" name="Straight Arrow Connector 64"/>
          <p:cNvCxnSpPr>
            <a:cxnSpLocks/>
          </p:cNvCxnSpPr>
          <p:nvPr/>
        </p:nvCxnSpPr>
        <p:spPr>
          <a:xfrm>
            <a:off x="5299113" y="5421653"/>
            <a:ext cx="8712" cy="774963"/>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66" name="Tekstvak 46"/>
          <p:cNvSpPr txBox="1"/>
          <p:nvPr/>
        </p:nvSpPr>
        <p:spPr>
          <a:xfrm>
            <a:off x="4427193" y="6056562"/>
            <a:ext cx="564578" cy="369332"/>
          </a:xfrm>
          <a:prstGeom prst="rect">
            <a:avLst/>
          </a:prstGeom>
          <a:noFill/>
        </p:spPr>
        <p:txBody>
          <a:bodyPr wrap="none" rtlCol="0">
            <a:spAutoFit/>
          </a:bodyPr>
          <a:lstStyle/>
          <a:p>
            <a:pPr eaLnBrk="1" fontAlgn="auto" hangingPunct="1">
              <a:spcBef>
                <a:spcPts val="0"/>
              </a:spcBef>
              <a:spcAft>
                <a:spcPts val="0"/>
              </a:spcAft>
            </a:pPr>
            <a:r>
              <a:rPr lang="nl-NL" sz="1800" dirty="0">
                <a:solidFill>
                  <a:prstClr val="black"/>
                </a:solidFill>
                <a:latin typeface="Calibri"/>
              </a:rPr>
              <a:t>Nee</a:t>
            </a:r>
          </a:p>
        </p:txBody>
      </p:sp>
      <p:sp>
        <p:nvSpPr>
          <p:cNvPr id="67" name="Ovaal 31"/>
          <p:cNvSpPr/>
          <p:nvPr/>
        </p:nvSpPr>
        <p:spPr>
          <a:xfrm>
            <a:off x="7597038" y="5091990"/>
            <a:ext cx="1493204" cy="941609"/>
          </a:xfrm>
          <a:prstGeom prst="rect">
            <a:avLst/>
          </a:prstGeom>
          <a:solidFill>
            <a:srgbClr val="00AFCB"/>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dirty="0">
                <a:solidFill>
                  <a:schemeClr val="bg1"/>
                </a:solidFill>
              </a:rPr>
              <a:t>Specifieke secundaire oorzaak</a:t>
            </a:r>
          </a:p>
        </p:txBody>
      </p:sp>
      <p:sp>
        <p:nvSpPr>
          <p:cNvPr id="70" name="Tekstvak 34"/>
          <p:cNvSpPr txBox="1"/>
          <p:nvPr/>
        </p:nvSpPr>
        <p:spPr>
          <a:xfrm>
            <a:off x="5924574" y="4394083"/>
            <a:ext cx="510268" cy="369332"/>
          </a:xfrm>
          <a:prstGeom prst="rect">
            <a:avLst/>
          </a:prstGeom>
          <a:noFill/>
        </p:spPr>
        <p:txBody>
          <a:bodyPr wrap="none" rtlCol="0">
            <a:spAutoFit/>
          </a:bodyPr>
          <a:lstStyle/>
          <a:p>
            <a:pPr eaLnBrk="1" fontAlgn="auto" hangingPunct="1">
              <a:spcBef>
                <a:spcPts val="0"/>
              </a:spcBef>
              <a:spcAft>
                <a:spcPts val="0"/>
              </a:spcAft>
            </a:pPr>
            <a:r>
              <a:rPr lang="nl-NL" sz="1800" dirty="0">
                <a:solidFill>
                  <a:prstClr val="black"/>
                </a:solidFill>
                <a:latin typeface="Calibri"/>
              </a:rPr>
              <a:t>Pos</a:t>
            </a:r>
          </a:p>
        </p:txBody>
      </p:sp>
      <p:sp>
        <p:nvSpPr>
          <p:cNvPr id="71" name="Rechthoek 70"/>
          <p:cNvSpPr/>
          <p:nvPr/>
        </p:nvSpPr>
        <p:spPr>
          <a:xfrm>
            <a:off x="3469002" y="661384"/>
            <a:ext cx="2648398" cy="1526221"/>
          </a:xfrm>
          <a:prstGeom prst="rect">
            <a:avLst/>
          </a:prstGeom>
          <a:solidFill>
            <a:srgbClr val="B7C0C5"/>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800" dirty="0">
                <a:solidFill>
                  <a:prstClr val="black"/>
                </a:solidFill>
              </a:rPr>
              <a:t>≥1 signaal voor secundaire groeistoornis, of afwijkend lab, of achterstand skeletleeftijd</a:t>
            </a:r>
          </a:p>
        </p:txBody>
      </p:sp>
      <p:sp>
        <p:nvSpPr>
          <p:cNvPr id="73" name="Rechthoek 72"/>
          <p:cNvSpPr/>
          <p:nvPr/>
        </p:nvSpPr>
        <p:spPr>
          <a:xfrm>
            <a:off x="75161" y="1677193"/>
            <a:ext cx="1604006" cy="1355218"/>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dirty="0">
                <a:solidFill>
                  <a:prstClr val="black"/>
                </a:solidFill>
              </a:rPr>
              <a:t>Geen signaal voor primaire of secundaire groeistoornis; lab normaal</a:t>
            </a:r>
          </a:p>
        </p:txBody>
      </p:sp>
      <p:sp>
        <p:nvSpPr>
          <p:cNvPr id="85" name="Zeshoek 6">
            <a:extLst>
              <a:ext uri="{FF2B5EF4-FFF2-40B4-BE49-F238E27FC236}">
                <a16:creationId xmlns:a16="http://schemas.microsoft.com/office/drawing/2014/main" id="{C9C300BB-2EA7-4A29-934B-D164C7A70D35}"/>
              </a:ext>
            </a:extLst>
          </p:cNvPr>
          <p:cNvSpPr/>
          <p:nvPr/>
        </p:nvSpPr>
        <p:spPr>
          <a:xfrm>
            <a:off x="459631" y="27642"/>
            <a:ext cx="2022498" cy="1025403"/>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dirty="0">
                <a:solidFill>
                  <a:schemeClr val="bg1"/>
                </a:solidFill>
              </a:rPr>
              <a:t>Evaluatie van signalen en screening</a:t>
            </a:r>
          </a:p>
        </p:txBody>
      </p:sp>
      <p:sp>
        <p:nvSpPr>
          <p:cNvPr id="89" name="Zeshoek 6">
            <a:extLst>
              <a:ext uri="{FF2B5EF4-FFF2-40B4-BE49-F238E27FC236}">
                <a16:creationId xmlns:a16="http://schemas.microsoft.com/office/drawing/2014/main" id="{09D30480-EF83-4253-8D9A-7CDB93F689B7}"/>
              </a:ext>
            </a:extLst>
          </p:cNvPr>
          <p:cNvSpPr/>
          <p:nvPr/>
        </p:nvSpPr>
        <p:spPr>
          <a:xfrm>
            <a:off x="5237523" y="2929645"/>
            <a:ext cx="1300612" cy="542869"/>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dirty="0">
                <a:solidFill>
                  <a:prstClr val="black"/>
                </a:solidFill>
              </a:rPr>
              <a:t>Uitslag</a:t>
            </a:r>
          </a:p>
        </p:txBody>
      </p:sp>
      <p:cxnSp>
        <p:nvCxnSpPr>
          <p:cNvPr id="83" name="Rechte verbindingslijn met pijl 82">
            <a:extLst>
              <a:ext uri="{FF2B5EF4-FFF2-40B4-BE49-F238E27FC236}">
                <a16:creationId xmlns:a16="http://schemas.microsoft.com/office/drawing/2014/main" id="{FFEE8F82-80DF-4545-B3F7-3B2ABF2EF82C}"/>
              </a:ext>
            </a:extLst>
          </p:cNvPr>
          <p:cNvCxnSpPr>
            <a:cxnSpLocks/>
            <a:stCxn id="85" idx="0"/>
            <a:endCxn id="13" idx="1"/>
          </p:cNvCxnSpPr>
          <p:nvPr/>
        </p:nvCxnSpPr>
        <p:spPr>
          <a:xfrm flipV="1">
            <a:off x="2482129" y="529567"/>
            <a:ext cx="4718865" cy="107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4" name="Verbindingslijn: gebogen 133">
            <a:extLst>
              <a:ext uri="{FF2B5EF4-FFF2-40B4-BE49-F238E27FC236}">
                <a16:creationId xmlns:a16="http://schemas.microsoft.com/office/drawing/2014/main" id="{69712150-1143-47BB-8999-24E145DCBC52}"/>
              </a:ext>
            </a:extLst>
          </p:cNvPr>
          <p:cNvCxnSpPr>
            <a:cxnSpLocks/>
            <a:stCxn id="85" idx="1"/>
            <a:endCxn id="71" idx="1"/>
          </p:cNvCxnSpPr>
          <p:nvPr/>
        </p:nvCxnSpPr>
        <p:spPr>
          <a:xfrm rot="16200000" flipH="1">
            <a:off x="2661665" y="617158"/>
            <a:ext cx="371450" cy="124322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36" name="Verbindingslijn: gebogen 135">
            <a:extLst>
              <a:ext uri="{FF2B5EF4-FFF2-40B4-BE49-F238E27FC236}">
                <a16:creationId xmlns:a16="http://schemas.microsoft.com/office/drawing/2014/main" id="{57AB0181-8FC6-4B02-95D8-D9EB2A0FB649}"/>
              </a:ext>
            </a:extLst>
          </p:cNvPr>
          <p:cNvCxnSpPr>
            <a:cxnSpLocks/>
          </p:cNvCxnSpPr>
          <p:nvPr/>
        </p:nvCxnSpPr>
        <p:spPr>
          <a:xfrm>
            <a:off x="6109794" y="1199851"/>
            <a:ext cx="1904595" cy="197210"/>
          </a:xfrm>
          <a:prstGeom prst="bentConnector2">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41" name="Rechte verbindingslijn met pijl 140">
            <a:extLst>
              <a:ext uri="{FF2B5EF4-FFF2-40B4-BE49-F238E27FC236}">
                <a16:creationId xmlns:a16="http://schemas.microsoft.com/office/drawing/2014/main" id="{B0EAED9A-1100-49CA-9F93-723639EFF9A1}"/>
              </a:ext>
            </a:extLst>
          </p:cNvPr>
          <p:cNvCxnSpPr>
            <a:cxnSpLocks/>
            <a:stCxn id="14" idx="1"/>
            <a:endCxn id="89" idx="0"/>
          </p:cNvCxnSpPr>
          <p:nvPr/>
        </p:nvCxnSpPr>
        <p:spPr>
          <a:xfrm flipH="1" flipV="1">
            <a:off x="6538135" y="3201080"/>
            <a:ext cx="253030" cy="4079"/>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56" name="Rechthoek: afgeronde hoeken 155">
            <a:extLst>
              <a:ext uri="{FF2B5EF4-FFF2-40B4-BE49-F238E27FC236}">
                <a16:creationId xmlns:a16="http://schemas.microsoft.com/office/drawing/2014/main" id="{3685FE7A-3323-4FD2-8A51-EDB1DB92BF08}"/>
              </a:ext>
            </a:extLst>
          </p:cNvPr>
          <p:cNvSpPr/>
          <p:nvPr/>
        </p:nvSpPr>
        <p:spPr>
          <a:xfrm>
            <a:off x="6959451" y="6258481"/>
            <a:ext cx="2007503" cy="456310"/>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800" b="1" dirty="0">
                <a:solidFill>
                  <a:prstClr val="white"/>
                </a:solidFill>
              </a:rPr>
              <a:t>Behandeling</a:t>
            </a:r>
          </a:p>
        </p:txBody>
      </p:sp>
      <p:cxnSp>
        <p:nvCxnSpPr>
          <p:cNvPr id="233" name="Rechte verbindingslijn met pijl 232">
            <a:extLst>
              <a:ext uri="{FF2B5EF4-FFF2-40B4-BE49-F238E27FC236}">
                <a16:creationId xmlns:a16="http://schemas.microsoft.com/office/drawing/2014/main" id="{50CD855E-2BB5-4612-B10D-2F2BC96CBEB7}"/>
              </a:ext>
            </a:extLst>
          </p:cNvPr>
          <p:cNvCxnSpPr>
            <a:cxnSpLocks/>
          </p:cNvCxnSpPr>
          <p:nvPr/>
        </p:nvCxnSpPr>
        <p:spPr>
          <a:xfrm>
            <a:off x="8220352" y="6034913"/>
            <a:ext cx="0" cy="220941"/>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46" name="Rechte verbindingslijn met pijl 245">
            <a:extLst>
              <a:ext uri="{FF2B5EF4-FFF2-40B4-BE49-F238E27FC236}">
                <a16:creationId xmlns:a16="http://schemas.microsoft.com/office/drawing/2014/main" id="{86D5EE4F-3EA9-4234-8317-8A6AC45DEB24}"/>
              </a:ext>
            </a:extLst>
          </p:cNvPr>
          <p:cNvCxnSpPr>
            <a:cxnSpLocks/>
            <a:endCxn id="73" idx="0"/>
          </p:cNvCxnSpPr>
          <p:nvPr/>
        </p:nvCxnSpPr>
        <p:spPr>
          <a:xfrm>
            <a:off x="877164" y="1053045"/>
            <a:ext cx="0" cy="6241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5613E49-30D6-49F5-A030-B58C036A8EE0}"/>
              </a:ext>
            </a:extLst>
          </p:cNvPr>
          <p:cNvCxnSpPr>
            <a:cxnSpLocks/>
          </p:cNvCxnSpPr>
          <p:nvPr/>
        </p:nvCxnSpPr>
        <p:spPr bwMode="auto">
          <a:xfrm>
            <a:off x="5887829" y="3472514"/>
            <a:ext cx="22751" cy="2132445"/>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Arrow Connector 14">
            <a:extLst>
              <a:ext uri="{FF2B5EF4-FFF2-40B4-BE49-F238E27FC236}">
                <a16:creationId xmlns:a16="http://schemas.microsoft.com/office/drawing/2014/main" id="{E6748EDE-A016-4936-872A-324FFC6F099C}"/>
              </a:ext>
            </a:extLst>
          </p:cNvPr>
          <p:cNvCxnSpPr>
            <a:cxnSpLocks/>
          </p:cNvCxnSpPr>
          <p:nvPr/>
        </p:nvCxnSpPr>
        <p:spPr bwMode="auto">
          <a:xfrm>
            <a:off x="5910580" y="5604959"/>
            <a:ext cx="1668568" cy="0"/>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7" name="Straight Arrow Connector 226">
            <a:extLst>
              <a:ext uri="{FF2B5EF4-FFF2-40B4-BE49-F238E27FC236}">
                <a16:creationId xmlns:a16="http://schemas.microsoft.com/office/drawing/2014/main" id="{4301808B-EE2C-409B-8F2F-D2A6CB9285C1}"/>
              </a:ext>
            </a:extLst>
          </p:cNvPr>
          <p:cNvCxnSpPr>
            <a:cxnSpLocks/>
            <a:endCxn id="44" idx="0"/>
          </p:cNvCxnSpPr>
          <p:nvPr/>
        </p:nvCxnSpPr>
        <p:spPr bwMode="auto">
          <a:xfrm>
            <a:off x="2739249" y="3926549"/>
            <a:ext cx="0" cy="388690"/>
          </a:xfrm>
          <a:prstGeom prst="straightConnector1">
            <a:avLst/>
          </a:prstGeom>
          <a:solidFill>
            <a:schemeClr val="accent1"/>
          </a:solidFill>
          <a:ln w="9525" cap="flat" cmpd="sng" algn="ctr">
            <a:solidFill>
              <a:schemeClr val="bg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304631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056E5-C250-463B-BB5F-D68E0F1D202A}"/>
              </a:ext>
            </a:extLst>
          </p:cNvPr>
          <p:cNvSpPr>
            <a:spLocks noGrp="1"/>
          </p:cNvSpPr>
          <p:nvPr>
            <p:ph type="title"/>
          </p:nvPr>
        </p:nvSpPr>
        <p:spPr>
          <a:xfrm>
            <a:off x="155275" y="0"/>
            <a:ext cx="7211683" cy="854075"/>
          </a:xfrm>
        </p:spPr>
        <p:txBody>
          <a:bodyPr/>
          <a:lstStyle/>
          <a:p>
            <a:r>
              <a:rPr lang="nl-NL" dirty="0"/>
              <a:t>Wat is nieuw in de NVK Richtlijn Groeistoornissen 2018?</a:t>
            </a:r>
          </a:p>
        </p:txBody>
      </p:sp>
      <p:sp>
        <p:nvSpPr>
          <p:cNvPr id="3" name="Tijdelijke aanduiding voor inhoud 2">
            <a:extLst>
              <a:ext uri="{FF2B5EF4-FFF2-40B4-BE49-F238E27FC236}">
                <a16:creationId xmlns:a16="http://schemas.microsoft.com/office/drawing/2014/main" id="{0939F22B-3B42-4654-B686-B35AD41EFFA3}"/>
              </a:ext>
            </a:extLst>
          </p:cNvPr>
          <p:cNvSpPr>
            <a:spLocks noGrp="1"/>
          </p:cNvSpPr>
          <p:nvPr>
            <p:ph idx="1"/>
          </p:nvPr>
        </p:nvSpPr>
        <p:spPr>
          <a:xfrm>
            <a:off x="566738" y="1144587"/>
            <a:ext cx="8291512" cy="5549511"/>
          </a:xfrm>
        </p:spPr>
        <p:txBody>
          <a:bodyPr/>
          <a:lstStyle/>
          <a:p>
            <a:pPr marL="342900" indent="-342900">
              <a:buFont typeface="Arial" panose="020B0604020202020204" pitchFamily="34" charset="0"/>
              <a:buChar char="•"/>
            </a:pPr>
            <a:r>
              <a:rPr lang="nl-NL" sz="2200" dirty="0"/>
              <a:t>Uitbreiding van de richtlijn </a:t>
            </a:r>
            <a:r>
              <a:rPr lang="nl-NL" sz="2200" u="sng" dirty="0"/>
              <a:t>Kleine lengte</a:t>
            </a:r>
            <a:r>
              <a:rPr lang="nl-NL" sz="2200" dirty="0"/>
              <a:t> van 0-10 naar 0-18 jaar</a:t>
            </a:r>
          </a:p>
          <a:p>
            <a:pPr marL="342900" indent="-342900">
              <a:buFont typeface="Arial" panose="020B0604020202020204" pitchFamily="34" charset="0"/>
              <a:buChar char="•"/>
            </a:pPr>
            <a:r>
              <a:rPr lang="nl-NL" sz="2200" dirty="0"/>
              <a:t>Toevoeging van richtlijn </a:t>
            </a:r>
            <a:r>
              <a:rPr lang="nl-NL" sz="2200" u="sng" dirty="0"/>
              <a:t>Grote lengte</a:t>
            </a:r>
            <a:r>
              <a:rPr lang="nl-NL" sz="2200" dirty="0"/>
              <a:t> (0-18 jaar)</a:t>
            </a:r>
          </a:p>
          <a:p>
            <a:pPr marL="342900" indent="-342900">
              <a:buFont typeface="Arial" panose="020B0604020202020204" pitchFamily="34" charset="0"/>
              <a:buChar char="•"/>
            </a:pPr>
            <a:r>
              <a:rPr lang="en-US" sz="2200" dirty="0" err="1"/>
              <a:t>Beslis</a:t>
            </a:r>
            <a:r>
              <a:rPr lang="en-US" sz="2200" dirty="0"/>
              <a:t>-schema’s </a:t>
            </a:r>
            <a:r>
              <a:rPr lang="en-US" sz="2200" dirty="0" err="1"/>
              <a:t>als</a:t>
            </a:r>
            <a:r>
              <a:rPr lang="en-US" sz="2200" dirty="0"/>
              <a:t> </a:t>
            </a:r>
            <a:r>
              <a:rPr lang="en-US" sz="2200" dirty="0" err="1"/>
              <a:t>leidraad</a:t>
            </a:r>
            <a:endParaRPr lang="en-US" sz="2200" dirty="0"/>
          </a:p>
          <a:p>
            <a:pPr marL="342900" indent="-342900">
              <a:buFont typeface="Arial" panose="020B0604020202020204" pitchFamily="34" charset="0"/>
              <a:buChar char="•"/>
            </a:pPr>
            <a:r>
              <a:rPr lang="en-US" sz="2200" dirty="0" err="1"/>
              <a:t>Uitgebreide</a:t>
            </a:r>
            <a:r>
              <a:rPr lang="en-US" sz="2200" dirty="0"/>
              <a:t> </a:t>
            </a:r>
            <a:r>
              <a:rPr lang="en-US" sz="2200" dirty="0" err="1"/>
              <a:t>achtergrond</a:t>
            </a:r>
            <a:r>
              <a:rPr lang="en-US" sz="2200" dirty="0"/>
              <a:t>-informative (DD)</a:t>
            </a:r>
          </a:p>
          <a:p>
            <a:pPr marL="342900" indent="-342900">
              <a:buFont typeface="Arial" panose="020B0604020202020204" pitchFamily="34" charset="0"/>
              <a:buChar char="•"/>
            </a:pPr>
            <a:r>
              <a:rPr lang="nl-NL" sz="2200" dirty="0"/>
              <a:t>Nadruk op signalen in anamnese/lichamelijk onderzoek en bij interpretatie groei op onderscheid in primaire (aangeboren) en secundaire (verworven) groeistoornissen naast een “normale” groei</a:t>
            </a:r>
          </a:p>
          <a:p>
            <a:pPr marL="342900" indent="-342900">
              <a:buFont typeface="Arial" panose="020B0604020202020204" pitchFamily="34" charset="0"/>
              <a:buChar char="•"/>
            </a:pPr>
            <a:r>
              <a:rPr lang="nl-NL" sz="2200" dirty="0"/>
              <a:t>Expliciete aanbevelingen </a:t>
            </a:r>
          </a:p>
          <a:p>
            <a:r>
              <a:rPr lang="en-US" dirty="0"/>
              <a:t> </a:t>
            </a:r>
          </a:p>
          <a:p>
            <a:r>
              <a:rPr lang="en-US" dirty="0"/>
              <a:t>NB: </a:t>
            </a:r>
            <a:r>
              <a:rPr lang="en-US" dirty="0" err="1"/>
              <a:t>er</a:t>
            </a:r>
            <a:r>
              <a:rPr lang="en-US" dirty="0"/>
              <a:t> </a:t>
            </a:r>
            <a:r>
              <a:rPr lang="en-US" dirty="0" err="1"/>
              <a:t>zijn</a:t>
            </a:r>
            <a:r>
              <a:rPr lang="en-US" dirty="0"/>
              <a:t> steeds </a:t>
            </a:r>
            <a:r>
              <a:rPr lang="en-US" dirty="0" err="1"/>
              <a:t>meer</a:t>
            </a:r>
            <a:r>
              <a:rPr lang="en-US" dirty="0"/>
              <a:t> </a:t>
            </a:r>
            <a:r>
              <a:rPr lang="en-US" dirty="0" err="1"/>
              <a:t>primaire</a:t>
            </a:r>
            <a:r>
              <a:rPr lang="en-US" dirty="0"/>
              <a:t> </a:t>
            </a:r>
            <a:r>
              <a:rPr lang="en-US" dirty="0" err="1"/>
              <a:t>groeistoornissen</a:t>
            </a:r>
            <a:r>
              <a:rPr lang="en-US" dirty="0"/>
              <a:t> </a:t>
            </a:r>
            <a:r>
              <a:rPr lang="en-US" dirty="0" err="1"/>
              <a:t>bekend</a:t>
            </a:r>
            <a:r>
              <a:rPr lang="en-US" dirty="0"/>
              <a:t> met </a:t>
            </a:r>
            <a:r>
              <a:rPr lang="en-US" dirty="0" err="1"/>
              <a:t>ook</a:t>
            </a:r>
            <a:r>
              <a:rPr lang="en-US" dirty="0"/>
              <a:t> (</a:t>
            </a:r>
            <a:r>
              <a:rPr lang="en-US" dirty="0" err="1"/>
              <a:t>behandelings</a:t>
            </a:r>
            <a:r>
              <a:rPr lang="en-US" dirty="0"/>
              <a:t>) </a:t>
            </a:r>
            <a:r>
              <a:rPr lang="en-US" dirty="0" err="1"/>
              <a:t>consequenties</a:t>
            </a:r>
            <a:r>
              <a:rPr lang="en-US" dirty="0"/>
              <a:t> </a:t>
            </a:r>
            <a:r>
              <a:rPr lang="en-US" dirty="0" err="1"/>
              <a:t>voor</a:t>
            </a:r>
            <a:r>
              <a:rPr lang="en-US" dirty="0"/>
              <a:t> de patient! Meer </a:t>
            </a:r>
            <a:r>
              <a:rPr lang="en-US" dirty="0" err="1"/>
              <a:t>nadruk</a:t>
            </a:r>
            <a:r>
              <a:rPr lang="en-US" dirty="0"/>
              <a:t> op </a:t>
            </a:r>
            <a:r>
              <a:rPr lang="en-US" dirty="0" err="1"/>
              <a:t>mogelijke</a:t>
            </a:r>
            <a:r>
              <a:rPr lang="en-US" dirty="0"/>
              <a:t> </a:t>
            </a:r>
            <a:r>
              <a:rPr lang="en-US" dirty="0" err="1"/>
              <a:t>genetische</a:t>
            </a:r>
            <a:r>
              <a:rPr lang="en-US" dirty="0"/>
              <a:t> </a:t>
            </a:r>
            <a:r>
              <a:rPr lang="en-US" dirty="0" err="1"/>
              <a:t>diagnostiek</a:t>
            </a:r>
            <a:endParaRPr lang="nl-NL" dirty="0"/>
          </a:p>
          <a:p>
            <a:endParaRPr lang="nl-NL" sz="2800" dirty="0"/>
          </a:p>
        </p:txBody>
      </p:sp>
    </p:spTree>
    <p:extLst>
      <p:ext uri="{BB962C8B-B14F-4D97-AF65-F5344CB8AC3E}">
        <p14:creationId xmlns:p14="http://schemas.microsoft.com/office/powerpoint/2010/main" val="211943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Aanbevelingen</a:t>
            </a:r>
            <a:r>
              <a:rPr lang="en-US" dirty="0"/>
              <a:t> (1)</a:t>
            </a:r>
            <a:endParaRPr lang="en-GB" dirty="0"/>
          </a:p>
        </p:txBody>
      </p:sp>
      <p:sp>
        <p:nvSpPr>
          <p:cNvPr id="3" name="Content Placeholder 2"/>
          <p:cNvSpPr>
            <a:spLocks noGrp="1"/>
          </p:cNvSpPr>
          <p:nvPr>
            <p:ph idx="1"/>
          </p:nvPr>
        </p:nvSpPr>
        <p:spPr>
          <a:xfrm>
            <a:off x="426244" y="1006564"/>
            <a:ext cx="8291512" cy="5601270"/>
          </a:xfrm>
        </p:spPr>
        <p:txBody>
          <a:bodyPr/>
          <a:lstStyle/>
          <a:p>
            <a:pPr marL="342900" lvl="0" indent="-342900">
              <a:buFont typeface="Arial" panose="020B0604020202020204" pitchFamily="34" charset="0"/>
              <a:buChar char="•"/>
            </a:pPr>
            <a:r>
              <a:rPr lang="nl-NL" dirty="0">
                <a:solidFill>
                  <a:srgbClr val="000000"/>
                </a:solidFill>
              </a:rPr>
              <a:t>Zorg ervoor dat er een ingevuld vragenformulier (bijvoorbeeld Bijlage V) en een complete groeicurve beschikbaar is voorafgaande aan het eerste consult. Gebruik bij het eerste consult het beslisschema (Bijlage 1E) als gids bij het maken van een diagnostisch plan bij kinderen met kleine lengte/groeiafbuiging.</a:t>
            </a:r>
          </a:p>
          <a:p>
            <a:pPr marL="342900" lvl="0" indent="-342900">
              <a:buFont typeface="Arial" panose="020B0604020202020204" pitchFamily="34" charset="0"/>
              <a:buChar char="•"/>
            </a:pPr>
            <a:r>
              <a:rPr lang="nl-NL" dirty="0"/>
              <a:t>Let bij de anamnese van een kind met kleine lengte/groeiafbuiging speciaal op zwangerschapsduur, gewicht, lengte en hoofdomtrek bij de geboorte (of de eerste beschikbare meting), doorgemaakte ziekten en medicatie, en de familieanamnese (zie verder Bijlage 1F).</a:t>
            </a:r>
          </a:p>
          <a:p>
            <a:pPr marL="342900" lvl="0" indent="-342900">
              <a:buFont typeface="Arial" panose="020B0604020202020204" pitchFamily="34" charset="0"/>
              <a:buChar char="•"/>
            </a:pPr>
            <a:r>
              <a:rPr lang="en-US" dirty="0"/>
              <a:t>L</a:t>
            </a:r>
            <a:r>
              <a:rPr lang="nl-NL" dirty="0"/>
              <a:t>et bij het lichamelijk onderzoek van een kind met kleine lengte/groeiafbuiging speciaal op lichaamsverhoudingen (zithoogte/lengte ratio, spanwijdte minus lengte)(Bijlage III en IV), hoofdomtrek en </a:t>
            </a:r>
            <a:r>
              <a:rPr lang="nl-NL" dirty="0" err="1"/>
              <a:t>dysmorfe</a:t>
            </a:r>
            <a:r>
              <a:rPr lang="nl-NL" dirty="0"/>
              <a:t> kenmerken (zie verder Bijlage 1G en 1H).</a:t>
            </a:r>
          </a:p>
          <a:p>
            <a:pPr marL="342900" lvl="0" indent="-342900">
              <a:buFont typeface="Arial" panose="020B0604020202020204" pitchFamily="34" charset="0"/>
              <a:buChar char="•"/>
            </a:pPr>
            <a:endParaRPr lang="en-GB" dirty="0"/>
          </a:p>
        </p:txBody>
      </p:sp>
    </p:spTree>
    <p:extLst>
      <p:ext uri="{BB962C8B-B14F-4D97-AF65-F5344CB8AC3E}">
        <p14:creationId xmlns:p14="http://schemas.microsoft.com/office/powerpoint/2010/main" val="866051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Aanbevelingen</a:t>
            </a:r>
            <a:r>
              <a:rPr lang="en-US" dirty="0"/>
              <a:t> (2)</a:t>
            </a:r>
            <a:endParaRPr lang="en-GB" dirty="0"/>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nl-NL" dirty="0">
                <a:solidFill>
                  <a:srgbClr val="000000"/>
                </a:solidFill>
              </a:rPr>
              <a:t>Verricht bij alle kinderen die zijn verwezen voor kleine lengte/groeiafbuiging een screenend röntgenonderzoek van de linker hand en pols, met als vraagstelling skeletleeftijd en anatomische afwijkingen verdacht voor skeletdysplasie (Bijlage 1N)</a:t>
            </a:r>
          </a:p>
          <a:p>
            <a:pPr marL="342900" lvl="0" indent="-342900">
              <a:buFont typeface="Arial" panose="020B0604020202020204" pitchFamily="34" charset="0"/>
              <a:buChar char="•"/>
            </a:pPr>
            <a:r>
              <a:rPr lang="nl-NL" dirty="0"/>
              <a:t>Verricht bij alle meisjes met een lengte-SDS &lt;-2 EN/OF een lengte-SDS die tenminste 1,6 SD kleiner is dan de TH-SDS, met of zonder </a:t>
            </a:r>
            <a:r>
              <a:rPr lang="nl-NL" dirty="0" err="1"/>
              <a:t>dysmorfe</a:t>
            </a:r>
            <a:r>
              <a:rPr lang="nl-NL" dirty="0"/>
              <a:t> kenmerken, genetische diagnostiek op Turner-syndroom door middel van (bij voorkeur) array-analyse of (eventueel) karyotypering. </a:t>
            </a:r>
          </a:p>
          <a:p>
            <a:pPr marL="342900" lvl="0" indent="-342900">
              <a:buFont typeface="Arial" panose="020B0604020202020204" pitchFamily="34" charset="0"/>
              <a:buChar char="•"/>
            </a:pPr>
            <a:r>
              <a:rPr lang="nl-NL" dirty="0"/>
              <a:t>Let bij alle kinderen met een lengte-SDS&lt;-1 en een hoge zithoogte/lengte ratio SDS en een spanwijdte die kleiner is dan de lengte speciaal op fenotypische kenmerken als gespierd uiterlijk, </a:t>
            </a:r>
            <a:r>
              <a:rPr lang="nl-NL" dirty="0" err="1"/>
              <a:t>cubitus</a:t>
            </a:r>
            <a:r>
              <a:rPr lang="nl-NL" dirty="0"/>
              <a:t> </a:t>
            </a:r>
            <a:r>
              <a:rPr lang="nl-NL" dirty="0" err="1"/>
              <a:t>valgus</a:t>
            </a:r>
            <a:r>
              <a:rPr lang="nl-NL" dirty="0"/>
              <a:t>, korte of gebogen bovenarmen, aanwijzingen voor </a:t>
            </a:r>
            <a:r>
              <a:rPr lang="nl-NL" dirty="0" err="1"/>
              <a:t>Madelungse</a:t>
            </a:r>
            <a:r>
              <a:rPr lang="nl-NL" dirty="0"/>
              <a:t> deformiteit, dislocatie van de </a:t>
            </a:r>
            <a:r>
              <a:rPr lang="nl-NL" dirty="0" err="1"/>
              <a:t>ulna</a:t>
            </a:r>
            <a:r>
              <a:rPr lang="nl-NL" dirty="0"/>
              <a:t> en spierhypertrofie. Bij fenotypische afwijkingen (Bijlage 1J) is de kans op het aantonen van een </a:t>
            </a:r>
            <a:r>
              <a:rPr lang="nl-NL" i="1" dirty="0"/>
              <a:t>SHOX</a:t>
            </a:r>
            <a:r>
              <a:rPr lang="nl-NL" dirty="0"/>
              <a:t>-defect aanzienlijk hoger.</a:t>
            </a:r>
            <a:endParaRPr lang="en-GB" dirty="0"/>
          </a:p>
        </p:txBody>
      </p:sp>
    </p:spTree>
    <p:extLst>
      <p:ext uri="{BB962C8B-B14F-4D97-AF65-F5344CB8AC3E}">
        <p14:creationId xmlns:p14="http://schemas.microsoft.com/office/powerpoint/2010/main" val="24440526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Aanbevelingen</a:t>
            </a:r>
            <a:r>
              <a:rPr lang="en-US" dirty="0"/>
              <a:t> (3)</a:t>
            </a:r>
            <a:endParaRPr lang="en-GB" dirty="0"/>
          </a:p>
        </p:txBody>
      </p:sp>
      <p:sp>
        <p:nvSpPr>
          <p:cNvPr id="3" name="Content Placeholder 2"/>
          <p:cNvSpPr>
            <a:spLocks noGrp="1"/>
          </p:cNvSpPr>
          <p:nvPr>
            <p:ph idx="1"/>
          </p:nvPr>
        </p:nvSpPr>
        <p:spPr/>
        <p:txBody>
          <a:bodyPr/>
          <a:lstStyle/>
          <a:p>
            <a:pPr lvl="0"/>
            <a:r>
              <a:rPr lang="nl-NL" dirty="0">
                <a:solidFill>
                  <a:srgbClr val="000000"/>
                </a:solidFill>
              </a:rPr>
              <a:t>Verricht in overleg met de klinisch geneticus of kinderendocrinoloog genetisch onderzoek naar </a:t>
            </a:r>
            <a:r>
              <a:rPr lang="nl-NL" i="1" dirty="0">
                <a:solidFill>
                  <a:srgbClr val="000000"/>
                </a:solidFill>
              </a:rPr>
              <a:t>SHOX</a:t>
            </a:r>
            <a:r>
              <a:rPr lang="nl-NL" dirty="0">
                <a:solidFill>
                  <a:srgbClr val="000000"/>
                </a:solidFill>
              </a:rPr>
              <a:t> </a:t>
            </a:r>
            <a:r>
              <a:rPr lang="nl-NL" dirty="0" err="1">
                <a:solidFill>
                  <a:srgbClr val="000000"/>
                </a:solidFill>
              </a:rPr>
              <a:t>haploïnsufficiëntie</a:t>
            </a:r>
            <a:r>
              <a:rPr lang="nl-NL" dirty="0">
                <a:solidFill>
                  <a:srgbClr val="000000"/>
                </a:solidFill>
              </a:rPr>
              <a:t> (door middel van sequentie analyse en MLPA, inclusief </a:t>
            </a:r>
            <a:r>
              <a:rPr lang="nl-NL" dirty="0" err="1">
                <a:solidFill>
                  <a:srgbClr val="000000"/>
                </a:solidFill>
              </a:rPr>
              <a:t>enhancer</a:t>
            </a:r>
            <a:r>
              <a:rPr lang="nl-NL" dirty="0">
                <a:solidFill>
                  <a:srgbClr val="000000"/>
                </a:solidFill>
              </a:rPr>
              <a:t> gebieden, eventueel als onderdeel van een specifiek “klein” groei-</a:t>
            </a:r>
            <a:r>
              <a:rPr lang="nl-NL" dirty="0" err="1">
                <a:solidFill>
                  <a:srgbClr val="000000"/>
                </a:solidFill>
              </a:rPr>
              <a:t>genpanel</a:t>
            </a:r>
            <a:r>
              <a:rPr lang="nl-NL" dirty="0">
                <a:solidFill>
                  <a:srgbClr val="000000"/>
                </a:solidFill>
              </a:rPr>
              <a:t>) als aan één van de volgende voorwaarden wordt voldaan:</a:t>
            </a:r>
          </a:p>
          <a:p>
            <a:pPr lvl="0"/>
            <a:r>
              <a:rPr lang="nl-NL" dirty="0">
                <a:solidFill>
                  <a:srgbClr val="000000"/>
                </a:solidFill>
              </a:rPr>
              <a:t>•	Lengte-SDS&lt;-2 EN (zithoogte/lengte SDS &gt;1 OF spanwijdte ≥3 cm lager dan de lengte)</a:t>
            </a:r>
          </a:p>
          <a:p>
            <a:pPr lvl="0"/>
            <a:r>
              <a:rPr lang="nl-NL" dirty="0">
                <a:solidFill>
                  <a:srgbClr val="000000"/>
                </a:solidFill>
              </a:rPr>
              <a:t>•	Lengte-SDS&lt;-1 EN typische kenmerken van </a:t>
            </a:r>
            <a:r>
              <a:rPr lang="nl-NL" dirty="0" err="1">
                <a:solidFill>
                  <a:srgbClr val="000000"/>
                </a:solidFill>
              </a:rPr>
              <a:t>Leri-Weill</a:t>
            </a:r>
            <a:r>
              <a:rPr lang="nl-NL" dirty="0">
                <a:solidFill>
                  <a:srgbClr val="000000"/>
                </a:solidFill>
              </a:rPr>
              <a:t> syndroom bij (lichamelijk onderzoek (</a:t>
            </a:r>
            <a:r>
              <a:rPr lang="nl-NL" dirty="0" err="1">
                <a:solidFill>
                  <a:srgbClr val="000000"/>
                </a:solidFill>
              </a:rPr>
              <a:t>Madelungse</a:t>
            </a:r>
            <a:r>
              <a:rPr lang="nl-NL" dirty="0">
                <a:solidFill>
                  <a:srgbClr val="000000"/>
                </a:solidFill>
              </a:rPr>
              <a:t> deformiteit, </a:t>
            </a:r>
            <a:r>
              <a:rPr lang="nl-NL" dirty="0" err="1">
                <a:solidFill>
                  <a:srgbClr val="000000"/>
                </a:solidFill>
              </a:rPr>
              <a:t>cubitus</a:t>
            </a:r>
            <a:r>
              <a:rPr lang="nl-NL" dirty="0">
                <a:solidFill>
                  <a:srgbClr val="000000"/>
                </a:solidFill>
              </a:rPr>
              <a:t> </a:t>
            </a:r>
            <a:r>
              <a:rPr lang="nl-NL" dirty="0" err="1">
                <a:solidFill>
                  <a:srgbClr val="000000"/>
                </a:solidFill>
              </a:rPr>
              <a:t>valgus</a:t>
            </a:r>
            <a:r>
              <a:rPr lang="nl-NL" dirty="0">
                <a:solidFill>
                  <a:srgbClr val="000000"/>
                </a:solidFill>
              </a:rPr>
              <a:t>, korte onderarmen, spierhypertrofie, dislocatie van de </a:t>
            </a:r>
            <a:r>
              <a:rPr lang="nl-NL" dirty="0" err="1">
                <a:solidFill>
                  <a:srgbClr val="000000"/>
                </a:solidFill>
              </a:rPr>
              <a:t>ulna</a:t>
            </a:r>
            <a:r>
              <a:rPr lang="nl-NL" dirty="0">
                <a:solidFill>
                  <a:srgbClr val="000000"/>
                </a:solidFill>
              </a:rPr>
              <a:t>) OF op röntgenfoto’s van de hand, pols of onderarm). </a:t>
            </a:r>
          </a:p>
          <a:p>
            <a:pPr lvl="0"/>
            <a:r>
              <a:rPr lang="nl-NL" dirty="0">
                <a:solidFill>
                  <a:srgbClr val="000000"/>
                </a:solidFill>
              </a:rPr>
              <a:t>•	Lengte-SDS&lt;-2 EN een ouder met ≥1 van de volgende kenmerken: lengte-SDS&lt;-2, (zithoogte/lengte-SDS&gt;1 EN spanwijdte≥3 cm lager dan de lengte), typische kenmerken van </a:t>
            </a:r>
            <a:r>
              <a:rPr lang="nl-NL" dirty="0" err="1">
                <a:solidFill>
                  <a:srgbClr val="000000"/>
                </a:solidFill>
              </a:rPr>
              <a:t>Leri-Weill</a:t>
            </a:r>
            <a:r>
              <a:rPr lang="nl-NL" dirty="0">
                <a:solidFill>
                  <a:srgbClr val="000000"/>
                </a:solidFill>
              </a:rPr>
              <a:t> syndroom</a:t>
            </a:r>
          </a:p>
        </p:txBody>
      </p:sp>
    </p:spTree>
    <p:extLst>
      <p:ext uri="{BB962C8B-B14F-4D97-AF65-F5344CB8AC3E}">
        <p14:creationId xmlns:p14="http://schemas.microsoft.com/office/powerpoint/2010/main" val="16056913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Aanbevelingen</a:t>
            </a:r>
            <a:r>
              <a:rPr lang="en-US" dirty="0"/>
              <a:t> (4)</a:t>
            </a:r>
            <a:endParaRPr lang="en-GB" dirty="0"/>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US" dirty="0" err="1">
                <a:solidFill>
                  <a:srgbClr val="000000"/>
                </a:solidFill>
              </a:rPr>
              <a:t>Verricht</a:t>
            </a:r>
            <a:r>
              <a:rPr lang="en-US" dirty="0">
                <a:solidFill>
                  <a:srgbClr val="000000"/>
                </a:solidFill>
              </a:rPr>
              <a:t> </a:t>
            </a:r>
            <a:r>
              <a:rPr lang="en-US" dirty="0" err="1">
                <a:solidFill>
                  <a:srgbClr val="000000"/>
                </a:solidFill>
              </a:rPr>
              <a:t>bij</a:t>
            </a:r>
            <a:r>
              <a:rPr lang="en-US" dirty="0">
                <a:solidFill>
                  <a:srgbClr val="000000"/>
                </a:solidFill>
              </a:rPr>
              <a:t> </a:t>
            </a:r>
            <a:r>
              <a:rPr lang="en-US" dirty="0" err="1">
                <a:solidFill>
                  <a:srgbClr val="000000"/>
                </a:solidFill>
              </a:rPr>
              <a:t>alle</a:t>
            </a:r>
            <a:r>
              <a:rPr lang="en-US" dirty="0">
                <a:solidFill>
                  <a:srgbClr val="000000"/>
                </a:solidFill>
              </a:rPr>
              <a:t> </a:t>
            </a:r>
            <a:r>
              <a:rPr lang="en-US" dirty="0" err="1">
                <a:solidFill>
                  <a:srgbClr val="000000"/>
                </a:solidFill>
              </a:rPr>
              <a:t>kinderen</a:t>
            </a:r>
            <a:r>
              <a:rPr lang="en-US" dirty="0">
                <a:solidFill>
                  <a:srgbClr val="000000"/>
                </a:solidFill>
              </a:rPr>
              <a:t> die </a:t>
            </a:r>
            <a:r>
              <a:rPr lang="en-US" dirty="0" err="1">
                <a:solidFill>
                  <a:srgbClr val="000000"/>
                </a:solidFill>
              </a:rPr>
              <a:t>zijn</a:t>
            </a:r>
            <a:r>
              <a:rPr lang="en-US" dirty="0">
                <a:solidFill>
                  <a:srgbClr val="000000"/>
                </a:solidFill>
              </a:rPr>
              <a:t> </a:t>
            </a:r>
            <a:r>
              <a:rPr lang="en-US" dirty="0" err="1">
                <a:solidFill>
                  <a:srgbClr val="000000"/>
                </a:solidFill>
              </a:rPr>
              <a:t>verwezen</a:t>
            </a:r>
            <a:r>
              <a:rPr lang="en-US" dirty="0">
                <a:solidFill>
                  <a:srgbClr val="000000"/>
                </a:solidFill>
              </a:rPr>
              <a:t> </a:t>
            </a:r>
            <a:r>
              <a:rPr lang="en-US" dirty="0" err="1">
                <a:solidFill>
                  <a:srgbClr val="000000"/>
                </a:solidFill>
              </a:rPr>
              <a:t>voor</a:t>
            </a:r>
            <a:r>
              <a:rPr lang="en-US" dirty="0">
                <a:solidFill>
                  <a:srgbClr val="000000"/>
                </a:solidFill>
              </a:rPr>
              <a:t> </a:t>
            </a:r>
            <a:r>
              <a:rPr lang="en-US" dirty="0" err="1">
                <a:solidFill>
                  <a:srgbClr val="000000"/>
                </a:solidFill>
              </a:rPr>
              <a:t>kleine</a:t>
            </a:r>
            <a:r>
              <a:rPr lang="en-US" dirty="0">
                <a:solidFill>
                  <a:srgbClr val="000000"/>
                </a:solidFill>
              </a:rPr>
              <a:t> </a:t>
            </a:r>
            <a:r>
              <a:rPr lang="en-US" dirty="0" err="1">
                <a:solidFill>
                  <a:srgbClr val="000000"/>
                </a:solidFill>
              </a:rPr>
              <a:t>lengte</a:t>
            </a:r>
            <a:r>
              <a:rPr lang="en-US" dirty="0">
                <a:solidFill>
                  <a:srgbClr val="000000"/>
                </a:solidFill>
              </a:rPr>
              <a:t> </a:t>
            </a:r>
            <a:r>
              <a:rPr lang="en-US" dirty="0" err="1">
                <a:solidFill>
                  <a:srgbClr val="000000"/>
                </a:solidFill>
              </a:rPr>
              <a:t>laboratoriumscreening</a:t>
            </a:r>
            <a:r>
              <a:rPr lang="en-US" dirty="0">
                <a:solidFill>
                  <a:srgbClr val="000000"/>
                </a:solidFill>
              </a:rPr>
              <a:t> </a:t>
            </a:r>
            <a:r>
              <a:rPr lang="en-US" dirty="0" err="1">
                <a:solidFill>
                  <a:srgbClr val="000000"/>
                </a:solidFill>
              </a:rPr>
              <a:t>bestaande</a:t>
            </a:r>
            <a:r>
              <a:rPr lang="en-US" dirty="0">
                <a:solidFill>
                  <a:srgbClr val="000000"/>
                </a:solidFill>
              </a:rPr>
              <a:t> </a:t>
            </a:r>
            <a:r>
              <a:rPr lang="en-US" dirty="0" err="1">
                <a:solidFill>
                  <a:srgbClr val="000000"/>
                </a:solidFill>
              </a:rPr>
              <a:t>uit</a:t>
            </a:r>
            <a:r>
              <a:rPr lang="en-US" dirty="0">
                <a:solidFill>
                  <a:srgbClr val="000000"/>
                </a:solidFill>
              </a:rPr>
              <a:t> </a:t>
            </a:r>
            <a:r>
              <a:rPr lang="en-US" dirty="0" err="1">
                <a:solidFill>
                  <a:srgbClr val="000000"/>
                </a:solidFill>
              </a:rPr>
              <a:t>Hb</a:t>
            </a:r>
            <a:r>
              <a:rPr lang="en-US" dirty="0">
                <a:solidFill>
                  <a:srgbClr val="000000"/>
                </a:solidFill>
              </a:rPr>
              <a:t>, </a:t>
            </a:r>
            <a:r>
              <a:rPr lang="en-US" dirty="0" err="1">
                <a:solidFill>
                  <a:srgbClr val="000000"/>
                </a:solidFill>
              </a:rPr>
              <a:t>Ht</a:t>
            </a:r>
            <a:r>
              <a:rPr lang="en-US" dirty="0">
                <a:solidFill>
                  <a:srgbClr val="000000"/>
                </a:solidFill>
              </a:rPr>
              <a:t>, </a:t>
            </a:r>
            <a:r>
              <a:rPr lang="en-US" dirty="0" err="1">
                <a:solidFill>
                  <a:srgbClr val="000000"/>
                </a:solidFill>
              </a:rPr>
              <a:t>erytrocyten</a:t>
            </a:r>
            <a:r>
              <a:rPr lang="en-US" dirty="0">
                <a:solidFill>
                  <a:srgbClr val="000000"/>
                </a:solidFill>
              </a:rPr>
              <a:t>, rode </a:t>
            </a:r>
            <a:r>
              <a:rPr lang="en-US" dirty="0" err="1">
                <a:solidFill>
                  <a:srgbClr val="000000"/>
                </a:solidFill>
              </a:rPr>
              <a:t>cel</a:t>
            </a:r>
            <a:r>
              <a:rPr lang="en-US" dirty="0">
                <a:solidFill>
                  <a:srgbClr val="000000"/>
                </a:solidFill>
              </a:rPr>
              <a:t> indices (MCH, MCV, MCHC, WDR), serum IGF-1, FT4, TSH, IgA-anti-tissue transglutaminase </a:t>
            </a:r>
            <a:r>
              <a:rPr lang="en-US" dirty="0" err="1">
                <a:solidFill>
                  <a:srgbClr val="000000"/>
                </a:solidFill>
              </a:rPr>
              <a:t>antilichamen</a:t>
            </a:r>
            <a:r>
              <a:rPr lang="en-US" dirty="0">
                <a:solidFill>
                  <a:srgbClr val="000000"/>
                </a:solidFill>
              </a:rPr>
              <a:t>, </a:t>
            </a:r>
            <a:r>
              <a:rPr lang="en-US" dirty="0" err="1">
                <a:solidFill>
                  <a:srgbClr val="000000"/>
                </a:solidFill>
              </a:rPr>
              <a:t>totaal</a:t>
            </a:r>
            <a:r>
              <a:rPr lang="en-US" dirty="0">
                <a:solidFill>
                  <a:srgbClr val="000000"/>
                </a:solidFill>
              </a:rPr>
              <a:t> IgA, Na, K, </a:t>
            </a:r>
            <a:r>
              <a:rPr lang="en-US" dirty="0" err="1">
                <a:solidFill>
                  <a:srgbClr val="000000"/>
                </a:solidFill>
              </a:rPr>
              <a:t>kreatinine</a:t>
            </a:r>
            <a:r>
              <a:rPr lang="en-US" dirty="0">
                <a:solidFill>
                  <a:srgbClr val="000000"/>
                </a:solidFill>
              </a:rPr>
              <a:t>, Ca, P en AF. De serum IGF-1 </a:t>
            </a:r>
            <a:r>
              <a:rPr lang="en-US" dirty="0" err="1">
                <a:solidFill>
                  <a:srgbClr val="000000"/>
                </a:solidFill>
              </a:rPr>
              <a:t>waarde</a:t>
            </a:r>
            <a:r>
              <a:rPr lang="en-US" dirty="0">
                <a:solidFill>
                  <a:srgbClr val="000000"/>
                </a:solidFill>
              </a:rPr>
              <a:t> </a:t>
            </a:r>
            <a:r>
              <a:rPr lang="en-US" dirty="0" err="1">
                <a:solidFill>
                  <a:srgbClr val="000000"/>
                </a:solidFill>
              </a:rPr>
              <a:t>dient</a:t>
            </a:r>
            <a:r>
              <a:rPr lang="en-US" dirty="0">
                <a:solidFill>
                  <a:srgbClr val="000000"/>
                </a:solidFill>
              </a:rPr>
              <a:t> in nmol/L of ng/mL en SDS (</a:t>
            </a:r>
            <a:r>
              <a:rPr lang="en-US" dirty="0" err="1">
                <a:solidFill>
                  <a:srgbClr val="000000"/>
                </a:solidFill>
              </a:rPr>
              <a:t>voor</a:t>
            </a:r>
            <a:r>
              <a:rPr lang="en-US" dirty="0">
                <a:solidFill>
                  <a:srgbClr val="000000"/>
                </a:solidFill>
              </a:rPr>
              <a:t> </a:t>
            </a:r>
            <a:r>
              <a:rPr lang="en-US" dirty="0" err="1">
                <a:solidFill>
                  <a:srgbClr val="000000"/>
                </a:solidFill>
              </a:rPr>
              <a:t>leeftijd</a:t>
            </a:r>
            <a:r>
              <a:rPr lang="en-US" dirty="0">
                <a:solidFill>
                  <a:srgbClr val="000000"/>
                </a:solidFill>
              </a:rPr>
              <a:t> en </a:t>
            </a:r>
            <a:r>
              <a:rPr lang="en-US" dirty="0" err="1">
                <a:solidFill>
                  <a:srgbClr val="000000"/>
                </a:solidFill>
              </a:rPr>
              <a:t>geslacht</a:t>
            </a:r>
            <a:r>
              <a:rPr lang="en-US" dirty="0">
                <a:solidFill>
                  <a:srgbClr val="000000"/>
                </a:solidFill>
              </a:rPr>
              <a:t>) te </a:t>
            </a:r>
            <a:r>
              <a:rPr lang="en-US" dirty="0" err="1">
                <a:solidFill>
                  <a:srgbClr val="000000"/>
                </a:solidFill>
              </a:rPr>
              <a:t>worden</a:t>
            </a:r>
            <a:r>
              <a:rPr lang="en-US" dirty="0">
                <a:solidFill>
                  <a:srgbClr val="000000"/>
                </a:solidFill>
              </a:rPr>
              <a:t> </a:t>
            </a:r>
            <a:r>
              <a:rPr lang="en-US" dirty="0" err="1">
                <a:solidFill>
                  <a:srgbClr val="000000"/>
                </a:solidFill>
              </a:rPr>
              <a:t>gerapporteerd</a:t>
            </a:r>
            <a:r>
              <a:rPr lang="en-US" dirty="0">
                <a:solidFill>
                  <a:srgbClr val="000000"/>
                </a:solidFill>
              </a:rPr>
              <a:t> door het </a:t>
            </a:r>
            <a:r>
              <a:rPr lang="en-US" dirty="0" err="1">
                <a:solidFill>
                  <a:srgbClr val="000000"/>
                </a:solidFill>
              </a:rPr>
              <a:t>laboratorium</a:t>
            </a:r>
            <a:r>
              <a:rPr lang="en-US" dirty="0">
                <a:solidFill>
                  <a:srgbClr val="000000"/>
                </a:solidFill>
              </a:rPr>
              <a:t> en door de </a:t>
            </a:r>
            <a:r>
              <a:rPr lang="en-US" dirty="0" err="1">
                <a:solidFill>
                  <a:srgbClr val="000000"/>
                </a:solidFill>
              </a:rPr>
              <a:t>kinderarts</a:t>
            </a:r>
            <a:r>
              <a:rPr lang="en-US" dirty="0">
                <a:solidFill>
                  <a:srgbClr val="000000"/>
                </a:solidFill>
              </a:rPr>
              <a:t> te </a:t>
            </a:r>
            <a:r>
              <a:rPr lang="en-US" dirty="0" err="1">
                <a:solidFill>
                  <a:srgbClr val="000000"/>
                </a:solidFill>
              </a:rPr>
              <a:t>worden</a:t>
            </a:r>
            <a:r>
              <a:rPr lang="en-US" dirty="0">
                <a:solidFill>
                  <a:srgbClr val="000000"/>
                </a:solidFill>
              </a:rPr>
              <a:t> </a:t>
            </a:r>
            <a:r>
              <a:rPr lang="en-US" dirty="0" err="1">
                <a:solidFill>
                  <a:srgbClr val="000000"/>
                </a:solidFill>
              </a:rPr>
              <a:t>geïnterpreteerd</a:t>
            </a:r>
            <a:r>
              <a:rPr lang="en-US" dirty="0">
                <a:solidFill>
                  <a:srgbClr val="000000"/>
                </a:solidFill>
              </a:rPr>
              <a:t> met </a:t>
            </a:r>
            <a:r>
              <a:rPr lang="en-US" dirty="0" err="1">
                <a:solidFill>
                  <a:srgbClr val="000000"/>
                </a:solidFill>
              </a:rPr>
              <a:t>inachtneming</a:t>
            </a:r>
            <a:r>
              <a:rPr lang="en-US" dirty="0">
                <a:solidFill>
                  <a:srgbClr val="000000"/>
                </a:solidFill>
              </a:rPr>
              <a:t> van het </a:t>
            </a:r>
            <a:r>
              <a:rPr lang="en-US" dirty="0" err="1">
                <a:solidFill>
                  <a:srgbClr val="000000"/>
                </a:solidFill>
              </a:rPr>
              <a:t>puberteitsstadium</a:t>
            </a:r>
            <a:r>
              <a:rPr lang="en-US" dirty="0">
                <a:solidFill>
                  <a:srgbClr val="000000"/>
                </a:solidFill>
              </a:rPr>
              <a:t> en </a:t>
            </a:r>
            <a:r>
              <a:rPr lang="en-US" dirty="0" err="1">
                <a:solidFill>
                  <a:srgbClr val="000000"/>
                </a:solidFill>
              </a:rPr>
              <a:t>voedingstoestand</a:t>
            </a:r>
            <a:r>
              <a:rPr lang="en-US" dirty="0">
                <a:solidFill>
                  <a:srgbClr val="000000"/>
                </a:solidFill>
              </a:rPr>
              <a:t>.</a:t>
            </a:r>
          </a:p>
          <a:p>
            <a:pPr marL="342900" lvl="0" indent="-342900">
              <a:buFont typeface="Arial" panose="020B0604020202020204" pitchFamily="34" charset="0"/>
              <a:buChar char="•"/>
            </a:pPr>
            <a:r>
              <a:rPr lang="nl-NL" dirty="0"/>
              <a:t>Voeg bij kinderen &lt;3 jaar met groeiafbuiging en/of “failure </a:t>
            </a:r>
            <a:r>
              <a:rPr lang="nl-NL" dirty="0" err="1"/>
              <a:t>to</a:t>
            </a:r>
            <a:r>
              <a:rPr lang="nl-NL" dirty="0"/>
              <a:t> </a:t>
            </a:r>
            <a:r>
              <a:rPr lang="nl-NL" dirty="0" err="1"/>
              <a:t>thrive</a:t>
            </a:r>
            <a:r>
              <a:rPr lang="nl-NL" dirty="0"/>
              <a:t>” een bloedgas bepaling toe aan de laboratoriumscreening. Voeg bij kinderen ≥10 jaar met afbuiging van lengte-SDS en (afbuiging van BMI-SDS of BMI-SDS&lt;-1) de volgende bepalingen toe: leukocyten en leukocytendifferentiatie, BSE of CRP in het bloed en </a:t>
            </a:r>
            <a:r>
              <a:rPr lang="nl-NL" dirty="0" err="1"/>
              <a:t>calprotectine</a:t>
            </a:r>
            <a:r>
              <a:rPr lang="nl-NL" dirty="0"/>
              <a:t> in de </a:t>
            </a:r>
            <a:r>
              <a:rPr lang="nl-NL" dirty="0" err="1"/>
              <a:t>faeces</a:t>
            </a:r>
            <a:r>
              <a:rPr lang="nl-NL" dirty="0"/>
              <a:t>.</a:t>
            </a:r>
            <a:endParaRPr lang="en-GB" dirty="0"/>
          </a:p>
        </p:txBody>
      </p:sp>
    </p:spTree>
    <p:extLst>
      <p:ext uri="{BB962C8B-B14F-4D97-AF65-F5344CB8AC3E}">
        <p14:creationId xmlns:p14="http://schemas.microsoft.com/office/powerpoint/2010/main" val="13806464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Aanbevelingen</a:t>
            </a:r>
            <a:r>
              <a:rPr lang="en-US" dirty="0"/>
              <a:t> (5)</a:t>
            </a:r>
            <a:endParaRPr lang="en-GB" dirty="0"/>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nl-NL" dirty="0">
                <a:solidFill>
                  <a:srgbClr val="000000"/>
                </a:solidFill>
              </a:rPr>
              <a:t>Indien na de eerste screening (na uitsluiten van Turner-syndroom) verdenking op een primaire groeistoornis blijft bestaan bij kinderen met kleine lengte al of niet met bijkomende </a:t>
            </a:r>
            <a:r>
              <a:rPr lang="nl-NL" dirty="0" err="1">
                <a:solidFill>
                  <a:srgbClr val="000000"/>
                </a:solidFill>
              </a:rPr>
              <a:t>dysmorfe</a:t>
            </a:r>
            <a:r>
              <a:rPr lang="nl-NL" dirty="0">
                <a:solidFill>
                  <a:srgbClr val="000000"/>
                </a:solidFill>
              </a:rPr>
              <a:t> kenmerken en/of disproportie en/of dominante overerving en/of extreem kleine lengte (&lt;-3 SDS), overleg dan met een kinderarts-endocrinoloog of klinisch geneticus over de eventuele indicatie voor aanvullend genetisch onderzoek (bijvoorbeeld array-analyse of groei-</a:t>
            </a:r>
            <a:r>
              <a:rPr lang="nl-NL" dirty="0" err="1">
                <a:solidFill>
                  <a:srgbClr val="000000"/>
                </a:solidFill>
              </a:rPr>
              <a:t>genpanel</a:t>
            </a:r>
            <a:r>
              <a:rPr lang="nl-NL" dirty="0">
                <a:solidFill>
                  <a:srgbClr val="000000"/>
                </a:solidFill>
              </a:rPr>
              <a:t>) of verwijzing naar een academisch centrum of expertisecentrum voor groeistoornissen.</a:t>
            </a:r>
            <a:endParaRPr lang="en-GB" dirty="0"/>
          </a:p>
        </p:txBody>
      </p:sp>
    </p:spTree>
    <p:extLst>
      <p:ext uri="{BB962C8B-B14F-4D97-AF65-F5344CB8AC3E}">
        <p14:creationId xmlns:p14="http://schemas.microsoft.com/office/powerpoint/2010/main" val="19849456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Overige</a:t>
            </a:r>
            <a:r>
              <a:rPr lang="en-US" dirty="0"/>
              <a:t> </a:t>
            </a:r>
            <a:r>
              <a:rPr lang="en-US" dirty="0" err="1"/>
              <a:t>opmerkingen</a:t>
            </a:r>
            <a:endParaRPr lang="en-GB" dirty="0"/>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US" dirty="0" err="1">
                <a:solidFill>
                  <a:srgbClr val="000000"/>
                </a:solidFill>
              </a:rPr>
              <a:t>Anamnese</a:t>
            </a:r>
            <a:r>
              <a:rPr lang="en-US" dirty="0">
                <a:solidFill>
                  <a:srgbClr val="000000"/>
                </a:solidFill>
              </a:rPr>
              <a:t> (</a:t>
            </a:r>
            <a:r>
              <a:rPr lang="en-US" dirty="0" err="1">
                <a:solidFill>
                  <a:srgbClr val="000000"/>
                </a:solidFill>
              </a:rPr>
              <a:t>inclusief</a:t>
            </a:r>
            <a:r>
              <a:rPr lang="en-US" dirty="0">
                <a:solidFill>
                  <a:srgbClr val="000000"/>
                </a:solidFill>
              </a:rPr>
              <a:t> </a:t>
            </a:r>
            <a:r>
              <a:rPr lang="en-US" dirty="0" err="1">
                <a:solidFill>
                  <a:srgbClr val="000000"/>
                </a:solidFill>
              </a:rPr>
              <a:t>familieanamnese</a:t>
            </a:r>
            <a:r>
              <a:rPr lang="en-US" dirty="0">
                <a:solidFill>
                  <a:srgbClr val="000000"/>
                </a:solidFill>
              </a:rPr>
              <a:t>), </a:t>
            </a:r>
            <a:r>
              <a:rPr lang="en-US" dirty="0" err="1">
                <a:solidFill>
                  <a:srgbClr val="000000"/>
                </a:solidFill>
              </a:rPr>
              <a:t>lichamelijk</a:t>
            </a:r>
            <a:r>
              <a:rPr lang="en-US" dirty="0">
                <a:solidFill>
                  <a:srgbClr val="000000"/>
                </a:solidFill>
              </a:rPr>
              <a:t> </a:t>
            </a:r>
            <a:r>
              <a:rPr lang="en-US" dirty="0" err="1">
                <a:solidFill>
                  <a:srgbClr val="000000"/>
                </a:solidFill>
              </a:rPr>
              <a:t>onderzoek</a:t>
            </a:r>
            <a:r>
              <a:rPr lang="en-US" dirty="0">
                <a:solidFill>
                  <a:srgbClr val="000000"/>
                </a:solidFill>
              </a:rPr>
              <a:t> (</a:t>
            </a:r>
            <a:r>
              <a:rPr lang="en-US" dirty="0" err="1">
                <a:solidFill>
                  <a:srgbClr val="000000"/>
                </a:solidFill>
              </a:rPr>
              <a:t>hoofdomtrek</a:t>
            </a:r>
            <a:r>
              <a:rPr lang="en-US" dirty="0">
                <a:solidFill>
                  <a:srgbClr val="000000"/>
                </a:solidFill>
              </a:rPr>
              <a:t>, </a:t>
            </a:r>
            <a:r>
              <a:rPr lang="en-US" dirty="0" err="1">
                <a:solidFill>
                  <a:srgbClr val="000000"/>
                </a:solidFill>
              </a:rPr>
              <a:t>dysmorfe</a:t>
            </a:r>
            <a:r>
              <a:rPr lang="en-US" dirty="0">
                <a:solidFill>
                  <a:srgbClr val="000000"/>
                </a:solidFill>
              </a:rPr>
              <a:t> </a:t>
            </a:r>
            <a:r>
              <a:rPr lang="en-US" dirty="0" err="1">
                <a:solidFill>
                  <a:srgbClr val="000000"/>
                </a:solidFill>
              </a:rPr>
              <a:t>kenmerken</a:t>
            </a:r>
            <a:r>
              <a:rPr lang="en-US" dirty="0">
                <a:solidFill>
                  <a:srgbClr val="000000"/>
                </a:solidFill>
              </a:rPr>
              <a:t>, </a:t>
            </a:r>
            <a:r>
              <a:rPr lang="en-US" dirty="0" err="1">
                <a:solidFill>
                  <a:srgbClr val="000000"/>
                </a:solidFill>
              </a:rPr>
              <a:t>lichaamsproporties</a:t>
            </a:r>
            <a:r>
              <a:rPr lang="en-US" dirty="0">
                <a:solidFill>
                  <a:srgbClr val="000000"/>
                </a:solidFill>
              </a:rPr>
              <a:t>!) en </a:t>
            </a:r>
            <a:r>
              <a:rPr lang="en-US" dirty="0" err="1">
                <a:solidFill>
                  <a:srgbClr val="000000"/>
                </a:solidFill>
              </a:rPr>
              <a:t>groeipatroon</a:t>
            </a:r>
            <a:r>
              <a:rPr lang="en-US" dirty="0">
                <a:solidFill>
                  <a:srgbClr val="000000"/>
                </a:solidFill>
              </a:rPr>
              <a:t> </a:t>
            </a:r>
            <a:r>
              <a:rPr lang="en-US" dirty="0" err="1">
                <a:solidFill>
                  <a:srgbClr val="000000"/>
                </a:solidFill>
              </a:rPr>
              <a:t>geven</a:t>
            </a:r>
            <a:r>
              <a:rPr lang="en-US" dirty="0">
                <a:solidFill>
                  <a:srgbClr val="000000"/>
                </a:solidFill>
              </a:rPr>
              <a:t> </a:t>
            </a:r>
            <a:r>
              <a:rPr lang="en-US" dirty="0" err="1">
                <a:solidFill>
                  <a:srgbClr val="000000"/>
                </a:solidFill>
              </a:rPr>
              <a:t>signalen</a:t>
            </a:r>
            <a:r>
              <a:rPr lang="en-US" dirty="0">
                <a:solidFill>
                  <a:srgbClr val="000000"/>
                </a:solidFill>
              </a:rPr>
              <a:t> die de </a:t>
            </a:r>
            <a:r>
              <a:rPr lang="en-US" dirty="0" err="1"/>
              <a:t>waarschijnlijkheid</a:t>
            </a:r>
            <a:r>
              <a:rPr lang="en-US" dirty="0">
                <a:solidFill>
                  <a:srgbClr val="000000"/>
                </a:solidFill>
              </a:rPr>
              <a:t> van </a:t>
            </a:r>
            <a:r>
              <a:rPr lang="en-US" dirty="0" err="1">
                <a:solidFill>
                  <a:srgbClr val="000000"/>
                </a:solidFill>
              </a:rPr>
              <a:t>een</a:t>
            </a:r>
            <a:r>
              <a:rPr lang="en-US" dirty="0">
                <a:solidFill>
                  <a:srgbClr val="000000"/>
                </a:solidFill>
              </a:rPr>
              <a:t> </a:t>
            </a:r>
            <a:r>
              <a:rPr lang="en-US" dirty="0" err="1">
                <a:solidFill>
                  <a:srgbClr val="000000"/>
                </a:solidFill>
              </a:rPr>
              <a:t>primaire</a:t>
            </a:r>
            <a:r>
              <a:rPr lang="en-US" dirty="0">
                <a:solidFill>
                  <a:srgbClr val="000000"/>
                </a:solidFill>
              </a:rPr>
              <a:t> of </a:t>
            </a:r>
            <a:r>
              <a:rPr lang="en-US" dirty="0" err="1">
                <a:solidFill>
                  <a:srgbClr val="000000"/>
                </a:solidFill>
              </a:rPr>
              <a:t>secundaire</a:t>
            </a:r>
            <a:r>
              <a:rPr lang="en-US" dirty="0">
                <a:solidFill>
                  <a:srgbClr val="000000"/>
                </a:solidFill>
              </a:rPr>
              <a:t> </a:t>
            </a:r>
            <a:r>
              <a:rPr lang="en-US" dirty="0" err="1">
                <a:solidFill>
                  <a:srgbClr val="000000"/>
                </a:solidFill>
              </a:rPr>
              <a:t>groeistoornis</a:t>
            </a:r>
            <a:r>
              <a:rPr lang="en-US" dirty="0">
                <a:solidFill>
                  <a:srgbClr val="000000"/>
                </a:solidFill>
              </a:rPr>
              <a:t> </a:t>
            </a:r>
            <a:r>
              <a:rPr lang="en-US" dirty="0" err="1">
                <a:solidFill>
                  <a:srgbClr val="000000"/>
                </a:solidFill>
              </a:rPr>
              <a:t>bepalen</a:t>
            </a:r>
            <a:endParaRPr lang="en-US" dirty="0">
              <a:solidFill>
                <a:srgbClr val="000000"/>
              </a:solidFill>
            </a:endParaRPr>
          </a:p>
          <a:p>
            <a:pPr marL="342900" lvl="0" indent="-342900">
              <a:buFont typeface="Arial" panose="020B0604020202020204" pitchFamily="34" charset="0"/>
              <a:buChar char="•"/>
            </a:pPr>
            <a:endParaRPr lang="en-US" dirty="0">
              <a:solidFill>
                <a:srgbClr val="000000"/>
              </a:solidFill>
            </a:endParaRPr>
          </a:p>
          <a:p>
            <a:pPr marL="342900" lvl="0" indent="-342900">
              <a:buFont typeface="Arial" panose="020B0604020202020204" pitchFamily="34" charset="0"/>
              <a:buChar char="•"/>
            </a:pPr>
            <a:r>
              <a:rPr lang="en-US" dirty="0">
                <a:solidFill>
                  <a:srgbClr val="000000"/>
                </a:solidFill>
              </a:rPr>
              <a:t>De </a:t>
            </a:r>
            <a:r>
              <a:rPr lang="en-US" dirty="0" err="1">
                <a:solidFill>
                  <a:srgbClr val="000000"/>
                </a:solidFill>
              </a:rPr>
              <a:t>cumulatieve</a:t>
            </a:r>
            <a:r>
              <a:rPr lang="en-US" dirty="0">
                <a:solidFill>
                  <a:srgbClr val="000000"/>
                </a:solidFill>
              </a:rPr>
              <a:t> </a:t>
            </a:r>
            <a:r>
              <a:rPr lang="en-US" dirty="0" err="1">
                <a:solidFill>
                  <a:srgbClr val="000000"/>
                </a:solidFill>
              </a:rPr>
              <a:t>frequentie</a:t>
            </a:r>
            <a:r>
              <a:rPr lang="en-US" dirty="0">
                <a:solidFill>
                  <a:srgbClr val="000000"/>
                </a:solidFill>
              </a:rPr>
              <a:t> van Turner S, </a:t>
            </a:r>
            <a:r>
              <a:rPr lang="en-US" dirty="0" err="1">
                <a:solidFill>
                  <a:srgbClr val="000000"/>
                </a:solidFill>
              </a:rPr>
              <a:t>haploinsufficientie</a:t>
            </a:r>
            <a:r>
              <a:rPr lang="en-US" dirty="0">
                <a:solidFill>
                  <a:srgbClr val="000000"/>
                </a:solidFill>
              </a:rPr>
              <a:t> van </a:t>
            </a:r>
            <a:r>
              <a:rPr lang="en-US" i="1" dirty="0">
                <a:solidFill>
                  <a:srgbClr val="000000"/>
                </a:solidFill>
              </a:rPr>
              <a:t>SHOX</a:t>
            </a:r>
            <a:r>
              <a:rPr lang="en-US" dirty="0">
                <a:solidFill>
                  <a:srgbClr val="000000"/>
                </a:solidFill>
              </a:rPr>
              <a:t>, </a:t>
            </a:r>
            <a:r>
              <a:rPr lang="en-US" i="1" dirty="0">
                <a:solidFill>
                  <a:srgbClr val="000000"/>
                </a:solidFill>
              </a:rPr>
              <a:t>NPR2</a:t>
            </a:r>
            <a:r>
              <a:rPr lang="en-US" dirty="0">
                <a:solidFill>
                  <a:srgbClr val="000000"/>
                </a:solidFill>
              </a:rPr>
              <a:t>, </a:t>
            </a:r>
            <a:r>
              <a:rPr lang="en-US" i="1" dirty="0">
                <a:solidFill>
                  <a:srgbClr val="000000"/>
                </a:solidFill>
              </a:rPr>
              <a:t>ACAN</a:t>
            </a:r>
            <a:r>
              <a:rPr lang="en-US" dirty="0">
                <a:solidFill>
                  <a:srgbClr val="000000"/>
                </a:solidFill>
              </a:rPr>
              <a:t> en </a:t>
            </a:r>
            <a:r>
              <a:rPr lang="en-US" i="1" dirty="0">
                <a:solidFill>
                  <a:srgbClr val="000000"/>
                </a:solidFill>
              </a:rPr>
              <a:t>IHH</a:t>
            </a:r>
            <a:r>
              <a:rPr lang="en-US" dirty="0">
                <a:solidFill>
                  <a:srgbClr val="000000"/>
                </a:solidFill>
              </a:rPr>
              <a:t> en copy number variants is ≈20%. </a:t>
            </a:r>
            <a:r>
              <a:rPr lang="en-US" dirty="0" err="1">
                <a:solidFill>
                  <a:srgbClr val="000000"/>
                </a:solidFill>
              </a:rPr>
              <a:t>Dit</a:t>
            </a:r>
            <a:r>
              <a:rPr lang="en-US" dirty="0">
                <a:solidFill>
                  <a:srgbClr val="000000"/>
                </a:solidFill>
              </a:rPr>
              <a:t> </a:t>
            </a:r>
            <a:r>
              <a:rPr lang="en-US" dirty="0" err="1">
                <a:solidFill>
                  <a:srgbClr val="000000"/>
                </a:solidFill>
              </a:rPr>
              <a:t>maakt</a:t>
            </a:r>
            <a:r>
              <a:rPr lang="en-US" dirty="0">
                <a:solidFill>
                  <a:srgbClr val="000000"/>
                </a:solidFill>
              </a:rPr>
              <a:t> </a:t>
            </a:r>
            <a:r>
              <a:rPr lang="en-US" dirty="0" err="1">
                <a:solidFill>
                  <a:srgbClr val="000000"/>
                </a:solidFill>
              </a:rPr>
              <a:t>een</a:t>
            </a:r>
            <a:r>
              <a:rPr lang="en-US" dirty="0">
                <a:solidFill>
                  <a:srgbClr val="000000"/>
                </a:solidFill>
              </a:rPr>
              <a:t> </a:t>
            </a:r>
            <a:r>
              <a:rPr lang="en-US" dirty="0" err="1">
                <a:solidFill>
                  <a:srgbClr val="000000"/>
                </a:solidFill>
              </a:rPr>
              <a:t>meer</a:t>
            </a:r>
            <a:r>
              <a:rPr lang="en-US" dirty="0">
                <a:solidFill>
                  <a:srgbClr val="000000"/>
                </a:solidFill>
              </a:rPr>
              <a:t> </a:t>
            </a:r>
            <a:r>
              <a:rPr lang="en-US" dirty="0" err="1">
                <a:solidFill>
                  <a:srgbClr val="000000"/>
                </a:solidFill>
              </a:rPr>
              <a:t>gebalanceerde</a:t>
            </a:r>
            <a:r>
              <a:rPr lang="en-US" dirty="0">
                <a:solidFill>
                  <a:srgbClr val="000000"/>
                </a:solidFill>
              </a:rPr>
              <a:t> </a:t>
            </a:r>
            <a:r>
              <a:rPr lang="en-US" dirty="0" err="1">
                <a:solidFill>
                  <a:srgbClr val="000000"/>
                </a:solidFill>
              </a:rPr>
              <a:t>aanpak</a:t>
            </a:r>
            <a:r>
              <a:rPr lang="en-US" dirty="0">
                <a:solidFill>
                  <a:srgbClr val="000000"/>
                </a:solidFill>
              </a:rPr>
              <a:t> </a:t>
            </a:r>
            <a:r>
              <a:rPr lang="en-US" dirty="0" err="1">
                <a:solidFill>
                  <a:srgbClr val="000000"/>
                </a:solidFill>
              </a:rPr>
              <a:t>nodig</a:t>
            </a:r>
            <a:r>
              <a:rPr lang="en-US" dirty="0">
                <a:solidFill>
                  <a:srgbClr val="000000"/>
                </a:solidFill>
              </a:rPr>
              <a:t> met </a:t>
            </a:r>
            <a:r>
              <a:rPr lang="en-US" dirty="0" err="1">
                <a:solidFill>
                  <a:srgbClr val="000000"/>
                </a:solidFill>
              </a:rPr>
              <a:t>tenminste</a:t>
            </a:r>
            <a:r>
              <a:rPr lang="en-US" dirty="0">
                <a:solidFill>
                  <a:srgbClr val="000000"/>
                </a:solidFill>
              </a:rPr>
              <a:t> </a:t>
            </a:r>
            <a:r>
              <a:rPr lang="en-US" dirty="0" err="1">
                <a:solidFill>
                  <a:srgbClr val="000000"/>
                </a:solidFill>
              </a:rPr>
              <a:t>gelijke</a:t>
            </a:r>
            <a:r>
              <a:rPr lang="en-US" dirty="0">
                <a:solidFill>
                  <a:srgbClr val="000000"/>
                </a:solidFill>
              </a:rPr>
              <a:t> </a:t>
            </a:r>
            <a:r>
              <a:rPr lang="en-US" dirty="0" err="1">
                <a:solidFill>
                  <a:srgbClr val="000000"/>
                </a:solidFill>
              </a:rPr>
              <a:t>aandacht</a:t>
            </a:r>
            <a:r>
              <a:rPr lang="en-US" dirty="0">
                <a:solidFill>
                  <a:srgbClr val="000000"/>
                </a:solidFill>
              </a:rPr>
              <a:t> </a:t>
            </a:r>
            <a:r>
              <a:rPr lang="en-US" dirty="0" err="1">
                <a:solidFill>
                  <a:srgbClr val="000000"/>
                </a:solidFill>
              </a:rPr>
              <a:t>voor</a:t>
            </a:r>
            <a:r>
              <a:rPr lang="en-US" dirty="0">
                <a:solidFill>
                  <a:srgbClr val="000000"/>
                </a:solidFill>
              </a:rPr>
              <a:t> het </a:t>
            </a:r>
            <a:r>
              <a:rPr lang="en-US" dirty="0" err="1">
                <a:solidFill>
                  <a:srgbClr val="000000"/>
                </a:solidFill>
              </a:rPr>
              <a:t>diagnosticeren</a:t>
            </a:r>
            <a:r>
              <a:rPr lang="en-US" dirty="0">
                <a:solidFill>
                  <a:srgbClr val="000000"/>
                </a:solidFill>
              </a:rPr>
              <a:t> van </a:t>
            </a:r>
            <a:r>
              <a:rPr lang="en-US" dirty="0" err="1">
                <a:solidFill>
                  <a:srgbClr val="000000"/>
                </a:solidFill>
              </a:rPr>
              <a:t>primaire</a:t>
            </a:r>
            <a:r>
              <a:rPr lang="en-US" dirty="0">
                <a:solidFill>
                  <a:srgbClr val="000000"/>
                </a:solidFill>
              </a:rPr>
              <a:t> en </a:t>
            </a:r>
            <a:r>
              <a:rPr lang="en-US" dirty="0" err="1">
                <a:solidFill>
                  <a:srgbClr val="000000"/>
                </a:solidFill>
              </a:rPr>
              <a:t>secundaire</a:t>
            </a:r>
            <a:r>
              <a:rPr lang="en-US" dirty="0">
                <a:solidFill>
                  <a:srgbClr val="000000"/>
                </a:solidFill>
              </a:rPr>
              <a:t> </a:t>
            </a:r>
            <a:r>
              <a:rPr lang="en-US" dirty="0" err="1">
                <a:solidFill>
                  <a:srgbClr val="000000"/>
                </a:solidFill>
              </a:rPr>
              <a:t>groeistoornissen</a:t>
            </a:r>
            <a:endParaRPr lang="en-US" dirty="0">
              <a:solidFill>
                <a:srgbClr val="000000"/>
              </a:solidFill>
            </a:endParaRPr>
          </a:p>
          <a:p>
            <a:pPr lvl="0"/>
            <a:r>
              <a:rPr lang="en-US" dirty="0">
                <a:solidFill>
                  <a:srgbClr val="000000"/>
                </a:solidFill>
              </a:rPr>
              <a:t> </a:t>
            </a:r>
          </a:p>
          <a:p>
            <a:pPr marL="342900" lvl="0" indent="-342900">
              <a:buFont typeface="Arial" panose="020B0604020202020204" pitchFamily="34" charset="0"/>
              <a:buChar char="•"/>
            </a:pPr>
            <a:r>
              <a:rPr lang="en-US" dirty="0">
                <a:solidFill>
                  <a:srgbClr val="000000"/>
                </a:solidFill>
              </a:rPr>
              <a:t>Op WES </a:t>
            </a:r>
            <a:r>
              <a:rPr lang="en-US" dirty="0" err="1">
                <a:solidFill>
                  <a:srgbClr val="000000"/>
                </a:solidFill>
              </a:rPr>
              <a:t>gebaseerde</a:t>
            </a:r>
            <a:r>
              <a:rPr lang="en-US" dirty="0">
                <a:solidFill>
                  <a:srgbClr val="000000"/>
                </a:solidFill>
              </a:rPr>
              <a:t> </a:t>
            </a:r>
            <a:r>
              <a:rPr lang="en-US" dirty="0" err="1">
                <a:solidFill>
                  <a:srgbClr val="000000"/>
                </a:solidFill>
              </a:rPr>
              <a:t>groei-specifieke</a:t>
            </a:r>
            <a:r>
              <a:rPr lang="en-US" dirty="0">
                <a:solidFill>
                  <a:srgbClr val="000000"/>
                </a:solidFill>
              </a:rPr>
              <a:t> gen-panels </a:t>
            </a:r>
            <a:r>
              <a:rPr lang="en-US" dirty="0" err="1">
                <a:solidFill>
                  <a:srgbClr val="000000"/>
                </a:solidFill>
              </a:rPr>
              <a:t>zijn</a:t>
            </a:r>
            <a:r>
              <a:rPr lang="en-US" dirty="0">
                <a:solidFill>
                  <a:srgbClr val="000000"/>
                </a:solidFill>
              </a:rPr>
              <a:t> </a:t>
            </a:r>
            <a:r>
              <a:rPr lang="en-US" dirty="0" err="1">
                <a:solidFill>
                  <a:srgbClr val="000000"/>
                </a:solidFill>
              </a:rPr>
              <a:t>een</a:t>
            </a:r>
            <a:r>
              <a:rPr lang="en-US" dirty="0">
                <a:solidFill>
                  <a:srgbClr val="000000"/>
                </a:solidFill>
              </a:rPr>
              <a:t> efficient </a:t>
            </a:r>
            <a:r>
              <a:rPr lang="en-US" dirty="0" err="1">
                <a:solidFill>
                  <a:srgbClr val="000000"/>
                </a:solidFill>
              </a:rPr>
              <a:t>middel</a:t>
            </a:r>
            <a:r>
              <a:rPr lang="en-US" dirty="0">
                <a:solidFill>
                  <a:srgbClr val="000000"/>
                </a:solidFill>
              </a:rPr>
              <a:t> </a:t>
            </a:r>
            <a:r>
              <a:rPr lang="en-US" dirty="0" err="1">
                <a:solidFill>
                  <a:srgbClr val="000000"/>
                </a:solidFill>
              </a:rPr>
              <a:t>als</a:t>
            </a:r>
            <a:r>
              <a:rPr lang="en-US" dirty="0">
                <a:solidFill>
                  <a:srgbClr val="000000"/>
                </a:solidFill>
              </a:rPr>
              <a:t> </a:t>
            </a:r>
            <a:r>
              <a:rPr lang="en-US" dirty="0" err="1">
                <a:solidFill>
                  <a:srgbClr val="000000"/>
                </a:solidFill>
              </a:rPr>
              <a:t>aan</a:t>
            </a:r>
            <a:r>
              <a:rPr lang="en-US" dirty="0">
                <a:solidFill>
                  <a:srgbClr val="000000"/>
                </a:solidFill>
              </a:rPr>
              <a:t> </a:t>
            </a:r>
            <a:r>
              <a:rPr lang="en-US" dirty="0" err="1">
                <a:solidFill>
                  <a:srgbClr val="000000"/>
                </a:solidFill>
              </a:rPr>
              <a:t>een</a:t>
            </a:r>
            <a:r>
              <a:rPr lang="en-US" dirty="0">
                <a:solidFill>
                  <a:srgbClr val="000000"/>
                </a:solidFill>
              </a:rPr>
              <a:t> </a:t>
            </a:r>
            <a:r>
              <a:rPr lang="en-US" dirty="0" err="1">
                <a:solidFill>
                  <a:srgbClr val="000000"/>
                </a:solidFill>
              </a:rPr>
              <a:t>primaire</a:t>
            </a:r>
            <a:r>
              <a:rPr lang="en-US" dirty="0">
                <a:solidFill>
                  <a:srgbClr val="000000"/>
                </a:solidFill>
              </a:rPr>
              <a:t> </a:t>
            </a:r>
            <a:r>
              <a:rPr lang="en-US" dirty="0" err="1">
                <a:solidFill>
                  <a:srgbClr val="000000"/>
                </a:solidFill>
              </a:rPr>
              <a:t>groeistoornis</a:t>
            </a:r>
            <a:r>
              <a:rPr lang="en-US" dirty="0">
                <a:solidFill>
                  <a:srgbClr val="000000"/>
                </a:solidFill>
              </a:rPr>
              <a:t> </a:t>
            </a:r>
            <a:r>
              <a:rPr lang="en-US" dirty="0" err="1">
                <a:solidFill>
                  <a:srgbClr val="000000"/>
                </a:solidFill>
              </a:rPr>
              <a:t>wordt</a:t>
            </a:r>
            <a:r>
              <a:rPr lang="en-US" dirty="0">
                <a:solidFill>
                  <a:srgbClr val="000000"/>
                </a:solidFill>
              </a:rPr>
              <a:t> </a:t>
            </a:r>
            <a:r>
              <a:rPr lang="en-US" dirty="0" err="1">
                <a:solidFill>
                  <a:srgbClr val="000000"/>
                </a:solidFill>
              </a:rPr>
              <a:t>gedacht</a:t>
            </a:r>
            <a:endParaRPr lang="en-US" dirty="0">
              <a:solidFill>
                <a:srgbClr val="000000"/>
              </a:solidFill>
            </a:endParaRPr>
          </a:p>
          <a:p>
            <a:endParaRPr lang="en-GB" dirty="0"/>
          </a:p>
        </p:txBody>
      </p:sp>
    </p:spTree>
    <p:extLst>
      <p:ext uri="{BB962C8B-B14F-4D97-AF65-F5344CB8AC3E}">
        <p14:creationId xmlns:p14="http://schemas.microsoft.com/office/powerpoint/2010/main" val="6415055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Noodzakelijke</a:t>
            </a:r>
            <a:r>
              <a:rPr lang="en-US" dirty="0"/>
              <a:t> </a:t>
            </a:r>
            <a:r>
              <a:rPr lang="en-US" dirty="0" err="1"/>
              <a:t>voorzieningen</a:t>
            </a:r>
            <a:r>
              <a:rPr lang="en-US" dirty="0"/>
              <a:t>  in de </a:t>
            </a:r>
            <a:r>
              <a:rPr lang="en-US" dirty="0" err="1"/>
              <a:t>polikliniek</a:t>
            </a:r>
            <a:endParaRPr lang="en-GB" dirty="0"/>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US" sz="2200" dirty="0" err="1">
                <a:solidFill>
                  <a:srgbClr val="000000"/>
                </a:solidFill>
              </a:rPr>
              <a:t>Regelmatig</a:t>
            </a:r>
            <a:r>
              <a:rPr lang="en-US" sz="2200" dirty="0">
                <a:solidFill>
                  <a:srgbClr val="000000"/>
                </a:solidFill>
              </a:rPr>
              <a:t> </a:t>
            </a:r>
            <a:r>
              <a:rPr lang="en-US" sz="2200" dirty="0" err="1">
                <a:solidFill>
                  <a:srgbClr val="000000"/>
                </a:solidFill>
              </a:rPr>
              <a:t>geijkte</a:t>
            </a:r>
            <a:r>
              <a:rPr lang="en-US" sz="2200" dirty="0">
                <a:solidFill>
                  <a:srgbClr val="000000"/>
                </a:solidFill>
              </a:rPr>
              <a:t> </a:t>
            </a:r>
            <a:r>
              <a:rPr lang="en-US" sz="2200" dirty="0" err="1">
                <a:solidFill>
                  <a:srgbClr val="000000"/>
                </a:solidFill>
              </a:rPr>
              <a:t>meetapparatuur</a:t>
            </a:r>
            <a:r>
              <a:rPr lang="en-US" sz="2200" dirty="0">
                <a:solidFill>
                  <a:srgbClr val="000000"/>
                </a:solidFill>
              </a:rPr>
              <a:t> : 0-2 </a:t>
            </a:r>
            <a:r>
              <a:rPr lang="en-US" sz="2200" dirty="0" err="1">
                <a:solidFill>
                  <a:srgbClr val="000000"/>
                </a:solidFill>
              </a:rPr>
              <a:t>jaar</a:t>
            </a:r>
            <a:r>
              <a:rPr lang="en-US" sz="2200" dirty="0">
                <a:solidFill>
                  <a:srgbClr val="000000"/>
                </a:solidFill>
              </a:rPr>
              <a:t> </a:t>
            </a:r>
            <a:r>
              <a:rPr lang="en-US" sz="2200" dirty="0" err="1">
                <a:solidFill>
                  <a:srgbClr val="000000"/>
                </a:solidFill>
              </a:rPr>
              <a:t>liggend</a:t>
            </a:r>
            <a:r>
              <a:rPr lang="en-US" sz="2200" dirty="0">
                <a:solidFill>
                  <a:srgbClr val="000000"/>
                </a:solidFill>
              </a:rPr>
              <a:t>, </a:t>
            </a:r>
            <a:r>
              <a:rPr lang="en-US" sz="2200" dirty="0" err="1">
                <a:solidFill>
                  <a:srgbClr val="000000"/>
                </a:solidFill>
              </a:rPr>
              <a:t>vanaf</a:t>
            </a:r>
            <a:r>
              <a:rPr lang="en-US" sz="2200" dirty="0">
                <a:solidFill>
                  <a:srgbClr val="000000"/>
                </a:solidFill>
              </a:rPr>
              <a:t> 2 </a:t>
            </a:r>
            <a:r>
              <a:rPr lang="en-US" sz="2200" dirty="0" err="1">
                <a:solidFill>
                  <a:srgbClr val="000000"/>
                </a:solidFill>
              </a:rPr>
              <a:t>jaar</a:t>
            </a:r>
            <a:r>
              <a:rPr lang="en-US" sz="2200" dirty="0">
                <a:solidFill>
                  <a:srgbClr val="000000"/>
                </a:solidFill>
              </a:rPr>
              <a:t> </a:t>
            </a:r>
            <a:r>
              <a:rPr lang="en-US" sz="2200" dirty="0" err="1">
                <a:solidFill>
                  <a:srgbClr val="000000"/>
                </a:solidFill>
              </a:rPr>
              <a:t>staand</a:t>
            </a:r>
            <a:r>
              <a:rPr lang="en-US" sz="2200" dirty="0">
                <a:solidFill>
                  <a:srgbClr val="000000"/>
                </a:solidFill>
              </a:rPr>
              <a:t> (stadiometer)</a:t>
            </a:r>
          </a:p>
          <a:p>
            <a:pPr marL="342900" lvl="0" indent="-342900">
              <a:buFont typeface="Arial" panose="020B0604020202020204" pitchFamily="34" charset="0"/>
              <a:buChar char="•"/>
            </a:pPr>
            <a:endParaRPr lang="en-US" sz="2200" dirty="0">
              <a:solidFill>
                <a:srgbClr val="000000"/>
              </a:solidFill>
            </a:endParaRPr>
          </a:p>
          <a:p>
            <a:pPr marL="342900" lvl="0" indent="-342900">
              <a:buFont typeface="Arial" panose="020B0604020202020204" pitchFamily="34" charset="0"/>
              <a:buChar char="•"/>
            </a:pPr>
            <a:r>
              <a:rPr lang="en-US" sz="2200" dirty="0" err="1">
                <a:solidFill>
                  <a:srgbClr val="000000"/>
                </a:solidFill>
              </a:rPr>
              <a:t>Verstelbaar</a:t>
            </a:r>
            <a:r>
              <a:rPr lang="en-US" sz="2200" dirty="0">
                <a:solidFill>
                  <a:srgbClr val="000000"/>
                </a:solidFill>
              </a:rPr>
              <a:t> </a:t>
            </a:r>
            <a:r>
              <a:rPr lang="en-US" sz="2200" dirty="0" err="1">
                <a:solidFill>
                  <a:srgbClr val="000000"/>
                </a:solidFill>
              </a:rPr>
              <a:t>bankje</a:t>
            </a:r>
            <a:r>
              <a:rPr lang="en-US" sz="2200" dirty="0">
                <a:solidFill>
                  <a:srgbClr val="000000"/>
                </a:solidFill>
              </a:rPr>
              <a:t> om de </a:t>
            </a:r>
            <a:r>
              <a:rPr lang="en-US" sz="2200" dirty="0" err="1">
                <a:solidFill>
                  <a:srgbClr val="000000"/>
                </a:solidFill>
              </a:rPr>
              <a:t>zithoogte</a:t>
            </a:r>
            <a:r>
              <a:rPr lang="en-US" sz="2200" dirty="0">
                <a:solidFill>
                  <a:srgbClr val="000000"/>
                </a:solidFill>
              </a:rPr>
              <a:t> te </a:t>
            </a:r>
            <a:r>
              <a:rPr lang="en-US" sz="2200" dirty="0" err="1">
                <a:solidFill>
                  <a:srgbClr val="000000"/>
                </a:solidFill>
              </a:rPr>
              <a:t>meten</a:t>
            </a:r>
            <a:endParaRPr lang="en-US" sz="2200" dirty="0">
              <a:solidFill>
                <a:srgbClr val="000000"/>
              </a:solidFill>
            </a:endParaRPr>
          </a:p>
          <a:p>
            <a:pPr marL="342900" lvl="0" indent="-342900">
              <a:buFont typeface="Arial" panose="020B0604020202020204" pitchFamily="34" charset="0"/>
              <a:buChar char="•"/>
            </a:pPr>
            <a:endParaRPr lang="en-US" sz="2200" dirty="0">
              <a:solidFill>
                <a:srgbClr val="000000"/>
              </a:solidFill>
            </a:endParaRPr>
          </a:p>
          <a:p>
            <a:pPr marL="342900" lvl="0" indent="-342900">
              <a:buFont typeface="Arial" panose="020B0604020202020204" pitchFamily="34" charset="0"/>
              <a:buChar char="•"/>
            </a:pPr>
            <a:r>
              <a:rPr lang="en-US" sz="2200" dirty="0" err="1">
                <a:solidFill>
                  <a:srgbClr val="000000"/>
                </a:solidFill>
              </a:rPr>
              <a:t>Mogelijkheid</a:t>
            </a:r>
            <a:r>
              <a:rPr lang="en-US" sz="2200" dirty="0">
                <a:solidFill>
                  <a:srgbClr val="000000"/>
                </a:solidFill>
              </a:rPr>
              <a:t> om </a:t>
            </a:r>
            <a:r>
              <a:rPr lang="en-US" sz="2200" dirty="0" err="1">
                <a:solidFill>
                  <a:srgbClr val="000000"/>
                </a:solidFill>
              </a:rPr>
              <a:t>spanwijdte</a:t>
            </a:r>
            <a:r>
              <a:rPr lang="en-US" sz="2200" dirty="0">
                <a:solidFill>
                  <a:srgbClr val="000000"/>
                </a:solidFill>
              </a:rPr>
              <a:t> </a:t>
            </a:r>
            <a:r>
              <a:rPr lang="en-US" sz="2200" dirty="0" err="1">
                <a:solidFill>
                  <a:srgbClr val="000000"/>
                </a:solidFill>
              </a:rPr>
              <a:t>te</a:t>
            </a:r>
            <a:r>
              <a:rPr lang="en-US" sz="2200" dirty="0">
                <a:solidFill>
                  <a:srgbClr val="000000"/>
                </a:solidFill>
              </a:rPr>
              <a:t> </a:t>
            </a:r>
            <a:r>
              <a:rPr lang="en-US" sz="2200" dirty="0" err="1">
                <a:solidFill>
                  <a:srgbClr val="000000"/>
                </a:solidFill>
              </a:rPr>
              <a:t>meten</a:t>
            </a:r>
            <a:endParaRPr lang="en-GB" sz="2200" dirty="0"/>
          </a:p>
        </p:txBody>
      </p:sp>
    </p:spTree>
    <p:extLst>
      <p:ext uri="{BB962C8B-B14F-4D97-AF65-F5344CB8AC3E}">
        <p14:creationId xmlns:p14="http://schemas.microsoft.com/office/powerpoint/2010/main" val="34308295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Rechthoek 249">
            <a:extLst>
              <a:ext uri="{FF2B5EF4-FFF2-40B4-BE49-F238E27FC236}">
                <a16:creationId xmlns:a16="http://schemas.microsoft.com/office/drawing/2014/main" id="{E6C2D87F-FEF7-49C7-A194-156DBB1B7EC4}"/>
              </a:ext>
            </a:extLst>
          </p:cNvPr>
          <p:cNvSpPr/>
          <p:nvPr/>
        </p:nvSpPr>
        <p:spPr>
          <a:xfrm>
            <a:off x="1" y="-5047"/>
            <a:ext cx="9141570" cy="6871738"/>
          </a:xfrm>
          <a:prstGeom prst="rect">
            <a:avLst/>
          </a:prstGeom>
          <a:solidFill>
            <a:srgbClr val="DA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nl-NL" sz="1800">
              <a:solidFill>
                <a:prstClr val="white"/>
              </a:solidFill>
            </a:endParaRPr>
          </a:p>
        </p:txBody>
      </p:sp>
      <p:sp>
        <p:nvSpPr>
          <p:cNvPr id="4" name="Rechthoek: afgeronde hoeken 3"/>
          <p:cNvSpPr/>
          <p:nvPr/>
        </p:nvSpPr>
        <p:spPr>
          <a:xfrm>
            <a:off x="3140684" y="2911"/>
            <a:ext cx="3087500" cy="318590"/>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b="1" dirty="0">
                <a:solidFill>
                  <a:prstClr val="white"/>
                </a:solidFill>
              </a:rPr>
              <a:t>Verwijzing i.v.m. kleine lengte of groeiafbuiging</a:t>
            </a:r>
          </a:p>
        </p:txBody>
      </p:sp>
      <p:sp>
        <p:nvSpPr>
          <p:cNvPr id="5" name="Rechthoek 4"/>
          <p:cNvSpPr/>
          <p:nvPr/>
        </p:nvSpPr>
        <p:spPr>
          <a:xfrm>
            <a:off x="2919907" y="463943"/>
            <a:ext cx="3524823" cy="568349"/>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b="1" dirty="0">
                <a:solidFill>
                  <a:schemeClr val="bg1"/>
                </a:solidFill>
              </a:rPr>
              <a:t>Let op signalen voor primaire of secundaire groeistoornis</a:t>
            </a:r>
          </a:p>
          <a:p>
            <a:pPr algn="ctr" eaLnBrk="1" fontAlgn="auto" hangingPunct="1">
              <a:spcBef>
                <a:spcPts val="0"/>
              </a:spcBef>
              <a:spcAft>
                <a:spcPts val="0"/>
              </a:spcAft>
            </a:pPr>
            <a:r>
              <a:rPr lang="nl-NL" sz="1100" dirty="0">
                <a:solidFill>
                  <a:schemeClr val="bg1"/>
                </a:solidFill>
              </a:rPr>
              <a:t>A/ </a:t>
            </a:r>
            <a:r>
              <a:rPr lang="nl-NL" sz="1100" dirty="0" err="1">
                <a:solidFill>
                  <a:schemeClr val="bg1"/>
                </a:solidFill>
              </a:rPr>
              <a:t>Fam</a:t>
            </a:r>
            <a:r>
              <a:rPr lang="nl-NL" sz="1100" dirty="0">
                <a:solidFill>
                  <a:schemeClr val="bg1"/>
                </a:solidFill>
              </a:rPr>
              <a:t>/ LO/ Groei</a:t>
            </a:r>
          </a:p>
          <a:p>
            <a:pPr algn="ctr" eaLnBrk="1" fontAlgn="auto" hangingPunct="1">
              <a:spcBef>
                <a:spcPts val="0"/>
              </a:spcBef>
              <a:spcAft>
                <a:spcPts val="0"/>
              </a:spcAft>
            </a:pPr>
            <a:r>
              <a:rPr lang="nl-NL" sz="1100" dirty="0">
                <a:solidFill>
                  <a:schemeClr val="bg1"/>
                </a:solidFill>
              </a:rPr>
              <a:t>(</a:t>
            </a:r>
            <a:r>
              <a:rPr lang="nl-NL" sz="1100" i="1" dirty="0">
                <a:solidFill>
                  <a:schemeClr val="bg1"/>
                </a:solidFill>
              </a:rPr>
              <a:t>Bijlagen 1F, 1G, 1H</a:t>
            </a:r>
            <a:r>
              <a:rPr lang="nl-NL" sz="1100" dirty="0">
                <a:solidFill>
                  <a:schemeClr val="bg1"/>
                </a:solidFill>
              </a:rPr>
              <a:t>)</a:t>
            </a:r>
          </a:p>
        </p:txBody>
      </p:sp>
      <p:sp>
        <p:nvSpPr>
          <p:cNvPr id="6" name="Rechthoek 5"/>
          <p:cNvSpPr/>
          <p:nvPr/>
        </p:nvSpPr>
        <p:spPr>
          <a:xfrm>
            <a:off x="2810111" y="1173837"/>
            <a:ext cx="3744416" cy="1507889"/>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100" b="1" dirty="0">
                <a:solidFill>
                  <a:schemeClr val="bg1"/>
                </a:solidFill>
              </a:rPr>
              <a:t>Screenend onderzoek: </a:t>
            </a:r>
          </a:p>
          <a:p>
            <a:pPr marL="171450" indent="-171450" eaLnBrk="1" fontAlgn="auto" hangingPunct="1">
              <a:spcBef>
                <a:spcPts val="0"/>
              </a:spcBef>
              <a:spcAft>
                <a:spcPts val="0"/>
              </a:spcAft>
              <a:buFont typeface="Arial" panose="020B0604020202020204" pitchFamily="34" charset="0"/>
              <a:buChar char="•"/>
            </a:pPr>
            <a:r>
              <a:rPr lang="nl-NL" sz="1100" u="sng" dirty="0">
                <a:solidFill>
                  <a:schemeClr val="bg1"/>
                </a:solidFill>
              </a:rPr>
              <a:t>Alle verwezen kinderen</a:t>
            </a:r>
            <a:r>
              <a:rPr lang="nl-NL" sz="1100" dirty="0">
                <a:solidFill>
                  <a:schemeClr val="bg1"/>
                </a:solidFill>
              </a:rPr>
              <a:t>: </a:t>
            </a:r>
            <a:r>
              <a:rPr lang="nl-NL" sz="1100" dirty="0" err="1">
                <a:solidFill>
                  <a:schemeClr val="bg1"/>
                </a:solidFill>
              </a:rPr>
              <a:t>Hb</a:t>
            </a:r>
            <a:r>
              <a:rPr lang="nl-NL" sz="1100" dirty="0">
                <a:solidFill>
                  <a:schemeClr val="bg1"/>
                </a:solidFill>
              </a:rPr>
              <a:t>, </a:t>
            </a:r>
            <a:r>
              <a:rPr lang="nl-NL" sz="1100" dirty="0" err="1">
                <a:solidFill>
                  <a:schemeClr val="bg1"/>
                </a:solidFill>
              </a:rPr>
              <a:t>Ht</a:t>
            </a:r>
            <a:r>
              <a:rPr lang="nl-NL" sz="1100" dirty="0">
                <a:solidFill>
                  <a:schemeClr val="bg1"/>
                </a:solidFill>
              </a:rPr>
              <a:t>, </a:t>
            </a:r>
            <a:r>
              <a:rPr lang="nl-NL" sz="1100" dirty="0" err="1">
                <a:solidFill>
                  <a:schemeClr val="bg1"/>
                </a:solidFill>
              </a:rPr>
              <a:t>Ery’s</a:t>
            </a:r>
            <a:r>
              <a:rPr lang="nl-NL" sz="1100" dirty="0">
                <a:solidFill>
                  <a:schemeClr val="bg1"/>
                </a:solidFill>
              </a:rPr>
              <a:t>, indices, IGF-1, FT4, TSH, Anti-TTG </a:t>
            </a:r>
            <a:r>
              <a:rPr lang="nl-NL" sz="1100" dirty="0" err="1">
                <a:solidFill>
                  <a:schemeClr val="bg1"/>
                </a:solidFill>
              </a:rPr>
              <a:t>IgA</a:t>
            </a:r>
            <a:r>
              <a:rPr lang="nl-NL" sz="1100" dirty="0">
                <a:solidFill>
                  <a:schemeClr val="bg1"/>
                </a:solidFill>
              </a:rPr>
              <a:t>, </a:t>
            </a:r>
            <a:r>
              <a:rPr lang="nl-NL" sz="1100" dirty="0" err="1">
                <a:solidFill>
                  <a:schemeClr val="bg1"/>
                </a:solidFill>
              </a:rPr>
              <a:t>IgA</a:t>
            </a:r>
            <a:r>
              <a:rPr lang="nl-NL" sz="1100" dirty="0">
                <a:solidFill>
                  <a:schemeClr val="bg1"/>
                </a:solidFill>
              </a:rPr>
              <a:t>, Na, K, </a:t>
            </a:r>
            <a:r>
              <a:rPr lang="nl-NL" sz="1100" dirty="0" err="1">
                <a:solidFill>
                  <a:schemeClr val="bg1"/>
                </a:solidFill>
              </a:rPr>
              <a:t>kreatinine</a:t>
            </a:r>
            <a:r>
              <a:rPr lang="nl-NL" sz="1100" dirty="0">
                <a:solidFill>
                  <a:schemeClr val="bg1"/>
                </a:solidFill>
              </a:rPr>
              <a:t>, Ca, P, alkalische fosfatase, X-hand </a:t>
            </a:r>
          </a:p>
          <a:p>
            <a:pPr marL="171450" indent="-171450" eaLnBrk="1" fontAlgn="auto" hangingPunct="1">
              <a:spcBef>
                <a:spcPts val="0"/>
              </a:spcBef>
              <a:spcAft>
                <a:spcPts val="0"/>
              </a:spcAft>
              <a:buFont typeface="Arial" panose="020B0604020202020204" pitchFamily="34" charset="0"/>
              <a:buChar char="•"/>
            </a:pPr>
            <a:r>
              <a:rPr lang="nl-NL" sz="1100" u="sng" dirty="0">
                <a:solidFill>
                  <a:schemeClr val="bg1"/>
                </a:solidFill>
              </a:rPr>
              <a:t>&lt;3 jaar</a:t>
            </a:r>
            <a:r>
              <a:rPr lang="nl-NL" sz="1100" dirty="0">
                <a:solidFill>
                  <a:schemeClr val="bg1"/>
                </a:solidFill>
              </a:rPr>
              <a:t>: ook bloedgas  </a:t>
            </a:r>
          </a:p>
          <a:p>
            <a:pPr marL="171450" indent="-171450" eaLnBrk="1" fontAlgn="auto" hangingPunct="1">
              <a:spcBef>
                <a:spcPts val="0"/>
              </a:spcBef>
              <a:spcAft>
                <a:spcPts val="0"/>
              </a:spcAft>
              <a:buFont typeface="Arial" panose="020B0604020202020204" pitchFamily="34" charset="0"/>
              <a:buChar char="•"/>
            </a:pPr>
            <a:r>
              <a:rPr lang="nl-NL" sz="1100" u="sng" dirty="0">
                <a:solidFill>
                  <a:schemeClr val="bg1"/>
                </a:solidFill>
              </a:rPr>
              <a:t>&gt; 10 jaar, lengteafbuiging+[BMI-afbuiging of BMI-SDS&lt;-1]:</a:t>
            </a:r>
            <a:r>
              <a:rPr lang="nl-NL" sz="1100" dirty="0">
                <a:solidFill>
                  <a:schemeClr val="bg1"/>
                </a:solidFill>
              </a:rPr>
              <a:t> ook </a:t>
            </a:r>
            <a:r>
              <a:rPr lang="nl-NL" sz="1100" dirty="0" err="1">
                <a:solidFill>
                  <a:schemeClr val="bg1"/>
                </a:solidFill>
              </a:rPr>
              <a:t>leuko</a:t>
            </a:r>
            <a:r>
              <a:rPr lang="nl-NL" sz="1100" dirty="0">
                <a:solidFill>
                  <a:schemeClr val="bg1"/>
                </a:solidFill>
              </a:rPr>
              <a:t> </a:t>
            </a:r>
            <a:r>
              <a:rPr lang="nl-NL" sz="1100" dirty="0" err="1">
                <a:solidFill>
                  <a:schemeClr val="bg1"/>
                </a:solidFill>
              </a:rPr>
              <a:t>diff</a:t>
            </a:r>
            <a:r>
              <a:rPr lang="nl-NL" sz="1100" dirty="0">
                <a:solidFill>
                  <a:schemeClr val="bg1"/>
                </a:solidFill>
              </a:rPr>
              <a:t>, CRP/BSE, feces  </a:t>
            </a:r>
            <a:r>
              <a:rPr lang="nl-NL" sz="1100" dirty="0" err="1">
                <a:solidFill>
                  <a:schemeClr val="bg1"/>
                </a:solidFill>
              </a:rPr>
              <a:t>calprotectine</a:t>
            </a:r>
            <a:r>
              <a:rPr lang="nl-NL" sz="1100" dirty="0">
                <a:solidFill>
                  <a:schemeClr val="bg1"/>
                </a:solidFill>
              </a:rPr>
              <a:t> </a:t>
            </a:r>
          </a:p>
          <a:p>
            <a:pPr marL="171450" indent="-171450" eaLnBrk="1" fontAlgn="auto" hangingPunct="1">
              <a:spcBef>
                <a:spcPts val="0"/>
              </a:spcBef>
              <a:spcAft>
                <a:spcPts val="0"/>
              </a:spcAft>
              <a:buFont typeface="Arial" panose="020B0604020202020204" pitchFamily="34" charset="0"/>
              <a:buChar char="•"/>
            </a:pPr>
            <a:r>
              <a:rPr lang="nl-NL" sz="1100" u="sng" dirty="0">
                <a:solidFill>
                  <a:schemeClr val="bg1"/>
                </a:solidFill>
              </a:rPr>
              <a:t>Meisjes  met lengte -SDS&lt;-2 of lengte-SDS&gt;1,6 SD kleiner dan TH-SDS</a:t>
            </a:r>
            <a:r>
              <a:rPr lang="nl-NL" sz="1100" dirty="0">
                <a:solidFill>
                  <a:schemeClr val="bg1"/>
                </a:solidFill>
              </a:rPr>
              <a:t>: array (of </a:t>
            </a:r>
            <a:r>
              <a:rPr lang="nl-NL" sz="1100" dirty="0" err="1">
                <a:solidFill>
                  <a:schemeClr val="bg1"/>
                </a:solidFill>
              </a:rPr>
              <a:t>karyogram</a:t>
            </a:r>
            <a:r>
              <a:rPr lang="nl-NL" sz="1100" dirty="0">
                <a:solidFill>
                  <a:schemeClr val="bg1"/>
                </a:solidFill>
              </a:rPr>
              <a:t>)  </a:t>
            </a:r>
          </a:p>
        </p:txBody>
      </p:sp>
      <p:sp>
        <p:nvSpPr>
          <p:cNvPr id="9" name="Rechthoek: afgeronde hoeken 8"/>
          <p:cNvSpPr/>
          <p:nvPr/>
        </p:nvSpPr>
        <p:spPr>
          <a:xfrm>
            <a:off x="-275" y="2725471"/>
            <a:ext cx="1308544" cy="468312"/>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b="1" dirty="0">
                <a:solidFill>
                  <a:prstClr val="white"/>
                </a:solidFill>
              </a:rPr>
              <a:t>Turner syndroom, CNV of UPD</a:t>
            </a:r>
          </a:p>
        </p:txBody>
      </p:sp>
      <p:sp>
        <p:nvSpPr>
          <p:cNvPr id="10" name="Rechthoek 9"/>
          <p:cNvSpPr/>
          <p:nvPr/>
        </p:nvSpPr>
        <p:spPr>
          <a:xfrm>
            <a:off x="5402" y="3762721"/>
            <a:ext cx="1810087" cy="1656184"/>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100" dirty="0">
                <a:solidFill>
                  <a:schemeClr val="bg1"/>
                </a:solidFill>
              </a:rPr>
              <a:t>Op basis van signalen  en lengte-SDS  i.o.m. klinisch geneticus of </a:t>
            </a:r>
            <a:r>
              <a:rPr lang="nl-NL" sz="1100" dirty="0" err="1">
                <a:solidFill>
                  <a:schemeClr val="bg1"/>
                </a:solidFill>
              </a:rPr>
              <a:t>kinderendo-crinoloog</a:t>
            </a:r>
            <a:r>
              <a:rPr lang="nl-NL" sz="1100" dirty="0">
                <a:solidFill>
                  <a:schemeClr val="bg1"/>
                </a:solidFill>
              </a:rPr>
              <a:t>  </a:t>
            </a:r>
            <a:r>
              <a:rPr lang="nl-NL" sz="1100" dirty="0" err="1">
                <a:solidFill>
                  <a:schemeClr val="bg1"/>
                </a:solidFill>
              </a:rPr>
              <a:t>kandidaatgen</a:t>
            </a:r>
            <a:r>
              <a:rPr lang="nl-NL" sz="1100" dirty="0">
                <a:solidFill>
                  <a:schemeClr val="bg1"/>
                </a:solidFill>
              </a:rPr>
              <a:t> onderzoek (bv </a:t>
            </a:r>
            <a:r>
              <a:rPr lang="nl-NL" sz="1100" i="1" dirty="0">
                <a:solidFill>
                  <a:schemeClr val="bg1"/>
                </a:solidFill>
              </a:rPr>
              <a:t>SHOX</a:t>
            </a:r>
            <a:r>
              <a:rPr lang="nl-NL" sz="1100" dirty="0">
                <a:solidFill>
                  <a:schemeClr val="bg1"/>
                </a:solidFill>
              </a:rPr>
              <a:t>, </a:t>
            </a:r>
            <a:r>
              <a:rPr lang="nl-NL" sz="1100" i="1" dirty="0">
                <a:solidFill>
                  <a:schemeClr val="bg1"/>
                </a:solidFill>
              </a:rPr>
              <a:t>NPR2</a:t>
            </a:r>
            <a:r>
              <a:rPr lang="nl-NL" sz="1100" dirty="0">
                <a:solidFill>
                  <a:schemeClr val="bg1"/>
                </a:solidFill>
              </a:rPr>
              <a:t>, </a:t>
            </a:r>
            <a:r>
              <a:rPr lang="nl-NL" sz="1100" i="1" dirty="0">
                <a:solidFill>
                  <a:schemeClr val="bg1"/>
                </a:solidFill>
              </a:rPr>
              <a:t>ACAN</a:t>
            </a:r>
            <a:r>
              <a:rPr lang="nl-NL" sz="1100" b="1" i="1">
                <a:solidFill>
                  <a:schemeClr val="bg1"/>
                </a:solidFill>
              </a:rPr>
              <a:t>,</a:t>
            </a:r>
            <a:r>
              <a:rPr lang="nl-NL" sz="1100" i="1">
                <a:solidFill>
                  <a:schemeClr val="bg1"/>
                </a:solidFill>
              </a:rPr>
              <a:t> FGFR3, IGF1R</a:t>
            </a:r>
            <a:r>
              <a:rPr lang="nl-NL" sz="1100">
                <a:solidFill>
                  <a:schemeClr val="bg1"/>
                </a:solidFill>
              </a:rPr>
              <a:t>, Silver-Russell</a:t>
            </a:r>
            <a:r>
              <a:rPr lang="nl-NL" sz="1100" dirty="0">
                <a:solidFill>
                  <a:schemeClr val="bg1"/>
                </a:solidFill>
              </a:rPr>
              <a:t>,</a:t>
            </a:r>
            <a:r>
              <a:rPr lang="nl-NL" sz="1100" i="1" dirty="0">
                <a:solidFill>
                  <a:schemeClr val="bg1"/>
                </a:solidFill>
              </a:rPr>
              <a:t> </a:t>
            </a:r>
            <a:r>
              <a:rPr lang="nl-NL" sz="1100" dirty="0">
                <a:solidFill>
                  <a:schemeClr val="bg1"/>
                </a:solidFill>
              </a:rPr>
              <a:t>neurofibromatose, </a:t>
            </a:r>
            <a:r>
              <a:rPr lang="nl-NL" sz="1100" dirty="0" err="1">
                <a:solidFill>
                  <a:schemeClr val="bg1"/>
                </a:solidFill>
              </a:rPr>
              <a:t>Noonan</a:t>
            </a:r>
            <a:r>
              <a:rPr lang="nl-NL" sz="1100" dirty="0">
                <a:solidFill>
                  <a:schemeClr val="bg1"/>
                </a:solidFill>
              </a:rPr>
              <a:t>, </a:t>
            </a:r>
            <a:r>
              <a:rPr lang="nl-NL" sz="1100" dirty="0" err="1">
                <a:solidFill>
                  <a:schemeClr val="bg1"/>
                </a:solidFill>
              </a:rPr>
              <a:t>Prader-Willi</a:t>
            </a:r>
            <a:r>
              <a:rPr lang="nl-NL" sz="1100" dirty="0">
                <a:solidFill>
                  <a:schemeClr val="bg1"/>
                </a:solidFill>
              </a:rPr>
              <a:t>) of array en/of groei-</a:t>
            </a:r>
            <a:r>
              <a:rPr lang="nl-NL" sz="1100" dirty="0" err="1">
                <a:solidFill>
                  <a:schemeClr val="bg1"/>
                </a:solidFill>
              </a:rPr>
              <a:t>genpanel</a:t>
            </a:r>
            <a:r>
              <a:rPr lang="nl-NL" sz="1100" dirty="0">
                <a:solidFill>
                  <a:schemeClr val="bg1"/>
                </a:solidFill>
              </a:rPr>
              <a:t>  </a:t>
            </a:r>
          </a:p>
        </p:txBody>
      </p:sp>
      <p:sp>
        <p:nvSpPr>
          <p:cNvPr id="13" name="Rechthoek: afgeronde hoeken 12"/>
          <p:cNvSpPr/>
          <p:nvPr/>
        </p:nvSpPr>
        <p:spPr>
          <a:xfrm>
            <a:off x="7946391" y="2725471"/>
            <a:ext cx="1206077" cy="458470"/>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b="1" dirty="0" err="1">
                <a:solidFill>
                  <a:prstClr val="white"/>
                </a:solidFill>
              </a:rPr>
              <a:t>Hypothyreoidie</a:t>
            </a:r>
            <a:r>
              <a:rPr lang="nl-NL" sz="1100" b="1" dirty="0">
                <a:solidFill>
                  <a:prstClr val="white"/>
                </a:solidFill>
              </a:rPr>
              <a:t> of coeliakie</a:t>
            </a:r>
          </a:p>
        </p:txBody>
      </p:sp>
      <p:sp>
        <p:nvSpPr>
          <p:cNvPr id="14" name="Rechthoek 13"/>
          <p:cNvSpPr/>
          <p:nvPr/>
        </p:nvSpPr>
        <p:spPr>
          <a:xfrm>
            <a:off x="6999710" y="3878197"/>
            <a:ext cx="2125087" cy="1423614"/>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100" dirty="0">
                <a:solidFill>
                  <a:schemeClr val="bg1"/>
                </a:solidFill>
              </a:rPr>
              <a:t>O.b.v. signalen en lab screening verdacht voor effect medicatie (methylfenidaat, corticosteroïd) of verder specifiek onderzoek: GHD, psychosociaal, </a:t>
            </a:r>
            <a:r>
              <a:rPr lang="nl-NL" sz="1100" dirty="0" err="1">
                <a:solidFill>
                  <a:schemeClr val="bg1"/>
                </a:solidFill>
              </a:rPr>
              <a:t>Cushing</a:t>
            </a:r>
            <a:r>
              <a:rPr lang="nl-NL" sz="1100" dirty="0">
                <a:solidFill>
                  <a:schemeClr val="bg1"/>
                </a:solidFill>
              </a:rPr>
              <a:t>, IBD, nierziekte, metabole botziekten, </a:t>
            </a:r>
            <a:r>
              <a:rPr lang="nl-NL" sz="1100" dirty="0" err="1">
                <a:solidFill>
                  <a:schemeClr val="bg1"/>
                </a:solidFill>
              </a:rPr>
              <a:t>hemoglobinopathie</a:t>
            </a:r>
            <a:endParaRPr lang="nl-NL" sz="1100" dirty="0">
              <a:solidFill>
                <a:schemeClr val="bg1"/>
              </a:solidFill>
            </a:endParaRPr>
          </a:p>
        </p:txBody>
      </p:sp>
      <p:sp>
        <p:nvSpPr>
          <p:cNvPr id="11" name="Rechthoek 10"/>
          <p:cNvSpPr/>
          <p:nvPr/>
        </p:nvSpPr>
        <p:spPr>
          <a:xfrm>
            <a:off x="0" y="-1948"/>
            <a:ext cx="2664296" cy="2338123"/>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100" b="1" dirty="0">
                <a:solidFill>
                  <a:prstClr val="black"/>
                </a:solidFill>
              </a:rPr>
              <a:t>Signalen primaire groeistoornis:</a:t>
            </a:r>
          </a:p>
          <a:p>
            <a:pPr eaLnBrk="1" fontAlgn="auto" hangingPunct="1">
              <a:spcBef>
                <a:spcPts val="0"/>
              </a:spcBef>
              <a:spcAft>
                <a:spcPts val="0"/>
              </a:spcAft>
            </a:pPr>
            <a:r>
              <a:rPr lang="nl-NL" sz="1100" b="1" dirty="0">
                <a:solidFill>
                  <a:prstClr val="black"/>
                </a:solidFill>
              </a:rPr>
              <a:t>A/</a:t>
            </a:r>
            <a:r>
              <a:rPr lang="nl-NL" sz="1100" dirty="0">
                <a:solidFill>
                  <a:prstClr val="black"/>
                </a:solidFill>
              </a:rPr>
              <a:t> alcohol of medicatie in zwangerschap, SGA, voedingsproblemen 1</a:t>
            </a:r>
            <a:r>
              <a:rPr lang="nl-NL" sz="1100" baseline="30000" dirty="0">
                <a:solidFill>
                  <a:prstClr val="black"/>
                </a:solidFill>
              </a:rPr>
              <a:t>ste</a:t>
            </a:r>
            <a:r>
              <a:rPr lang="nl-NL" sz="1100" dirty="0">
                <a:solidFill>
                  <a:prstClr val="black"/>
                </a:solidFill>
              </a:rPr>
              <a:t> jaar, ontwikkelings- of gedragsproblemen </a:t>
            </a:r>
          </a:p>
          <a:p>
            <a:pPr eaLnBrk="1" fontAlgn="auto" hangingPunct="1">
              <a:spcBef>
                <a:spcPts val="0"/>
              </a:spcBef>
              <a:spcAft>
                <a:spcPts val="0"/>
              </a:spcAft>
            </a:pPr>
            <a:r>
              <a:rPr lang="nl-NL" sz="1100" b="1" dirty="0" err="1">
                <a:solidFill>
                  <a:prstClr val="black"/>
                </a:solidFill>
              </a:rPr>
              <a:t>Fam</a:t>
            </a:r>
            <a:r>
              <a:rPr lang="nl-NL" sz="1100" b="1" dirty="0">
                <a:solidFill>
                  <a:prstClr val="black"/>
                </a:solidFill>
              </a:rPr>
              <a:t>/</a:t>
            </a:r>
            <a:r>
              <a:rPr lang="nl-NL" sz="1100" dirty="0">
                <a:solidFill>
                  <a:prstClr val="black"/>
                </a:solidFill>
              </a:rPr>
              <a:t> </a:t>
            </a:r>
            <a:r>
              <a:rPr lang="nl-NL" sz="1100" dirty="0" err="1">
                <a:solidFill>
                  <a:prstClr val="black"/>
                </a:solidFill>
              </a:rPr>
              <a:t>consanguiniteit</a:t>
            </a:r>
            <a:r>
              <a:rPr lang="nl-NL" sz="1100" dirty="0">
                <a:solidFill>
                  <a:prstClr val="black"/>
                </a:solidFill>
              </a:rPr>
              <a:t>, dominante overerving, vroege </a:t>
            </a:r>
            <a:r>
              <a:rPr lang="en-US" sz="1100" dirty="0">
                <a:solidFill>
                  <a:prstClr val="black"/>
                </a:solidFill>
              </a:rPr>
              <a:t>arthritis of </a:t>
            </a:r>
            <a:r>
              <a:rPr lang="en-US" sz="1100" dirty="0" err="1">
                <a:solidFill>
                  <a:prstClr val="black"/>
                </a:solidFill>
              </a:rPr>
              <a:t>discopathie</a:t>
            </a:r>
            <a:r>
              <a:rPr lang="en-US" sz="1100" dirty="0">
                <a:solidFill>
                  <a:prstClr val="black"/>
                </a:solidFill>
              </a:rPr>
              <a:t> ,</a:t>
            </a:r>
          </a:p>
          <a:p>
            <a:pPr eaLnBrk="1" fontAlgn="auto" hangingPunct="1">
              <a:spcBef>
                <a:spcPts val="0"/>
              </a:spcBef>
              <a:spcAft>
                <a:spcPts val="0"/>
              </a:spcAft>
            </a:pPr>
            <a:r>
              <a:rPr lang="en-US" sz="1100" dirty="0">
                <a:solidFill>
                  <a:prstClr val="black"/>
                </a:solidFill>
              </a:rPr>
              <a:t>d</a:t>
            </a:r>
            <a:r>
              <a:rPr lang="nl-NL" sz="1100" dirty="0" err="1">
                <a:solidFill>
                  <a:prstClr val="black"/>
                </a:solidFill>
              </a:rPr>
              <a:t>isproportie</a:t>
            </a:r>
            <a:r>
              <a:rPr lang="nl-NL" sz="1100" dirty="0">
                <a:solidFill>
                  <a:prstClr val="black"/>
                </a:solidFill>
              </a:rPr>
              <a:t>, dysmorfie</a:t>
            </a:r>
          </a:p>
          <a:p>
            <a:pPr eaLnBrk="1" fontAlgn="auto" hangingPunct="1">
              <a:spcBef>
                <a:spcPts val="0"/>
              </a:spcBef>
              <a:spcAft>
                <a:spcPts val="0"/>
              </a:spcAft>
            </a:pPr>
            <a:r>
              <a:rPr lang="nl-NL" sz="1100" b="1" dirty="0">
                <a:solidFill>
                  <a:prstClr val="black"/>
                </a:solidFill>
              </a:rPr>
              <a:t>LO/</a:t>
            </a:r>
            <a:r>
              <a:rPr lang="nl-NL" sz="1100" dirty="0">
                <a:solidFill>
                  <a:prstClr val="black"/>
                </a:solidFill>
              </a:rPr>
              <a:t> asymmetrie, disproportie (</a:t>
            </a:r>
            <a:r>
              <a:rPr lang="nl-NL" sz="1100" i="1" dirty="0">
                <a:solidFill>
                  <a:prstClr val="black"/>
                </a:solidFill>
              </a:rPr>
              <a:t>Bijlagen III en IV</a:t>
            </a:r>
            <a:r>
              <a:rPr lang="nl-NL" sz="1100" dirty="0">
                <a:solidFill>
                  <a:prstClr val="black"/>
                </a:solidFill>
              </a:rPr>
              <a:t>), dysmorfie,  korte boven- of onderarmen, microcefalie, relatieve macrocefalie, hartruis, cryptorchisme, spierhypertrofie kuiten</a:t>
            </a:r>
          </a:p>
          <a:p>
            <a:pPr eaLnBrk="1" fontAlgn="auto" hangingPunct="1">
              <a:spcBef>
                <a:spcPts val="0"/>
              </a:spcBef>
              <a:spcAft>
                <a:spcPts val="0"/>
              </a:spcAft>
            </a:pPr>
            <a:r>
              <a:rPr lang="nl-NL" sz="1100" b="1" dirty="0">
                <a:solidFill>
                  <a:prstClr val="black"/>
                </a:solidFill>
              </a:rPr>
              <a:t>Groei/</a:t>
            </a:r>
            <a:r>
              <a:rPr lang="nl-NL" sz="1100" dirty="0">
                <a:solidFill>
                  <a:prstClr val="black"/>
                </a:solidFill>
              </a:rPr>
              <a:t> extreem klein (HSDS &lt;-3), lengte SDS ≈ gelijk aan lengte  1 ouder</a:t>
            </a:r>
          </a:p>
        </p:txBody>
      </p:sp>
      <p:sp>
        <p:nvSpPr>
          <p:cNvPr id="15" name="Rechthoek 14"/>
          <p:cNvSpPr/>
          <p:nvPr/>
        </p:nvSpPr>
        <p:spPr>
          <a:xfrm>
            <a:off x="6622688" y="-5048"/>
            <a:ext cx="2521312" cy="2201540"/>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100" b="1" dirty="0">
                <a:solidFill>
                  <a:prstClr val="black"/>
                </a:solidFill>
              </a:rPr>
              <a:t>Signalen secundaire groeistoornis:</a:t>
            </a:r>
          </a:p>
          <a:p>
            <a:pPr eaLnBrk="1" fontAlgn="auto" hangingPunct="1">
              <a:spcBef>
                <a:spcPts val="0"/>
              </a:spcBef>
              <a:spcAft>
                <a:spcPts val="0"/>
              </a:spcAft>
            </a:pPr>
            <a:r>
              <a:rPr lang="nl-NL" sz="1100" b="1" dirty="0">
                <a:solidFill>
                  <a:prstClr val="black"/>
                </a:solidFill>
              </a:rPr>
              <a:t>A/ </a:t>
            </a:r>
            <a:r>
              <a:rPr lang="nl-NL" sz="1100" dirty="0">
                <a:solidFill>
                  <a:prstClr val="black"/>
                </a:solidFill>
              </a:rPr>
              <a:t>gewichtsverlies of toename,  anorexie, moeheid, buikklachten, verschijnselen van verhoogde intracraniële druk (hoofdpijn, braken, visusklachten), medicatie (</a:t>
            </a:r>
            <a:r>
              <a:rPr lang="nl-NL" sz="1100" dirty="0" err="1">
                <a:solidFill>
                  <a:prstClr val="black"/>
                </a:solidFill>
              </a:rPr>
              <a:t>corticosteroiden</a:t>
            </a:r>
            <a:r>
              <a:rPr lang="nl-NL" sz="1100" dirty="0">
                <a:solidFill>
                  <a:prstClr val="black"/>
                </a:solidFill>
              </a:rPr>
              <a:t>, methylfenidaat) </a:t>
            </a:r>
          </a:p>
          <a:p>
            <a:pPr eaLnBrk="1" fontAlgn="auto" hangingPunct="1">
              <a:spcBef>
                <a:spcPts val="0"/>
              </a:spcBef>
              <a:spcAft>
                <a:spcPts val="0"/>
              </a:spcAft>
            </a:pPr>
            <a:r>
              <a:rPr lang="nl-NL" sz="1100" b="1" dirty="0" err="1">
                <a:solidFill>
                  <a:prstClr val="black"/>
                </a:solidFill>
              </a:rPr>
              <a:t>Fam</a:t>
            </a:r>
            <a:r>
              <a:rPr lang="nl-NL" sz="1100" b="1" dirty="0">
                <a:solidFill>
                  <a:prstClr val="black"/>
                </a:solidFill>
              </a:rPr>
              <a:t>/ </a:t>
            </a:r>
            <a:r>
              <a:rPr lang="nl-NL" sz="1100" dirty="0">
                <a:solidFill>
                  <a:prstClr val="black"/>
                </a:solidFill>
              </a:rPr>
              <a:t>kleine lengte, medicatie voor groei, psychosociaal, </a:t>
            </a:r>
            <a:r>
              <a:rPr lang="nl-NL" sz="1100" dirty="0" err="1">
                <a:solidFill>
                  <a:prstClr val="black"/>
                </a:solidFill>
              </a:rPr>
              <a:t>autoimmuunziekten</a:t>
            </a:r>
            <a:endParaRPr lang="nl-NL" sz="1100" dirty="0">
              <a:solidFill>
                <a:prstClr val="black"/>
              </a:solidFill>
            </a:endParaRPr>
          </a:p>
          <a:p>
            <a:pPr eaLnBrk="1" fontAlgn="auto" hangingPunct="1">
              <a:spcBef>
                <a:spcPts val="0"/>
              </a:spcBef>
              <a:spcAft>
                <a:spcPts val="0"/>
              </a:spcAft>
            </a:pPr>
            <a:r>
              <a:rPr lang="nl-NL" sz="1100" b="1" dirty="0">
                <a:solidFill>
                  <a:prstClr val="black"/>
                </a:solidFill>
              </a:rPr>
              <a:t>LO/ </a:t>
            </a:r>
            <a:r>
              <a:rPr lang="nl-NL" sz="1100" dirty="0">
                <a:solidFill>
                  <a:prstClr val="black"/>
                </a:solidFill>
              </a:rPr>
              <a:t>afname</a:t>
            </a:r>
            <a:r>
              <a:rPr lang="nl-NL" sz="1100" b="1" dirty="0">
                <a:solidFill>
                  <a:prstClr val="black"/>
                </a:solidFill>
              </a:rPr>
              <a:t> </a:t>
            </a:r>
            <a:r>
              <a:rPr lang="nl-NL" sz="1100" dirty="0">
                <a:solidFill>
                  <a:prstClr val="black"/>
                </a:solidFill>
              </a:rPr>
              <a:t>of toename  BMI SDS, </a:t>
            </a:r>
            <a:r>
              <a:rPr lang="nl-NL" sz="1100" dirty="0" err="1">
                <a:solidFill>
                  <a:prstClr val="black"/>
                </a:solidFill>
              </a:rPr>
              <a:t>Cushingoid</a:t>
            </a:r>
            <a:r>
              <a:rPr lang="nl-NL" sz="1100" dirty="0">
                <a:solidFill>
                  <a:prstClr val="black"/>
                </a:solidFill>
              </a:rPr>
              <a:t>,  hypertensie, neurologische afwijkingen, huidafwijkingen,  struma</a:t>
            </a:r>
          </a:p>
          <a:p>
            <a:pPr eaLnBrk="1" fontAlgn="auto" hangingPunct="1">
              <a:spcBef>
                <a:spcPts val="0"/>
              </a:spcBef>
              <a:spcAft>
                <a:spcPts val="0"/>
              </a:spcAft>
            </a:pPr>
            <a:r>
              <a:rPr lang="nl-NL" sz="1100" b="1" dirty="0">
                <a:solidFill>
                  <a:prstClr val="black"/>
                </a:solidFill>
              </a:rPr>
              <a:t>Groei/</a:t>
            </a:r>
            <a:r>
              <a:rPr lang="nl-NL" sz="1100" dirty="0">
                <a:solidFill>
                  <a:prstClr val="black"/>
                </a:solidFill>
              </a:rPr>
              <a:t> lengteafbuiging &gt;1 SDS</a:t>
            </a:r>
          </a:p>
        </p:txBody>
      </p:sp>
      <p:cxnSp>
        <p:nvCxnSpPr>
          <p:cNvPr id="3" name="Rechte verbindingslijn met pijl 2"/>
          <p:cNvCxnSpPr>
            <a:cxnSpLocks/>
            <a:stCxn id="4" idx="2"/>
            <a:endCxn id="5" idx="0"/>
          </p:cNvCxnSpPr>
          <p:nvPr/>
        </p:nvCxnSpPr>
        <p:spPr>
          <a:xfrm flipH="1">
            <a:off x="4682319" y="321501"/>
            <a:ext cx="2115" cy="142442"/>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2" name="Rechte verbindingslijn met pijl 21"/>
          <p:cNvCxnSpPr>
            <a:cxnSpLocks/>
            <a:stCxn id="5" idx="2"/>
            <a:endCxn id="6" idx="0"/>
          </p:cNvCxnSpPr>
          <p:nvPr/>
        </p:nvCxnSpPr>
        <p:spPr>
          <a:xfrm>
            <a:off x="4682319" y="1032292"/>
            <a:ext cx="0" cy="141545"/>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8" name="Rechte verbindingslijn met pijl 37"/>
          <p:cNvCxnSpPr/>
          <p:nvPr/>
        </p:nvCxnSpPr>
        <p:spPr>
          <a:xfrm>
            <a:off x="6456910" y="4194621"/>
            <a:ext cx="0" cy="226876"/>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29" name="Rechthoek: afgeronde hoeken 28"/>
          <p:cNvSpPr/>
          <p:nvPr/>
        </p:nvSpPr>
        <p:spPr>
          <a:xfrm>
            <a:off x="4428938" y="6430538"/>
            <a:ext cx="1042654" cy="329947"/>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b="1" dirty="0">
                <a:solidFill>
                  <a:prstClr val="white"/>
                </a:solidFill>
              </a:rPr>
              <a:t>Evt. follow-up</a:t>
            </a:r>
          </a:p>
        </p:txBody>
      </p:sp>
      <p:sp>
        <p:nvSpPr>
          <p:cNvPr id="32" name="Rechthoek 31"/>
          <p:cNvSpPr/>
          <p:nvPr/>
        </p:nvSpPr>
        <p:spPr>
          <a:xfrm>
            <a:off x="287714" y="5690723"/>
            <a:ext cx="1368787" cy="500355"/>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Specifieke genetische oorzaak</a:t>
            </a:r>
          </a:p>
        </p:txBody>
      </p:sp>
      <p:sp>
        <p:nvSpPr>
          <p:cNvPr id="35" name="Tekstvak 34"/>
          <p:cNvSpPr txBox="1"/>
          <p:nvPr/>
        </p:nvSpPr>
        <p:spPr>
          <a:xfrm>
            <a:off x="2052850" y="4975593"/>
            <a:ext cx="609462" cy="261610"/>
          </a:xfrm>
          <a:prstGeom prst="rect">
            <a:avLst/>
          </a:prstGeom>
          <a:noFill/>
        </p:spPr>
        <p:txBody>
          <a:bodyPr wrap="none" rtlCol="0">
            <a:spAutoFit/>
          </a:bodyPr>
          <a:lstStyle/>
          <a:p>
            <a:pPr eaLnBrk="1" fontAlgn="auto" hangingPunct="1">
              <a:spcBef>
                <a:spcPts val="0"/>
              </a:spcBef>
              <a:spcAft>
                <a:spcPts val="0"/>
              </a:spcAft>
            </a:pPr>
            <a:r>
              <a:rPr lang="nl-NL" sz="1100" dirty="0">
                <a:solidFill>
                  <a:prstClr val="black"/>
                </a:solidFill>
                <a:latin typeface="Calibri"/>
              </a:rPr>
              <a:t>Positief</a:t>
            </a:r>
          </a:p>
        </p:txBody>
      </p:sp>
      <p:cxnSp>
        <p:nvCxnSpPr>
          <p:cNvPr id="20" name="Rechte verbindingslijn met pijl 19"/>
          <p:cNvCxnSpPr>
            <a:cxnSpLocks/>
            <a:stCxn id="87" idx="0"/>
            <a:endCxn id="39" idx="3"/>
          </p:cNvCxnSpPr>
          <p:nvPr/>
        </p:nvCxnSpPr>
        <p:spPr>
          <a:xfrm>
            <a:off x="2830148" y="4590813"/>
            <a:ext cx="446451"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3" name="Rechte verbindingslijn met pijl 22"/>
          <p:cNvCxnSpPr>
            <a:cxnSpLocks/>
            <a:stCxn id="89" idx="3"/>
            <a:endCxn id="39" idx="0"/>
          </p:cNvCxnSpPr>
          <p:nvPr/>
        </p:nvCxnSpPr>
        <p:spPr>
          <a:xfrm flipH="1">
            <a:off x="5541498" y="4590004"/>
            <a:ext cx="419848" cy="809"/>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1" name="Tekstvak 40"/>
          <p:cNvSpPr txBox="1"/>
          <p:nvPr/>
        </p:nvSpPr>
        <p:spPr>
          <a:xfrm>
            <a:off x="2697201" y="4304682"/>
            <a:ext cx="671979" cy="261610"/>
          </a:xfrm>
          <a:prstGeom prst="rect">
            <a:avLst/>
          </a:prstGeom>
          <a:noFill/>
        </p:spPr>
        <p:txBody>
          <a:bodyPr wrap="none" rtlCol="0">
            <a:spAutoFit/>
          </a:bodyPr>
          <a:lstStyle/>
          <a:p>
            <a:pPr eaLnBrk="1" fontAlgn="auto" hangingPunct="1">
              <a:spcBef>
                <a:spcPts val="0"/>
              </a:spcBef>
              <a:spcAft>
                <a:spcPts val="0"/>
              </a:spcAft>
            </a:pPr>
            <a:r>
              <a:rPr lang="nl-NL" sz="1100" dirty="0">
                <a:solidFill>
                  <a:prstClr val="black"/>
                </a:solidFill>
                <a:latin typeface="Calibri"/>
              </a:rPr>
              <a:t>Negatief</a:t>
            </a:r>
          </a:p>
        </p:txBody>
      </p:sp>
      <p:sp>
        <p:nvSpPr>
          <p:cNvPr id="42" name="Tekstvak 41"/>
          <p:cNvSpPr txBox="1"/>
          <p:nvPr/>
        </p:nvSpPr>
        <p:spPr>
          <a:xfrm>
            <a:off x="5410338" y="4344803"/>
            <a:ext cx="671979" cy="261610"/>
          </a:xfrm>
          <a:prstGeom prst="rect">
            <a:avLst/>
          </a:prstGeom>
          <a:noFill/>
        </p:spPr>
        <p:txBody>
          <a:bodyPr wrap="none" rtlCol="0">
            <a:spAutoFit/>
          </a:bodyPr>
          <a:lstStyle/>
          <a:p>
            <a:pPr eaLnBrk="1" fontAlgn="auto" hangingPunct="1">
              <a:spcBef>
                <a:spcPts val="0"/>
              </a:spcBef>
              <a:spcAft>
                <a:spcPts val="0"/>
              </a:spcAft>
            </a:pPr>
            <a:r>
              <a:rPr lang="nl-NL" sz="1100" dirty="0">
                <a:solidFill>
                  <a:prstClr val="black"/>
                </a:solidFill>
                <a:latin typeface="Calibri"/>
              </a:rPr>
              <a:t>Negatief</a:t>
            </a:r>
          </a:p>
        </p:txBody>
      </p:sp>
      <p:sp>
        <p:nvSpPr>
          <p:cNvPr id="39" name="Zeshoek 6"/>
          <p:cNvSpPr/>
          <p:nvPr/>
        </p:nvSpPr>
        <p:spPr>
          <a:xfrm>
            <a:off x="3276599" y="4170055"/>
            <a:ext cx="2264899" cy="841516"/>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eaLnBrk="1" fontAlgn="auto" hangingPunct="1">
              <a:spcBef>
                <a:spcPts val="0"/>
              </a:spcBef>
              <a:spcAft>
                <a:spcPts val="0"/>
              </a:spcAft>
              <a:buFont typeface="Arial" panose="020B0604020202020204" pitchFamily="34" charset="0"/>
              <a:buChar char="•"/>
            </a:pPr>
            <a:r>
              <a:rPr lang="nl-NL" sz="1100" dirty="0">
                <a:solidFill>
                  <a:schemeClr val="bg1"/>
                </a:solidFill>
              </a:rPr>
              <a:t>Lengte-SDS&lt;-2 of </a:t>
            </a:r>
          </a:p>
          <a:p>
            <a:pPr marL="171450" indent="-171450" eaLnBrk="1" fontAlgn="auto" hangingPunct="1">
              <a:spcBef>
                <a:spcPts val="0"/>
              </a:spcBef>
              <a:spcAft>
                <a:spcPts val="0"/>
              </a:spcAft>
              <a:buFont typeface="Arial" panose="020B0604020202020204" pitchFamily="34" charset="0"/>
              <a:buChar char="•"/>
            </a:pPr>
            <a:r>
              <a:rPr lang="nl-NL" sz="1100" dirty="0">
                <a:solidFill>
                  <a:schemeClr val="bg1"/>
                </a:solidFill>
              </a:rPr>
              <a:t>Lengte-SDS&gt;1,6 SD kleiner dan TH-SDS of </a:t>
            </a:r>
          </a:p>
          <a:p>
            <a:pPr marL="171450" indent="-171450" eaLnBrk="1" fontAlgn="auto" hangingPunct="1">
              <a:spcBef>
                <a:spcPts val="0"/>
              </a:spcBef>
              <a:spcAft>
                <a:spcPts val="0"/>
              </a:spcAft>
              <a:buFont typeface="Arial" panose="020B0604020202020204" pitchFamily="34" charset="0"/>
              <a:buChar char="•"/>
            </a:pPr>
            <a:r>
              <a:rPr lang="nl-NL" sz="1100" dirty="0">
                <a:solidFill>
                  <a:schemeClr val="bg1"/>
                </a:solidFill>
              </a:rPr>
              <a:t>Lengteafbuiging&gt;1 SDS?</a:t>
            </a:r>
          </a:p>
        </p:txBody>
      </p:sp>
      <p:sp>
        <p:nvSpPr>
          <p:cNvPr id="44" name="Ovaal 8"/>
          <p:cNvSpPr/>
          <p:nvPr/>
        </p:nvSpPr>
        <p:spPr>
          <a:xfrm>
            <a:off x="2530812" y="5374957"/>
            <a:ext cx="1159279" cy="744929"/>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ISS, klein voor TH, of groeiafbuiging</a:t>
            </a:r>
          </a:p>
        </p:txBody>
      </p:sp>
      <p:sp>
        <p:nvSpPr>
          <p:cNvPr id="51" name="Ovaal 8"/>
          <p:cNvSpPr/>
          <p:nvPr/>
        </p:nvSpPr>
        <p:spPr>
          <a:xfrm>
            <a:off x="4390800" y="5544610"/>
            <a:ext cx="1080792" cy="391418"/>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Normale groei</a:t>
            </a:r>
          </a:p>
        </p:txBody>
      </p:sp>
      <p:sp>
        <p:nvSpPr>
          <p:cNvPr id="52" name="Zeshoek 6"/>
          <p:cNvSpPr/>
          <p:nvPr/>
        </p:nvSpPr>
        <p:spPr>
          <a:xfrm>
            <a:off x="2684526" y="6430538"/>
            <a:ext cx="912315" cy="335965"/>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Lengte- SDS&lt;-3</a:t>
            </a:r>
          </a:p>
        </p:txBody>
      </p:sp>
      <p:cxnSp>
        <p:nvCxnSpPr>
          <p:cNvPr id="37" name="Straight Arrow Connector 36"/>
          <p:cNvCxnSpPr>
            <a:cxnSpLocks/>
            <a:endCxn id="51" idx="0"/>
          </p:cNvCxnSpPr>
          <p:nvPr/>
        </p:nvCxnSpPr>
        <p:spPr>
          <a:xfrm>
            <a:off x="4931196" y="4975593"/>
            <a:ext cx="0" cy="569017"/>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4" name="Tekstvak 46"/>
          <p:cNvSpPr txBox="1"/>
          <p:nvPr/>
        </p:nvSpPr>
        <p:spPr>
          <a:xfrm>
            <a:off x="3238385" y="4933500"/>
            <a:ext cx="296876" cy="261610"/>
          </a:xfrm>
          <a:prstGeom prst="rect">
            <a:avLst/>
          </a:prstGeom>
          <a:noFill/>
        </p:spPr>
        <p:txBody>
          <a:bodyPr wrap="square" rtlCol="0">
            <a:spAutoFit/>
          </a:bodyPr>
          <a:lstStyle/>
          <a:p>
            <a:pPr eaLnBrk="1" fontAlgn="auto" hangingPunct="1">
              <a:spcBef>
                <a:spcPts val="0"/>
              </a:spcBef>
              <a:spcAft>
                <a:spcPts val="0"/>
              </a:spcAft>
            </a:pPr>
            <a:r>
              <a:rPr lang="nl-NL" sz="1100" dirty="0">
                <a:solidFill>
                  <a:prstClr val="black"/>
                </a:solidFill>
                <a:latin typeface="Calibri"/>
              </a:rPr>
              <a:t>Ja</a:t>
            </a:r>
          </a:p>
        </p:txBody>
      </p:sp>
      <p:sp>
        <p:nvSpPr>
          <p:cNvPr id="55" name="Tekstvak 46"/>
          <p:cNvSpPr txBox="1"/>
          <p:nvPr/>
        </p:nvSpPr>
        <p:spPr>
          <a:xfrm>
            <a:off x="4903339" y="5101676"/>
            <a:ext cx="417102" cy="261610"/>
          </a:xfrm>
          <a:prstGeom prst="rect">
            <a:avLst/>
          </a:prstGeom>
          <a:noFill/>
        </p:spPr>
        <p:txBody>
          <a:bodyPr wrap="square" rtlCol="0">
            <a:spAutoFit/>
          </a:bodyPr>
          <a:lstStyle/>
          <a:p>
            <a:pPr eaLnBrk="1" fontAlgn="auto" hangingPunct="1">
              <a:spcBef>
                <a:spcPts val="0"/>
              </a:spcBef>
              <a:spcAft>
                <a:spcPts val="0"/>
              </a:spcAft>
            </a:pPr>
            <a:r>
              <a:rPr lang="nl-NL" sz="1100" dirty="0">
                <a:solidFill>
                  <a:prstClr val="black"/>
                </a:solidFill>
                <a:latin typeface="Calibri"/>
              </a:rPr>
              <a:t>Nee</a:t>
            </a:r>
          </a:p>
        </p:txBody>
      </p:sp>
      <p:cxnSp>
        <p:nvCxnSpPr>
          <p:cNvPr id="57" name="Straight Arrow Connector 56"/>
          <p:cNvCxnSpPr>
            <a:cxnSpLocks/>
            <a:stCxn id="44" idx="2"/>
          </p:cNvCxnSpPr>
          <p:nvPr/>
        </p:nvCxnSpPr>
        <p:spPr>
          <a:xfrm>
            <a:off x="3110452" y="6119886"/>
            <a:ext cx="0" cy="279926"/>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8" name="Rechthoek 9"/>
          <p:cNvSpPr/>
          <p:nvPr/>
        </p:nvSpPr>
        <p:spPr>
          <a:xfrm>
            <a:off x="0" y="6334069"/>
            <a:ext cx="1944215" cy="528904"/>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b="1" dirty="0">
                <a:solidFill>
                  <a:prstClr val="white"/>
                </a:solidFill>
              </a:rPr>
              <a:t>Verwijzing naar kinderendocrinoloog/klinisch  geneticus/expertisecentrum</a:t>
            </a:r>
          </a:p>
        </p:txBody>
      </p:sp>
      <p:cxnSp>
        <p:nvCxnSpPr>
          <p:cNvPr id="60" name="Straight Arrow Connector 59"/>
          <p:cNvCxnSpPr>
            <a:cxnSpLocks/>
            <a:stCxn id="52" idx="3"/>
            <a:endCxn id="58" idx="3"/>
          </p:cNvCxnSpPr>
          <p:nvPr/>
        </p:nvCxnSpPr>
        <p:spPr>
          <a:xfrm flipH="1">
            <a:off x="1944215" y="6598521"/>
            <a:ext cx="740311"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61" name="Tekstvak 46"/>
          <p:cNvSpPr txBox="1"/>
          <p:nvPr/>
        </p:nvSpPr>
        <p:spPr>
          <a:xfrm>
            <a:off x="2411404" y="6329095"/>
            <a:ext cx="296876" cy="261610"/>
          </a:xfrm>
          <a:prstGeom prst="rect">
            <a:avLst/>
          </a:prstGeom>
          <a:noFill/>
        </p:spPr>
        <p:txBody>
          <a:bodyPr wrap="none" rtlCol="0">
            <a:spAutoFit/>
          </a:bodyPr>
          <a:lstStyle/>
          <a:p>
            <a:pPr eaLnBrk="1" fontAlgn="auto" hangingPunct="1">
              <a:spcBef>
                <a:spcPts val="0"/>
              </a:spcBef>
              <a:spcAft>
                <a:spcPts val="0"/>
              </a:spcAft>
            </a:pPr>
            <a:r>
              <a:rPr lang="nl-NL" sz="1100" dirty="0">
                <a:solidFill>
                  <a:prstClr val="black"/>
                </a:solidFill>
                <a:latin typeface="Calibri"/>
              </a:rPr>
              <a:t>Ja</a:t>
            </a:r>
          </a:p>
        </p:txBody>
      </p:sp>
      <p:cxnSp>
        <p:nvCxnSpPr>
          <p:cNvPr id="63" name="Straight Arrow Connector 62"/>
          <p:cNvCxnSpPr>
            <a:cxnSpLocks/>
            <a:stCxn id="52" idx="0"/>
            <a:endCxn id="29" idx="1"/>
          </p:cNvCxnSpPr>
          <p:nvPr/>
        </p:nvCxnSpPr>
        <p:spPr>
          <a:xfrm flipV="1">
            <a:off x="3596841" y="6595512"/>
            <a:ext cx="832097" cy="3009"/>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5" name="Straight Arrow Connector 64"/>
          <p:cNvCxnSpPr>
            <a:cxnSpLocks/>
            <a:stCxn id="51" idx="2"/>
            <a:endCxn id="29" idx="0"/>
          </p:cNvCxnSpPr>
          <p:nvPr/>
        </p:nvCxnSpPr>
        <p:spPr>
          <a:xfrm>
            <a:off x="4931196" y="5936028"/>
            <a:ext cx="19069" cy="49451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66" name="Tekstvak 46"/>
          <p:cNvSpPr txBox="1"/>
          <p:nvPr/>
        </p:nvSpPr>
        <p:spPr>
          <a:xfrm>
            <a:off x="3578667" y="6364479"/>
            <a:ext cx="417102" cy="261610"/>
          </a:xfrm>
          <a:prstGeom prst="rect">
            <a:avLst/>
          </a:prstGeom>
          <a:noFill/>
        </p:spPr>
        <p:txBody>
          <a:bodyPr wrap="none" rtlCol="0">
            <a:spAutoFit/>
          </a:bodyPr>
          <a:lstStyle/>
          <a:p>
            <a:pPr eaLnBrk="1" fontAlgn="auto" hangingPunct="1">
              <a:spcBef>
                <a:spcPts val="0"/>
              </a:spcBef>
              <a:spcAft>
                <a:spcPts val="0"/>
              </a:spcAft>
            </a:pPr>
            <a:r>
              <a:rPr lang="nl-NL" sz="1100" dirty="0">
                <a:solidFill>
                  <a:prstClr val="black"/>
                </a:solidFill>
                <a:latin typeface="Calibri"/>
              </a:rPr>
              <a:t>Nee</a:t>
            </a:r>
          </a:p>
        </p:txBody>
      </p:sp>
      <p:sp>
        <p:nvSpPr>
          <p:cNvPr id="67" name="Ovaal 31"/>
          <p:cNvSpPr/>
          <p:nvPr/>
        </p:nvSpPr>
        <p:spPr>
          <a:xfrm>
            <a:off x="8176879" y="5374957"/>
            <a:ext cx="833289" cy="569256"/>
          </a:xfrm>
          <a:prstGeom prst="rect">
            <a:avLst/>
          </a:prstGeom>
          <a:solidFill>
            <a:srgbClr val="00A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Specifieke secundaire oorzaak</a:t>
            </a:r>
          </a:p>
        </p:txBody>
      </p:sp>
      <p:sp>
        <p:nvSpPr>
          <p:cNvPr id="70" name="Tekstvak 34"/>
          <p:cNvSpPr txBox="1"/>
          <p:nvPr/>
        </p:nvSpPr>
        <p:spPr>
          <a:xfrm>
            <a:off x="6385015" y="5433777"/>
            <a:ext cx="609462" cy="261610"/>
          </a:xfrm>
          <a:prstGeom prst="rect">
            <a:avLst/>
          </a:prstGeom>
          <a:noFill/>
        </p:spPr>
        <p:txBody>
          <a:bodyPr wrap="none" rtlCol="0">
            <a:spAutoFit/>
          </a:bodyPr>
          <a:lstStyle/>
          <a:p>
            <a:pPr eaLnBrk="1" fontAlgn="auto" hangingPunct="1">
              <a:spcBef>
                <a:spcPts val="0"/>
              </a:spcBef>
              <a:spcAft>
                <a:spcPts val="0"/>
              </a:spcAft>
            </a:pPr>
            <a:r>
              <a:rPr lang="nl-NL" sz="1100" dirty="0">
                <a:solidFill>
                  <a:prstClr val="black"/>
                </a:solidFill>
                <a:latin typeface="Calibri"/>
              </a:rPr>
              <a:t>Positief</a:t>
            </a:r>
          </a:p>
        </p:txBody>
      </p:sp>
      <p:sp>
        <p:nvSpPr>
          <p:cNvPr id="71" name="Rechthoek 70"/>
          <p:cNvSpPr/>
          <p:nvPr/>
        </p:nvSpPr>
        <p:spPr>
          <a:xfrm>
            <a:off x="5758259" y="3063934"/>
            <a:ext cx="2125085" cy="590614"/>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100" dirty="0">
                <a:solidFill>
                  <a:prstClr val="black"/>
                </a:solidFill>
              </a:rPr>
              <a:t>≥1 signaal voor secundaire groeistoornis, of afwijkend lab, of achterstand skeletleeftijd</a:t>
            </a:r>
          </a:p>
        </p:txBody>
      </p:sp>
      <p:sp>
        <p:nvSpPr>
          <p:cNvPr id="73" name="Rechthoek 72"/>
          <p:cNvSpPr/>
          <p:nvPr/>
        </p:nvSpPr>
        <p:spPr>
          <a:xfrm>
            <a:off x="3824082" y="3280952"/>
            <a:ext cx="1604006" cy="756083"/>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prstClr val="black"/>
                </a:solidFill>
              </a:rPr>
              <a:t>Geen signaal voor primaire of secundaire groeistoornis; lab normaal</a:t>
            </a:r>
          </a:p>
        </p:txBody>
      </p:sp>
      <p:sp>
        <p:nvSpPr>
          <p:cNvPr id="75" name="Rechthoek 74"/>
          <p:cNvSpPr/>
          <p:nvPr/>
        </p:nvSpPr>
        <p:spPr>
          <a:xfrm>
            <a:off x="1463455" y="3071893"/>
            <a:ext cx="1944211" cy="558602"/>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100" dirty="0">
                <a:solidFill>
                  <a:prstClr val="black"/>
                </a:solidFill>
              </a:rPr>
              <a:t>≥1 signaal voor primaire groeistoornis, lab normaal, meestal normale  skeletleeftijd </a:t>
            </a:r>
          </a:p>
        </p:txBody>
      </p:sp>
      <p:cxnSp>
        <p:nvCxnSpPr>
          <p:cNvPr id="98" name="Rechte verbindingslijn met pijl 97"/>
          <p:cNvCxnSpPr>
            <a:cxnSpLocks/>
            <a:stCxn id="73" idx="2"/>
          </p:cNvCxnSpPr>
          <p:nvPr/>
        </p:nvCxnSpPr>
        <p:spPr>
          <a:xfrm>
            <a:off x="4626085" y="4037035"/>
            <a:ext cx="0" cy="181324"/>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16" name="Rechthoek 115"/>
          <p:cNvSpPr/>
          <p:nvPr/>
        </p:nvSpPr>
        <p:spPr>
          <a:xfrm>
            <a:off x="5531309" y="5961425"/>
            <a:ext cx="2530943" cy="893664"/>
          </a:xfrm>
          <a:prstGeom prst="rect">
            <a:avLst/>
          </a:prstGeom>
          <a:solidFill>
            <a:srgbClr val="B7C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nl-NL" sz="1000" b="1" dirty="0">
                <a:solidFill>
                  <a:prstClr val="black"/>
                </a:solidFill>
              </a:rPr>
              <a:t>Afkortingen: </a:t>
            </a:r>
          </a:p>
          <a:p>
            <a:pPr eaLnBrk="1" fontAlgn="auto" hangingPunct="1">
              <a:spcBef>
                <a:spcPts val="0"/>
              </a:spcBef>
              <a:spcAft>
                <a:spcPts val="0"/>
              </a:spcAft>
            </a:pPr>
            <a:r>
              <a:rPr lang="nl-NL" sz="1000" dirty="0">
                <a:solidFill>
                  <a:prstClr val="black"/>
                </a:solidFill>
              </a:rPr>
              <a:t>A, anamnese; CNV, copy </a:t>
            </a:r>
            <a:r>
              <a:rPr lang="nl-NL" sz="1000" dirty="0" err="1">
                <a:solidFill>
                  <a:prstClr val="black"/>
                </a:solidFill>
              </a:rPr>
              <a:t>number</a:t>
            </a:r>
            <a:r>
              <a:rPr lang="nl-NL" sz="1000" dirty="0">
                <a:solidFill>
                  <a:prstClr val="black"/>
                </a:solidFill>
              </a:rPr>
              <a:t> </a:t>
            </a:r>
            <a:r>
              <a:rPr lang="nl-NL" sz="1000" dirty="0" err="1">
                <a:solidFill>
                  <a:prstClr val="black"/>
                </a:solidFill>
              </a:rPr>
              <a:t>variants</a:t>
            </a:r>
            <a:r>
              <a:rPr lang="nl-NL" sz="1000" dirty="0">
                <a:solidFill>
                  <a:prstClr val="black"/>
                </a:solidFill>
              </a:rPr>
              <a:t>; </a:t>
            </a:r>
            <a:r>
              <a:rPr lang="nl-NL" sz="1000" dirty="0" err="1">
                <a:solidFill>
                  <a:prstClr val="black"/>
                </a:solidFill>
              </a:rPr>
              <a:t>Fam</a:t>
            </a:r>
            <a:r>
              <a:rPr lang="nl-NL" sz="1000" dirty="0">
                <a:solidFill>
                  <a:prstClr val="black"/>
                </a:solidFill>
              </a:rPr>
              <a:t>:  familieanamnese; LO: lichamelijk onderzoek; TH: target </a:t>
            </a:r>
            <a:r>
              <a:rPr lang="nl-NL" sz="1000" dirty="0" err="1">
                <a:solidFill>
                  <a:prstClr val="black"/>
                </a:solidFill>
              </a:rPr>
              <a:t>height</a:t>
            </a:r>
            <a:r>
              <a:rPr lang="nl-NL" sz="1000" dirty="0">
                <a:solidFill>
                  <a:prstClr val="black"/>
                </a:solidFill>
              </a:rPr>
              <a:t>; UPD: </a:t>
            </a:r>
            <a:r>
              <a:rPr lang="nl-NL" sz="1000" dirty="0" err="1">
                <a:solidFill>
                  <a:prstClr val="black"/>
                </a:solidFill>
              </a:rPr>
              <a:t>uniparentale</a:t>
            </a:r>
            <a:r>
              <a:rPr lang="nl-NL" sz="1000" dirty="0">
                <a:solidFill>
                  <a:prstClr val="black"/>
                </a:solidFill>
              </a:rPr>
              <a:t> </a:t>
            </a:r>
            <a:r>
              <a:rPr lang="nl-NL" sz="1000" dirty="0" err="1">
                <a:solidFill>
                  <a:prstClr val="black"/>
                </a:solidFill>
              </a:rPr>
              <a:t>disomie</a:t>
            </a:r>
            <a:r>
              <a:rPr lang="nl-NL" sz="1000" dirty="0">
                <a:solidFill>
                  <a:prstClr val="black"/>
                </a:solidFill>
              </a:rPr>
              <a:t>; X: radiologie</a:t>
            </a:r>
          </a:p>
        </p:txBody>
      </p:sp>
      <p:sp>
        <p:nvSpPr>
          <p:cNvPr id="85" name="Zeshoek 6">
            <a:extLst>
              <a:ext uri="{FF2B5EF4-FFF2-40B4-BE49-F238E27FC236}">
                <a16:creationId xmlns:a16="http://schemas.microsoft.com/office/drawing/2014/main" id="{C9C300BB-2EA7-4A29-934B-D164C7A70D35}"/>
              </a:ext>
            </a:extLst>
          </p:cNvPr>
          <p:cNvSpPr/>
          <p:nvPr/>
        </p:nvSpPr>
        <p:spPr>
          <a:xfrm>
            <a:off x="3658459" y="2798580"/>
            <a:ext cx="2022498" cy="335965"/>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Evaluatie van signalen en screening:</a:t>
            </a:r>
          </a:p>
        </p:txBody>
      </p:sp>
      <p:sp>
        <p:nvSpPr>
          <p:cNvPr id="87" name="Zeshoek 6">
            <a:extLst>
              <a:ext uri="{FF2B5EF4-FFF2-40B4-BE49-F238E27FC236}">
                <a16:creationId xmlns:a16="http://schemas.microsoft.com/office/drawing/2014/main" id="{ED7ED9D8-8782-4418-99A4-64B484E17590}"/>
              </a:ext>
            </a:extLst>
          </p:cNvPr>
          <p:cNvSpPr/>
          <p:nvPr/>
        </p:nvSpPr>
        <p:spPr>
          <a:xfrm>
            <a:off x="2047243" y="4460008"/>
            <a:ext cx="782905" cy="261610"/>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Uitslag</a:t>
            </a:r>
            <a:r>
              <a:rPr lang="nl-NL" sz="1100" dirty="0">
                <a:solidFill>
                  <a:prstClr val="black"/>
                </a:solidFill>
              </a:rPr>
              <a:t>:</a:t>
            </a:r>
          </a:p>
        </p:txBody>
      </p:sp>
      <p:sp>
        <p:nvSpPr>
          <p:cNvPr id="89" name="Zeshoek 6">
            <a:extLst>
              <a:ext uri="{FF2B5EF4-FFF2-40B4-BE49-F238E27FC236}">
                <a16:creationId xmlns:a16="http://schemas.microsoft.com/office/drawing/2014/main" id="{09D30480-EF83-4253-8D9A-7CDB93F689B7}"/>
              </a:ext>
            </a:extLst>
          </p:cNvPr>
          <p:cNvSpPr/>
          <p:nvPr/>
        </p:nvSpPr>
        <p:spPr>
          <a:xfrm>
            <a:off x="5961346" y="4461580"/>
            <a:ext cx="834268" cy="256847"/>
          </a:xfrm>
          <a:prstGeom prst="hexagon">
            <a:avLst/>
          </a:prstGeom>
          <a:solidFill>
            <a:srgbClr val="EB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dirty="0">
                <a:solidFill>
                  <a:schemeClr val="bg1"/>
                </a:solidFill>
              </a:rPr>
              <a:t>Uitslag:</a:t>
            </a:r>
          </a:p>
        </p:txBody>
      </p:sp>
      <p:cxnSp>
        <p:nvCxnSpPr>
          <p:cNvPr id="80" name="Rechte verbindingslijn met pijl 79">
            <a:extLst>
              <a:ext uri="{FF2B5EF4-FFF2-40B4-BE49-F238E27FC236}">
                <a16:creationId xmlns:a16="http://schemas.microsoft.com/office/drawing/2014/main" id="{EC31F961-5627-41AA-BF7A-5A0B28E3B008}"/>
              </a:ext>
            </a:extLst>
          </p:cNvPr>
          <p:cNvCxnSpPr>
            <a:cxnSpLocks/>
            <a:stCxn id="85" idx="3"/>
            <a:endCxn id="9" idx="3"/>
          </p:cNvCxnSpPr>
          <p:nvPr/>
        </p:nvCxnSpPr>
        <p:spPr>
          <a:xfrm flipH="1" flipV="1">
            <a:off x="1308269" y="2959627"/>
            <a:ext cx="2350190" cy="69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Rechte verbindingslijn met pijl 82">
            <a:extLst>
              <a:ext uri="{FF2B5EF4-FFF2-40B4-BE49-F238E27FC236}">
                <a16:creationId xmlns:a16="http://schemas.microsoft.com/office/drawing/2014/main" id="{FFEE8F82-80DF-4545-B3F7-3B2ABF2EF82C}"/>
              </a:ext>
            </a:extLst>
          </p:cNvPr>
          <p:cNvCxnSpPr>
            <a:cxnSpLocks/>
            <a:stCxn id="85" idx="0"/>
            <a:endCxn id="13" idx="1"/>
          </p:cNvCxnSpPr>
          <p:nvPr/>
        </p:nvCxnSpPr>
        <p:spPr>
          <a:xfrm flipV="1">
            <a:off x="5680957" y="2954706"/>
            <a:ext cx="2265434" cy="118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3" name="Rechte verbindingslijn met pijl 92">
            <a:extLst>
              <a:ext uri="{FF2B5EF4-FFF2-40B4-BE49-F238E27FC236}">
                <a16:creationId xmlns:a16="http://schemas.microsoft.com/office/drawing/2014/main" id="{6AFF719A-B189-46EE-8E09-30074D4D1818}"/>
              </a:ext>
            </a:extLst>
          </p:cNvPr>
          <p:cNvCxnSpPr>
            <a:cxnSpLocks/>
          </p:cNvCxnSpPr>
          <p:nvPr/>
        </p:nvCxnSpPr>
        <p:spPr>
          <a:xfrm flipH="1">
            <a:off x="4672320" y="2670136"/>
            <a:ext cx="1" cy="1555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4" name="Verbindingslijn: gebogen 103">
            <a:extLst>
              <a:ext uri="{FF2B5EF4-FFF2-40B4-BE49-F238E27FC236}">
                <a16:creationId xmlns:a16="http://schemas.microsoft.com/office/drawing/2014/main" id="{0EAB4773-1E13-4A60-AA0D-0A5FB8789809}"/>
              </a:ext>
            </a:extLst>
          </p:cNvPr>
          <p:cNvCxnSpPr>
            <a:cxnSpLocks/>
            <a:stCxn id="85" idx="2"/>
            <a:endCxn id="75" idx="3"/>
          </p:cNvCxnSpPr>
          <p:nvPr/>
        </p:nvCxnSpPr>
        <p:spPr>
          <a:xfrm rot="5400000">
            <a:off x="3466734" y="3075477"/>
            <a:ext cx="216649" cy="33478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06" name="Verbindingslijn: gebogen 105">
            <a:extLst>
              <a:ext uri="{FF2B5EF4-FFF2-40B4-BE49-F238E27FC236}">
                <a16:creationId xmlns:a16="http://schemas.microsoft.com/office/drawing/2014/main" id="{30D0D41B-7E4F-40B8-9457-6EB97C4EC814}"/>
              </a:ext>
            </a:extLst>
          </p:cNvPr>
          <p:cNvCxnSpPr>
            <a:stCxn id="75" idx="1"/>
            <a:endCxn id="10" idx="0"/>
          </p:cNvCxnSpPr>
          <p:nvPr/>
        </p:nvCxnSpPr>
        <p:spPr>
          <a:xfrm rot="10800000" flipV="1">
            <a:off x="910447" y="3351193"/>
            <a:ext cx="553009" cy="41152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08" name="Rechte verbindingslijn met pijl 107">
            <a:extLst>
              <a:ext uri="{FF2B5EF4-FFF2-40B4-BE49-F238E27FC236}">
                <a16:creationId xmlns:a16="http://schemas.microsoft.com/office/drawing/2014/main" id="{5F11E075-B5A2-4313-BD05-59AA0D6D2DD3}"/>
              </a:ext>
            </a:extLst>
          </p:cNvPr>
          <p:cNvCxnSpPr>
            <a:cxnSpLocks/>
            <a:stCxn id="10" idx="3"/>
            <a:endCxn id="87" idx="3"/>
          </p:cNvCxnSpPr>
          <p:nvPr/>
        </p:nvCxnSpPr>
        <p:spPr>
          <a:xfrm>
            <a:off x="1815489" y="4590813"/>
            <a:ext cx="2317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0" name="Verbindingslijn: gebogen 109">
            <a:extLst>
              <a:ext uri="{FF2B5EF4-FFF2-40B4-BE49-F238E27FC236}">
                <a16:creationId xmlns:a16="http://schemas.microsoft.com/office/drawing/2014/main" id="{270C4758-A840-4276-8F61-8275212AC2B7}"/>
              </a:ext>
            </a:extLst>
          </p:cNvPr>
          <p:cNvCxnSpPr>
            <a:cxnSpLocks/>
            <a:stCxn id="87" idx="2"/>
            <a:endCxn id="32" idx="3"/>
          </p:cNvCxnSpPr>
          <p:nvPr/>
        </p:nvCxnSpPr>
        <p:spPr>
          <a:xfrm rot="5400000">
            <a:off x="1274933" y="5103187"/>
            <a:ext cx="1219283" cy="45614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12" name="Rechte verbindingslijn met pijl 111">
            <a:extLst>
              <a:ext uri="{FF2B5EF4-FFF2-40B4-BE49-F238E27FC236}">
                <a16:creationId xmlns:a16="http://schemas.microsoft.com/office/drawing/2014/main" id="{83B35DCA-8679-4144-B407-22849913F400}"/>
              </a:ext>
            </a:extLst>
          </p:cNvPr>
          <p:cNvCxnSpPr>
            <a:cxnSpLocks/>
            <a:stCxn id="32" idx="2"/>
            <a:endCxn id="58" idx="0"/>
          </p:cNvCxnSpPr>
          <p:nvPr/>
        </p:nvCxnSpPr>
        <p:spPr>
          <a:xfrm>
            <a:off x="972108" y="6191078"/>
            <a:ext cx="0" cy="1429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4" name="Verbindingslijn: gebogen 133">
            <a:extLst>
              <a:ext uri="{FF2B5EF4-FFF2-40B4-BE49-F238E27FC236}">
                <a16:creationId xmlns:a16="http://schemas.microsoft.com/office/drawing/2014/main" id="{69712150-1143-47BB-8999-24E145DCBC52}"/>
              </a:ext>
            </a:extLst>
          </p:cNvPr>
          <p:cNvCxnSpPr>
            <a:stCxn id="85" idx="1"/>
            <a:endCxn id="71" idx="1"/>
          </p:cNvCxnSpPr>
          <p:nvPr/>
        </p:nvCxnSpPr>
        <p:spPr>
          <a:xfrm rot="16200000" flipH="1">
            <a:off x="5565264" y="3166246"/>
            <a:ext cx="224696" cy="16129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36" name="Verbindingslijn: gebogen 135">
            <a:extLst>
              <a:ext uri="{FF2B5EF4-FFF2-40B4-BE49-F238E27FC236}">
                <a16:creationId xmlns:a16="http://schemas.microsoft.com/office/drawing/2014/main" id="{57AB0181-8FC6-4B02-95D8-D9EB2A0FB649}"/>
              </a:ext>
            </a:extLst>
          </p:cNvPr>
          <p:cNvCxnSpPr>
            <a:stCxn id="71" idx="3"/>
            <a:endCxn id="14" idx="0"/>
          </p:cNvCxnSpPr>
          <p:nvPr/>
        </p:nvCxnSpPr>
        <p:spPr>
          <a:xfrm>
            <a:off x="7883344" y="3359241"/>
            <a:ext cx="178910" cy="51895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41" name="Rechte verbindingslijn met pijl 140">
            <a:extLst>
              <a:ext uri="{FF2B5EF4-FFF2-40B4-BE49-F238E27FC236}">
                <a16:creationId xmlns:a16="http://schemas.microsoft.com/office/drawing/2014/main" id="{B0EAED9A-1100-49CA-9F93-723639EFF9A1}"/>
              </a:ext>
            </a:extLst>
          </p:cNvPr>
          <p:cNvCxnSpPr>
            <a:stCxn id="14" idx="1"/>
            <a:endCxn id="89" idx="0"/>
          </p:cNvCxnSpPr>
          <p:nvPr/>
        </p:nvCxnSpPr>
        <p:spPr>
          <a:xfrm flipH="1">
            <a:off x="6795614" y="4590004"/>
            <a:ext cx="2040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6" name="Rechthoek: afgeronde hoeken 155">
            <a:extLst>
              <a:ext uri="{FF2B5EF4-FFF2-40B4-BE49-F238E27FC236}">
                <a16:creationId xmlns:a16="http://schemas.microsoft.com/office/drawing/2014/main" id="{3685FE7A-3323-4FD2-8A51-EDB1DB92BF08}"/>
              </a:ext>
            </a:extLst>
          </p:cNvPr>
          <p:cNvSpPr/>
          <p:nvPr/>
        </p:nvSpPr>
        <p:spPr>
          <a:xfrm>
            <a:off x="8119564" y="6537815"/>
            <a:ext cx="947917" cy="329947"/>
          </a:xfrm>
          <a:prstGeom prst="roundRect">
            <a:avLst/>
          </a:prstGeom>
          <a:solidFill>
            <a:srgbClr val="811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l-NL" sz="1100" b="1" dirty="0">
                <a:solidFill>
                  <a:prstClr val="white"/>
                </a:solidFill>
              </a:rPr>
              <a:t>Behandeling</a:t>
            </a:r>
          </a:p>
        </p:txBody>
      </p:sp>
      <p:cxnSp>
        <p:nvCxnSpPr>
          <p:cNvPr id="195" name="Verbindingslijn: gebogen 194">
            <a:extLst>
              <a:ext uri="{FF2B5EF4-FFF2-40B4-BE49-F238E27FC236}">
                <a16:creationId xmlns:a16="http://schemas.microsoft.com/office/drawing/2014/main" id="{79788A54-833F-4943-8900-6031E60E6156}"/>
              </a:ext>
            </a:extLst>
          </p:cNvPr>
          <p:cNvCxnSpPr>
            <a:cxnSpLocks/>
            <a:stCxn id="39" idx="2"/>
            <a:endCxn id="44" idx="0"/>
          </p:cNvCxnSpPr>
          <p:nvPr/>
        </p:nvCxnSpPr>
        <p:spPr>
          <a:xfrm rot="5400000">
            <a:off x="3117022" y="5005001"/>
            <a:ext cx="363386" cy="37652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05" name="Verbindingslijn: gebogen 204">
            <a:extLst>
              <a:ext uri="{FF2B5EF4-FFF2-40B4-BE49-F238E27FC236}">
                <a16:creationId xmlns:a16="http://schemas.microsoft.com/office/drawing/2014/main" id="{18CF2A07-765F-4BE4-8827-1BDFEF33374C}"/>
              </a:ext>
            </a:extLst>
          </p:cNvPr>
          <p:cNvCxnSpPr>
            <a:cxnSpLocks/>
          </p:cNvCxnSpPr>
          <p:nvPr/>
        </p:nvCxnSpPr>
        <p:spPr>
          <a:xfrm>
            <a:off x="6402738" y="4718427"/>
            <a:ext cx="1774141" cy="959306"/>
          </a:xfrm>
          <a:prstGeom prst="bentConnector3">
            <a:avLst>
              <a:gd name="adj1" fmla="val -160"/>
            </a:avLst>
          </a:prstGeom>
          <a:ln>
            <a:tailEnd type="triangle"/>
          </a:ln>
        </p:spPr>
        <p:style>
          <a:lnRef idx="1">
            <a:schemeClr val="dk1"/>
          </a:lnRef>
          <a:fillRef idx="0">
            <a:schemeClr val="dk1"/>
          </a:fillRef>
          <a:effectRef idx="0">
            <a:schemeClr val="dk1"/>
          </a:effectRef>
          <a:fontRef idx="minor">
            <a:schemeClr val="tx1"/>
          </a:fontRef>
        </p:style>
      </p:cxnSp>
      <p:cxnSp>
        <p:nvCxnSpPr>
          <p:cNvPr id="233" name="Rechte verbindingslijn met pijl 232">
            <a:extLst>
              <a:ext uri="{FF2B5EF4-FFF2-40B4-BE49-F238E27FC236}">
                <a16:creationId xmlns:a16="http://schemas.microsoft.com/office/drawing/2014/main" id="{50CD855E-2BB5-4612-B10D-2F2BC96CBEB7}"/>
              </a:ext>
            </a:extLst>
          </p:cNvPr>
          <p:cNvCxnSpPr>
            <a:stCxn id="67" idx="2"/>
            <a:endCxn id="156" idx="0"/>
          </p:cNvCxnSpPr>
          <p:nvPr/>
        </p:nvCxnSpPr>
        <p:spPr>
          <a:xfrm flipH="1">
            <a:off x="8593523" y="5944213"/>
            <a:ext cx="1" cy="5936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6" name="Rechte verbindingslijn met pijl 245">
            <a:extLst>
              <a:ext uri="{FF2B5EF4-FFF2-40B4-BE49-F238E27FC236}">
                <a16:creationId xmlns:a16="http://schemas.microsoft.com/office/drawing/2014/main" id="{86D5EE4F-3EA9-4234-8317-8A6AC45DEB24}"/>
              </a:ext>
            </a:extLst>
          </p:cNvPr>
          <p:cNvCxnSpPr>
            <a:cxnSpLocks/>
            <a:endCxn id="73" idx="0"/>
          </p:cNvCxnSpPr>
          <p:nvPr/>
        </p:nvCxnSpPr>
        <p:spPr>
          <a:xfrm>
            <a:off x="4626085" y="3144044"/>
            <a:ext cx="0" cy="1369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61639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335E-FA78-471B-A464-46D20833C4D2}"/>
              </a:ext>
            </a:extLst>
          </p:cNvPr>
          <p:cNvSpPr>
            <a:spLocks noGrp="1"/>
          </p:cNvSpPr>
          <p:nvPr>
            <p:ph type="title"/>
          </p:nvPr>
        </p:nvSpPr>
        <p:spPr>
          <a:xfrm>
            <a:off x="566738" y="0"/>
            <a:ext cx="6817473" cy="854075"/>
          </a:xfrm>
        </p:spPr>
        <p:txBody>
          <a:bodyPr/>
          <a:lstStyle/>
          <a:p>
            <a:r>
              <a:rPr lang="en-US" dirty="0"/>
              <a:t>Even </a:t>
            </a:r>
            <a:r>
              <a:rPr lang="en-US" dirty="0" err="1"/>
              <a:t>opfrissen</a:t>
            </a:r>
            <a:r>
              <a:rPr lang="en-US" dirty="0"/>
              <a:t>: </a:t>
            </a:r>
            <a:r>
              <a:rPr lang="en-US" dirty="0" err="1"/>
              <a:t>Gebruikte</a:t>
            </a:r>
            <a:r>
              <a:rPr lang="en-US" dirty="0"/>
              <a:t> </a:t>
            </a:r>
            <a:r>
              <a:rPr lang="en-US" dirty="0" err="1"/>
              <a:t>begrippen</a:t>
            </a:r>
            <a:r>
              <a:rPr lang="en-US" dirty="0"/>
              <a:t> m.b.t. </a:t>
            </a:r>
            <a:r>
              <a:rPr lang="en-US" dirty="0" err="1"/>
              <a:t>groei</a:t>
            </a:r>
            <a:r>
              <a:rPr lang="en-US" dirty="0"/>
              <a:t> (I)</a:t>
            </a:r>
            <a:endParaRPr lang="nl-NL" dirty="0"/>
          </a:p>
        </p:txBody>
      </p:sp>
      <p:sp>
        <p:nvSpPr>
          <p:cNvPr id="4" name="Tijdelijke aanduiding voor inhoud 2">
            <a:extLst>
              <a:ext uri="{FF2B5EF4-FFF2-40B4-BE49-F238E27FC236}">
                <a16:creationId xmlns:a16="http://schemas.microsoft.com/office/drawing/2014/main" id="{2F18FA0A-F94B-4E8B-8957-199D6FA47745}"/>
              </a:ext>
            </a:extLst>
          </p:cNvPr>
          <p:cNvSpPr>
            <a:spLocks noGrp="1"/>
          </p:cNvSpPr>
          <p:nvPr>
            <p:ph idx="1"/>
          </p:nvPr>
        </p:nvSpPr>
        <p:spPr>
          <a:xfrm>
            <a:off x="165100" y="1006475"/>
            <a:ext cx="8693150" cy="5699125"/>
          </a:xfrm>
        </p:spPr>
        <p:txBody>
          <a:bodyPr/>
          <a:lstStyle/>
          <a:p>
            <a:pPr marL="342900" indent="-342900">
              <a:buFont typeface="Arial" panose="020B0604020202020204" pitchFamily="34" charset="0"/>
              <a:buChar char="•"/>
            </a:pPr>
            <a:r>
              <a:rPr lang="nl-NL" b="1" dirty="0"/>
              <a:t>Standaard deviatie (SD):</a:t>
            </a:r>
            <a:endParaRPr lang="nl-NL" dirty="0"/>
          </a:p>
          <a:p>
            <a:r>
              <a:rPr lang="nl-NL" dirty="0"/>
              <a:t>Een maat voor de spreiding van de meetwaarden rondom het gemiddelde van een populatie, waarbij is aangenomen dat de meetwaarden een normale verdeling hebben.</a:t>
            </a:r>
          </a:p>
          <a:p>
            <a:r>
              <a:rPr lang="nl-NL" b="1" dirty="0"/>
              <a:t> </a:t>
            </a:r>
            <a:endParaRPr lang="nl-NL" dirty="0"/>
          </a:p>
          <a:p>
            <a:pPr marL="342900" indent="-342900">
              <a:buFont typeface="Arial" panose="020B0604020202020204" pitchFamily="34" charset="0"/>
              <a:buChar char="•"/>
            </a:pPr>
            <a:r>
              <a:rPr lang="nl-NL" b="1" dirty="0"/>
              <a:t>Standaard deviatie score (SDS):</a:t>
            </a:r>
            <a:endParaRPr lang="nl-NL" dirty="0"/>
          </a:p>
          <a:p>
            <a:r>
              <a:rPr lang="nl-NL" dirty="0"/>
              <a:t>Het aantal standaarddeviaties boven of onder het gemiddelde.</a:t>
            </a:r>
          </a:p>
          <a:p>
            <a:r>
              <a:rPr lang="nl-NL" b="1" dirty="0"/>
              <a:t> </a:t>
            </a:r>
            <a:endParaRPr lang="nl-NL" dirty="0"/>
          </a:p>
          <a:p>
            <a:pPr marL="342900" indent="-342900">
              <a:buFont typeface="Arial" panose="020B0604020202020204" pitchFamily="34" charset="0"/>
              <a:buChar char="•"/>
            </a:pPr>
            <a:r>
              <a:rPr lang="nl-NL" b="1" dirty="0"/>
              <a:t>Lengte standaard deviatie score (Lengte-SDS):</a:t>
            </a:r>
            <a:endParaRPr lang="nl-NL" dirty="0"/>
          </a:p>
          <a:p>
            <a:r>
              <a:rPr lang="nl-NL" dirty="0"/>
              <a:t>De afwijking van de lengte uitgedrukt in het aantal standaarddeviaties dat de lengte verschilt van het gemiddelde van de populatie.</a:t>
            </a:r>
          </a:p>
          <a:p>
            <a:r>
              <a:rPr lang="nl-NL" dirty="0"/>
              <a:t> </a:t>
            </a:r>
          </a:p>
          <a:p>
            <a:r>
              <a:rPr lang="nl-NL" dirty="0"/>
              <a:t>		Lengte (cm) – gemiddelde lengte voor leeftijd en geslacht</a:t>
            </a:r>
          </a:p>
          <a:p>
            <a:r>
              <a:rPr lang="nl-NL" dirty="0"/>
              <a:t>Lengte SDS = 		────────────────────────────────────</a:t>
            </a:r>
          </a:p>
          <a:p>
            <a:r>
              <a:rPr lang="nl-NL" dirty="0"/>
              <a:t>				SD voor leeftijd en geslacht</a:t>
            </a:r>
          </a:p>
          <a:p>
            <a:endParaRPr lang="nl-NL" dirty="0"/>
          </a:p>
        </p:txBody>
      </p:sp>
    </p:spTree>
    <p:extLst>
      <p:ext uri="{BB962C8B-B14F-4D97-AF65-F5344CB8AC3E}">
        <p14:creationId xmlns:p14="http://schemas.microsoft.com/office/powerpoint/2010/main" val="419607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DC17-788B-4492-B0ED-033B24398EA9}"/>
              </a:ext>
            </a:extLst>
          </p:cNvPr>
          <p:cNvSpPr>
            <a:spLocks noGrp="1"/>
          </p:cNvSpPr>
          <p:nvPr>
            <p:ph type="title"/>
          </p:nvPr>
        </p:nvSpPr>
        <p:spPr/>
        <p:txBody>
          <a:bodyPr/>
          <a:lstStyle/>
          <a:p>
            <a:r>
              <a:rPr lang="en-US" dirty="0" err="1"/>
              <a:t>Gebruikte</a:t>
            </a:r>
            <a:r>
              <a:rPr lang="en-US" dirty="0"/>
              <a:t> </a:t>
            </a:r>
            <a:r>
              <a:rPr lang="en-US" dirty="0" err="1"/>
              <a:t>begrippen</a:t>
            </a:r>
            <a:r>
              <a:rPr lang="en-US" dirty="0"/>
              <a:t> m.b.t. </a:t>
            </a:r>
            <a:r>
              <a:rPr lang="en-US" dirty="0" err="1"/>
              <a:t>groei</a:t>
            </a:r>
            <a:r>
              <a:rPr lang="en-US" dirty="0"/>
              <a:t> (II)</a:t>
            </a:r>
            <a:endParaRPr lang="nl-NL" dirty="0"/>
          </a:p>
        </p:txBody>
      </p:sp>
      <p:sp>
        <p:nvSpPr>
          <p:cNvPr id="4" name="Tijdelijke aanduiding voor inhoud 2">
            <a:extLst>
              <a:ext uri="{FF2B5EF4-FFF2-40B4-BE49-F238E27FC236}">
                <a16:creationId xmlns:a16="http://schemas.microsoft.com/office/drawing/2014/main" id="{4813BE04-40D2-4C9B-A1E0-122599C2A52A}"/>
              </a:ext>
            </a:extLst>
          </p:cNvPr>
          <p:cNvSpPr>
            <a:spLocks noGrp="1"/>
          </p:cNvSpPr>
          <p:nvPr>
            <p:ph idx="1"/>
          </p:nvPr>
        </p:nvSpPr>
        <p:spPr>
          <a:xfrm>
            <a:off x="225425" y="1031875"/>
            <a:ext cx="8693150" cy="5616575"/>
          </a:xfrm>
        </p:spPr>
        <p:txBody>
          <a:bodyPr/>
          <a:lstStyle/>
          <a:p>
            <a:r>
              <a:rPr lang="nl-NL" b="1" dirty="0"/>
              <a:t>Target </a:t>
            </a:r>
            <a:r>
              <a:rPr lang="nl-NL" b="1" dirty="0" err="1"/>
              <a:t>Height</a:t>
            </a:r>
            <a:r>
              <a:rPr lang="nl-NL" b="1" dirty="0"/>
              <a:t> (TH), </a:t>
            </a:r>
            <a:r>
              <a:rPr lang="nl-NL" dirty="0"/>
              <a:t>streeflengte</a:t>
            </a:r>
          </a:p>
          <a:p>
            <a:pPr marL="342900" indent="-342900">
              <a:buFont typeface="Arial" panose="020B0604020202020204" pitchFamily="34" charset="0"/>
              <a:buChar char="•"/>
            </a:pPr>
            <a:r>
              <a:rPr lang="nl-NL" dirty="0"/>
              <a:t>Dit is de mathematische benadering van de geschatte eindlengte van een jongen of een meisje op basis van zijn/haar genetisch potentieel.</a:t>
            </a:r>
          </a:p>
          <a:p>
            <a:pPr marL="342900" indent="-342900">
              <a:buFont typeface="Arial" panose="020B0604020202020204" pitchFamily="34" charset="0"/>
              <a:buChar char="•"/>
            </a:pPr>
            <a:r>
              <a:rPr lang="nl-NL" dirty="0"/>
              <a:t>Target </a:t>
            </a:r>
            <a:r>
              <a:rPr lang="nl-NL" dirty="0" err="1"/>
              <a:t>height</a:t>
            </a:r>
            <a:r>
              <a:rPr lang="nl-NL" dirty="0"/>
              <a:t> SDS is 0,72 x gemiddelde van lengte SDS van biologische ouders (Hermanussen, 2003). Voor Nederlandse kinderen bleek de correctiefactor 0,75 te zijn (Van Dommelen, 2012).  </a:t>
            </a:r>
          </a:p>
          <a:p>
            <a:pPr marL="342900" indent="-342900">
              <a:buFont typeface="Arial" panose="020B0604020202020204" pitchFamily="34" charset="0"/>
              <a:buChar char="•"/>
            </a:pPr>
            <a:r>
              <a:rPr lang="nl-NL" dirty="0"/>
              <a:t>Formule voor Nederlandse jongens en meisjes:</a:t>
            </a:r>
          </a:p>
          <a:p>
            <a:r>
              <a:rPr lang="nl-NL" dirty="0"/>
              <a:t> jongens: 44,5 + 0,376 × </a:t>
            </a:r>
            <a:r>
              <a:rPr lang="nl-NL" dirty="0" err="1"/>
              <a:t>vader’s</a:t>
            </a:r>
            <a:r>
              <a:rPr lang="nl-NL" dirty="0"/>
              <a:t> lengte (cm) + 0,411 × </a:t>
            </a:r>
            <a:r>
              <a:rPr lang="nl-NL" dirty="0" err="1"/>
              <a:t>moeder’s</a:t>
            </a:r>
            <a:r>
              <a:rPr lang="nl-NL" dirty="0"/>
              <a:t> lengte (cm) </a:t>
            </a:r>
          </a:p>
          <a:p>
            <a:r>
              <a:rPr lang="nl-NL" dirty="0"/>
              <a:t> </a:t>
            </a:r>
          </a:p>
          <a:p>
            <a:r>
              <a:rPr lang="nl-NL" dirty="0"/>
              <a:t>meisjes: 47,1 + 0,334 × </a:t>
            </a:r>
            <a:r>
              <a:rPr lang="nl-NL" dirty="0" err="1"/>
              <a:t>vader’s</a:t>
            </a:r>
            <a:r>
              <a:rPr lang="nl-NL" dirty="0"/>
              <a:t> lengte (cm) +0,364 × </a:t>
            </a:r>
            <a:r>
              <a:rPr lang="nl-NL" dirty="0" err="1"/>
              <a:t>moeder’s</a:t>
            </a:r>
            <a:r>
              <a:rPr lang="nl-NL" dirty="0"/>
              <a:t> lengte (cm) </a:t>
            </a:r>
          </a:p>
          <a:p>
            <a:endParaRPr lang="nl-NL" dirty="0"/>
          </a:p>
          <a:p>
            <a:r>
              <a:rPr lang="nl-NL" b="1" dirty="0"/>
              <a:t>Delta lengte SDS: verandering in lengte-SDS (afbuiging of versnelling):</a:t>
            </a:r>
            <a:endParaRPr lang="nl-NL" dirty="0"/>
          </a:p>
          <a:p>
            <a:r>
              <a:rPr lang="nl-NL" dirty="0"/>
              <a:t>Dit is het verschil in lengte-SDS tussen 2 metingen</a:t>
            </a:r>
          </a:p>
          <a:p>
            <a:endParaRPr lang="nl-NL" dirty="0"/>
          </a:p>
        </p:txBody>
      </p:sp>
    </p:spTree>
    <p:extLst>
      <p:ext uri="{BB962C8B-B14F-4D97-AF65-F5344CB8AC3E}">
        <p14:creationId xmlns:p14="http://schemas.microsoft.com/office/powerpoint/2010/main" val="282741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91C5-084B-4C61-967A-DCCB928086BD}"/>
              </a:ext>
            </a:extLst>
          </p:cNvPr>
          <p:cNvSpPr>
            <a:spLocks noGrp="1"/>
          </p:cNvSpPr>
          <p:nvPr>
            <p:ph type="title"/>
          </p:nvPr>
        </p:nvSpPr>
        <p:spPr/>
        <p:txBody>
          <a:bodyPr/>
          <a:lstStyle/>
          <a:p>
            <a:r>
              <a:rPr lang="en-US" dirty="0" err="1"/>
              <a:t>Gebruikte</a:t>
            </a:r>
            <a:r>
              <a:rPr lang="en-US" dirty="0"/>
              <a:t> </a:t>
            </a:r>
            <a:r>
              <a:rPr lang="en-US" dirty="0" err="1"/>
              <a:t>begrippen</a:t>
            </a:r>
            <a:r>
              <a:rPr lang="en-US" dirty="0"/>
              <a:t> m.b.t. </a:t>
            </a:r>
            <a:r>
              <a:rPr lang="en-US" dirty="0" err="1"/>
              <a:t>groei</a:t>
            </a:r>
            <a:r>
              <a:rPr lang="en-US" dirty="0"/>
              <a:t> (III)</a:t>
            </a:r>
            <a:endParaRPr lang="nl-NL" dirty="0"/>
          </a:p>
        </p:txBody>
      </p:sp>
      <p:sp>
        <p:nvSpPr>
          <p:cNvPr id="4" name="Tijdelijke aanduiding voor inhoud 2">
            <a:extLst>
              <a:ext uri="{FF2B5EF4-FFF2-40B4-BE49-F238E27FC236}">
                <a16:creationId xmlns:a16="http://schemas.microsoft.com/office/drawing/2014/main" id="{89FF538A-DBDB-4495-99A5-58ED0D3E35B2}"/>
              </a:ext>
            </a:extLst>
          </p:cNvPr>
          <p:cNvSpPr>
            <a:spLocks noGrp="1"/>
          </p:cNvSpPr>
          <p:nvPr>
            <p:ph idx="1"/>
          </p:nvPr>
        </p:nvSpPr>
        <p:spPr>
          <a:xfrm>
            <a:off x="225425" y="1196975"/>
            <a:ext cx="8693150" cy="5413375"/>
          </a:xfrm>
        </p:spPr>
        <p:txBody>
          <a:bodyPr/>
          <a:lstStyle/>
          <a:p>
            <a:pPr marL="342900" indent="-342900">
              <a:buFont typeface="Arial" panose="020B0604020202020204" pitchFamily="34" charset="0"/>
              <a:buChar char="•"/>
            </a:pPr>
            <a:r>
              <a:rPr lang="nl-NL" b="1" dirty="0"/>
              <a:t>Disproportie</a:t>
            </a:r>
            <a:endParaRPr lang="nl-NL" dirty="0"/>
          </a:p>
          <a:p>
            <a:r>
              <a:rPr lang="nl-NL" dirty="0"/>
              <a:t>Kinderen met een abnormale groei die een lichaamsverhouding hebben buiten de normale range kunnen een primaire groeistoornis hebben. De meest gangbare parameter voor lichaamsverhoudingen is </a:t>
            </a:r>
            <a:r>
              <a:rPr lang="nl-NL" b="1" dirty="0"/>
              <a:t>de zithoogte/lengte ratio</a:t>
            </a:r>
            <a:r>
              <a:rPr lang="nl-NL" dirty="0"/>
              <a:t>. Om te kunnen vaststellen of deze normaal dan wel abnormaal is, kan gebruik worden gemaakt van de Nederlandse dan wel Turkse zithoogte/lengte ratio curves (Bijlage III richtlijn).</a:t>
            </a:r>
          </a:p>
          <a:p>
            <a:r>
              <a:rPr lang="en-US" dirty="0"/>
              <a:t>O</a:t>
            </a:r>
            <a:r>
              <a:rPr lang="nl-NL" dirty="0"/>
              <a:t>ok de </a:t>
            </a:r>
            <a:r>
              <a:rPr lang="nl-NL" b="1" dirty="0"/>
              <a:t>spanwijdte</a:t>
            </a:r>
            <a:r>
              <a:rPr lang="nl-NL" dirty="0"/>
              <a:t> kan informatief zijn (Bijlage IV richtlijn)</a:t>
            </a:r>
          </a:p>
          <a:p>
            <a:r>
              <a:rPr lang="nl-NL" b="1" dirty="0"/>
              <a:t> </a:t>
            </a:r>
            <a:endParaRPr lang="nl-NL" dirty="0"/>
          </a:p>
          <a:p>
            <a:pPr marL="342900" indent="-342900">
              <a:buFont typeface="Arial" panose="020B0604020202020204" pitchFamily="34" charset="0"/>
              <a:buChar char="•"/>
            </a:pPr>
            <a:r>
              <a:rPr lang="nl-NL" b="1" dirty="0" err="1"/>
              <a:t>Dysmorfologie</a:t>
            </a:r>
            <a:endParaRPr lang="nl-NL" dirty="0"/>
          </a:p>
          <a:p>
            <a:r>
              <a:rPr lang="nl-NL" dirty="0"/>
              <a:t>Een groot aantal syndromen geassocieerd met kleine lengte zijn ook geassocieerd met </a:t>
            </a:r>
            <a:r>
              <a:rPr lang="nl-NL" dirty="0" err="1"/>
              <a:t>dysmorfe</a:t>
            </a:r>
            <a:r>
              <a:rPr lang="nl-NL" dirty="0"/>
              <a:t> kenmerken Omdat de </a:t>
            </a:r>
            <a:r>
              <a:rPr lang="nl-NL" dirty="0" err="1"/>
              <a:t>dysmorfe</a:t>
            </a:r>
            <a:r>
              <a:rPr lang="nl-NL" dirty="0"/>
              <a:t> kenmerken een teken kunnen zijn van de primaire groeistoornis, is het belangrijk deze kinderen naar een specialist te verwijzen.</a:t>
            </a:r>
          </a:p>
          <a:p>
            <a:endParaRPr lang="nl-NL" dirty="0"/>
          </a:p>
        </p:txBody>
      </p:sp>
    </p:spTree>
    <p:extLst>
      <p:ext uri="{BB962C8B-B14F-4D97-AF65-F5344CB8AC3E}">
        <p14:creationId xmlns:p14="http://schemas.microsoft.com/office/powerpoint/2010/main" val="118303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UMC Basispresentatie_NL">
  <a:themeElements>
    <a:clrScheme name="Aangepast 30">
      <a:dk1>
        <a:srgbClr val="003C66"/>
      </a:dk1>
      <a:lt1>
        <a:srgbClr val="FFFFFF"/>
      </a:lt1>
      <a:dk2>
        <a:srgbClr val="FFFFFF"/>
      </a:dk2>
      <a:lt2>
        <a:srgbClr val="003C7D"/>
      </a:lt2>
      <a:accent1>
        <a:srgbClr val="007CC2"/>
      </a:accent1>
      <a:accent2>
        <a:srgbClr val="009FBD"/>
      </a:accent2>
      <a:accent3>
        <a:srgbClr val="6E90A6"/>
      </a:accent3>
      <a:accent4>
        <a:srgbClr val="E3004F"/>
      </a:accent4>
      <a:accent5>
        <a:srgbClr val="C0965C"/>
      </a:accent5>
      <a:accent6>
        <a:srgbClr val="000000"/>
      </a:accent6>
      <a:hlink>
        <a:srgbClr val="1161C6"/>
      </a:hlink>
      <a:folHlink>
        <a:srgbClr val="E300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Default Design 1">
        <a:dk1>
          <a:srgbClr val="101463"/>
        </a:dk1>
        <a:lt1>
          <a:srgbClr val="FFFFFF"/>
        </a:lt1>
        <a:dk2>
          <a:srgbClr val="B5E7FF"/>
        </a:dk2>
        <a:lt2>
          <a:srgbClr val="111166"/>
        </a:lt2>
        <a:accent1>
          <a:srgbClr val="119DF9"/>
        </a:accent1>
        <a:accent2>
          <a:srgbClr val="117FE4"/>
        </a:accent2>
        <a:accent3>
          <a:srgbClr val="D7F1FF"/>
        </a:accent3>
        <a:accent4>
          <a:srgbClr val="DADADA"/>
        </a:accent4>
        <a:accent5>
          <a:srgbClr val="AACCFB"/>
        </a:accent5>
        <a:accent6>
          <a:srgbClr val="0E72CF"/>
        </a:accent6>
        <a:hlink>
          <a:srgbClr val="1161C6"/>
        </a:hlink>
        <a:folHlink>
          <a:srgbClr val="114DB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UMC Basispresentatie_ENG">
  <a:themeElements>
    <a:clrScheme name="Aangepast 31">
      <a:dk1>
        <a:srgbClr val="003C66"/>
      </a:dk1>
      <a:lt1>
        <a:srgbClr val="FFFFFF"/>
      </a:lt1>
      <a:dk2>
        <a:srgbClr val="FFFFFF"/>
      </a:dk2>
      <a:lt2>
        <a:srgbClr val="003C7D"/>
      </a:lt2>
      <a:accent1>
        <a:srgbClr val="007CC2"/>
      </a:accent1>
      <a:accent2>
        <a:srgbClr val="009FBD"/>
      </a:accent2>
      <a:accent3>
        <a:srgbClr val="6E90A6"/>
      </a:accent3>
      <a:accent4>
        <a:srgbClr val="E3004F"/>
      </a:accent4>
      <a:accent5>
        <a:srgbClr val="C0965C"/>
      </a:accent5>
      <a:accent6>
        <a:srgbClr val="000000"/>
      </a:accent6>
      <a:hlink>
        <a:srgbClr val="1161C6"/>
      </a:hlink>
      <a:folHlink>
        <a:srgbClr val="E300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Default Design 1">
        <a:dk1>
          <a:srgbClr val="101463"/>
        </a:dk1>
        <a:lt1>
          <a:srgbClr val="FFFFFF"/>
        </a:lt1>
        <a:dk2>
          <a:srgbClr val="B5E7FF"/>
        </a:dk2>
        <a:lt2>
          <a:srgbClr val="111166"/>
        </a:lt2>
        <a:accent1>
          <a:srgbClr val="119DF9"/>
        </a:accent1>
        <a:accent2>
          <a:srgbClr val="117FE4"/>
        </a:accent2>
        <a:accent3>
          <a:srgbClr val="D7F1FF"/>
        </a:accent3>
        <a:accent4>
          <a:srgbClr val="DADADA"/>
        </a:accent4>
        <a:accent5>
          <a:srgbClr val="AACCFB"/>
        </a:accent5>
        <a:accent6>
          <a:srgbClr val="0E72CF"/>
        </a:accent6>
        <a:hlink>
          <a:srgbClr val="1161C6"/>
        </a:hlink>
        <a:folHlink>
          <a:srgbClr val="114DB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C76FEFBD9057458D1C94403D83FBAF" ma:contentTypeVersion="10" ma:contentTypeDescription="Een nieuw document maken." ma:contentTypeScope="" ma:versionID="5e09f0bce785a203102cbc9948c3ed61">
  <xsd:schema xmlns:xsd="http://www.w3.org/2001/XMLSchema" xmlns:xs="http://www.w3.org/2001/XMLSchema" xmlns:p="http://schemas.microsoft.com/office/2006/metadata/properties" xmlns:ns2="218ea910-096d-4620-9e8d-75053777f881" xmlns:ns3="f0a8624e-e09b-41f3-9be9-0156624cf37b" targetNamespace="http://schemas.microsoft.com/office/2006/metadata/properties" ma:root="true" ma:fieldsID="41a75294d70a9e253de55720ae5eeb95" ns2:_="" ns3:_="">
    <xsd:import namespace="218ea910-096d-4620-9e8d-75053777f881"/>
    <xsd:import namespace="f0a8624e-e09b-41f3-9be9-0156624cf37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8ea910-096d-4620-9e8d-75053777f881" elementFormDefault="qualified">
    <xsd:import namespace="http://schemas.microsoft.com/office/2006/documentManagement/types"/>
    <xsd:import namespace="http://schemas.microsoft.com/office/infopath/2007/PartnerControls"/>
    <xsd:element name="SharedWithUsers" ma:index="8" nillable="true" ma:displayName="Shared With" ma:description=""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format="DateTim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0a8624e-e09b-41f3-9be9-0156624cf37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BBFAE5-1B1A-432D-9F4C-16707800DE95}">
  <ds:schemaRefs>
    <ds:schemaRef ds:uri="http://schemas.microsoft.com/sharepoint/v3"/>
    <ds:schemaRef ds:uri="http://schemas.microsoft.com/office/infopath/2007/PartnerControls"/>
    <ds:schemaRef ds:uri="http://schemas.microsoft.com/office/2006/documentManagement/types"/>
    <ds:schemaRef ds:uri="http://schemas.microsoft.com/sharepoint/v4"/>
    <ds:schemaRef ds:uri="http://purl.org/dc/elements/1.1/"/>
    <ds:schemaRef ds:uri="http://schemas.openxmlformats.org/package/2006/metadata/core-properties"/>
    <ds:schemaRef ds:uri="http://purl.org/dc/dcmitype/"/>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0E41F710-E85E-4A0C-A334-9F3DCB906740}">
  <ds:schemaRefs>
    <ds:schemaRef ds:uri="http://schemas.microsoft.com/sharepoint/v3/contenttype/forms"/>
  </ds:schemaRefs>
</ds:datastoreItem>
</file>

<file path=customXml/itemProps3.xml><?xml version="1.0" encoding="utf-8"?>
<ds:datastoreItem xmlns:ds="http://schemas.openxmlformats.org/officeDocument/2006/customXml" ds:itemID="{744AEB09-9C7C-4D15-A60E-1AC8723C9644}"/>
</file>

<file path=docProps/app.xml><?xml version="1.0" encoding="utf-8"?>
<Properties xmlns="http://schemas.openxmlformats.org/officeDocument/2006/extended-properties" xmlns:vt="http://schemas.openxmlformats.org/officeDocument/2006/docPropsVTypes">
  <Template>LUMC Basispresentatie_NL</Template>
  <TotalTime>5824</TotalTime>
  <Words>9721</Words>
  <Application>Microsoft Office PowerPoint</Application>
  <PresentationFormat>On-screen Show (4:3)</PresentationFormat>
  <Paragraphs>1203</Paragraphs>
  <Slides>67</Slides>
  <Notes>56</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67</vt:i4>
      </vt:variant>
    </vt:vector>
  </HeadingPairs>
  <TitlesOfParts>
    <vt:vector size="76" baseType="lpstr">
      <vt:lpstr>ＭＳ Ｐゴシック</vt:lpstr>
      <vt:lpstr>ＭＳ Ｐゴシック</vt:lpstr>
      <vt:lpstr>Arial</vt:lpstr>
      <vt:lpstr>Calibri</vt:lpstr>
      <vt:lpstr>Courier New</vt:lpstr>
      <vt:lpstr>Times</vt:lpstr>
      <vt:lpstr>Times New Roman</vt:lpstr>
      <vt:lpstr>LUMC Basispresentatie_NL</vt:lpstr>
      <vt:lpstr>LUMC Basispresentatie_ENG</vt:lpstr>
      <vt:lpstr> NVK Richtlijn Triage en Diagnostiek Groeistoornissen 2018</vt:lpstr>
      <vt:lpstr>Inhoud</vt:lpstr>
      <vt:lpstr>1. Introductie</vt:lpstr>
      <vt:lpstr>Parallelle ontwikkeling van NVK en JGZ richtlijnen </vt:lpstr>
      <vt:lpstr>Aansluiting JGZ richtlijn en NVK richtlijn</vt:lpstr>
      <vt:lpstr>Wat is nieuw in de NVK Richtlijn Groeistoornissen 2018?</vt:lpstr>
      <vt:lpstr>Even opfrissen: Gebruikte begrippen m.b.t. groei (I)</vt:lpstr>
      <vt:lpstr>Gebruikte begrippen m.b.t. groei (II)</vt:lpstr>
      <vt:lpstr>Gebruikte begrippen m.b.t. groei (III)</vt:lpstr>
      <vt:lpstr>Uitdagingen m.b.t. diagnostiek van groeistoornissen</vt:lpstr>
      <vt:lpstr>Beoogde patiëntengroepen met kleine lengte/ lengteafbuiging</vt:lpstr>
      <vt:lpstr>Stapsgewijze aanpak</vt:lpstr>
      <vt:lpstr>2. Relevante oorzaken van kleine lengte en/of groeiafbuiging: differentiaal diagnose</vt:lpstr>
      <vt:lpstr>Meest frequente/relevante primaire en secundaire groeistoornissen bij kleine lengte</vt:lpstr>
      <vt:lpstr>Welke diagnoses zijn gesteld bij diagnostiek van kinderen met kleine lengte (%)?</vt:lpstr>
      <vt:lpstr>PowerPoint Presentation</vt:lpstr>
      <vt:lpstr>Phenotype en groeicurve passend bij Turner syndroom (multi-systeem stoornis)</vt:lpstr>
      <vt:lpstr>Wat is de waarde van genetisch onderzoek bij meisjes met  verder asymptomatische kleine lengte?</vt:lpstr>
      <vt:lpstr>Welke genetische test voor Turner syndroom?</vt:lpstr>
      <vt:lpstr>Voorbeelden van genen die een rol spelen in de regulatie van de groeischijf</vt:lpstr>
      <vt:lpstr>SHOX haploïnsufficiëntie</vt:lpstr>
      <vt:lpstr>Leri-Weill Dyschondrosteosis (SHOX-haploïnsuffiëntie)</vt:lpstr>
      <vt:lpstr>Kinderen met SHOX enhancer deleties zijn minder gedisproportioneerd dan die met SHOX mutaties/deleties</vt:lpstr>
      <vt:lpstr>Fenotypisch spectrum van SHOX varianten</vt:lpstr>
      <vt:lpstr>Fenotypisch spectrum van NPR2 mutaties</vt:lpstr>
      <vt:lpstr>Wat is de kans om een NPR2 defect te vinden?</vt:lpstr>
      <vt:lpstr>Heterozygote IHH mutaties</vt:lpstr>
      <vt:lpstr>Wat is de kans om een IHH mutatie te vinden?</vt:lpstr>
      <vt:lpstr>ACAN mutaties</vt:lpstr>
      <vt:lpstr>Lengte en lichaamsverhoudingen bij ACAN mutaties</vt:lpstr>
      <vt:lpstr>Wat is de kans om een ACAN  mutatie te vinden?</vt:lpstr>
      <vt:lpstr>Wat is de waarde van SNP arrays bij kleine lengte?</vt:lpstr>
      <vt:lpstr>Meest frequente/relevante primaire en secundaire groeistoornissen</vt:lpstr>
      <vt:lpstr>Stoornissen in de groeihormoon-IGF-I as</vt:lpstr>
      <vt:lpstr>Heterozygote IGF1R defecten (mut 18, del 7)</vt:lpstr>
      <vt:lpstr>3. Stapsgewijze aanpak (beslis-schema)</vt:lpstr>
      <vt:lpstr>PowerPoint Presentation</vt:lpstr>
      <vt:lpstr>PowerPoint Presentation</vt:lpstr>
      <vt:lpstr>PowerPoint Presentation</vt:lpstr>
      <vt:lpstr>Signalen voor een primaire groeistoornis</vt:lpstr>
      <vt:lpstr>Signalen voor een secundaire groeistoornis</vt:lpstr>
      <vt:lpstr>Bijlagen 1F, 1G en 1H:  diagnostische signalen uit anamnese en lichamelijk onderzoek: voorbeelden</vt:lpstr>
      <vt:lpstr>Lichamelijk onderzoek: aandacht voor lichaamsproporties</vt:lpstr>
      <vt:lpstr>Lichaamsproporties: zithoogte/lengte ratio,  spanwijdte minus lengte</vt:lpstr>
      <vt:lpstr>PowerPoint Presentation</vt:lpstr>
      <vt:lpstr>Wat is de waarde van laboratoriumscreening bij kleine kinderen (screening op secundaire stoornissen)?</vt:lpstr>
      <vt:lpstr>Laboratorium-screening in subgroepen van kleine kinderen</vt:lpstr>
      <vt:lpstr>PowerPoint Presentation</vt:lpstr>
      <vt:lpstr>X-hand/pols voor skeletleeftijd en anatomische afwijkingen</vt:lpstr>
      <vt:lpstr>PowerPoint Presentation</vt:lpstr>
      <vt:lpstr>PowerPoint Presentation</vt:lpstr>
      <vt:lpstr>Genetisch onderzoek</vt:lpstr>
      <vt:lpstr>SHOX haploinsufficientie (genmutatie of -deletie of enhancer deletie)</vt:lpstr>
      <vt:lpstr>Bij wie onderzoek doen naar IGF1R +/-?</vt:lpstr>
      <vt:lpstr>Genetisch onderzoek</vt:lpstr>
      <vt:lpstr>Wat is de diagnostische waarde om te testen op onderstaande aandoeningen?</vt:lpstr>
      <vt:lpstr>PowerPoint Presentation</vt:lpstr>
      <vt:lpstr>Specifiek onderzoek als secundaire groeistoornis wordt vermoed</vt:lpstr>
      <vt:lpstr>PowerPoint Presentation</vt:lpstr>
      <vt:lpstr>Aanbevelingen (1)</vt:lpstr>
      <vt:lpstr>Aanbevelingen (2)</vt:lpstr>
      <vt:lpstr>Aanbevelingen (3)</vt:lpstr>
      <vt:lpstr>Aanbevelingen (4)</vt:lpstr>
      <vt:lpstr>Aanbevelingen (5)</vt:lpstr>
      <vt:lpstr>Overige opmerkingen</vt:lpstr>
      <vt:lpstr>Noodzakelijke voorzieningen  in de polikliniek</vt:lpstr>
      <vt:lpstr>PowerPoint Presentation</vt:lpstr>
    </vt:vector>
  </TitlesOfParts>
  <Company>LUMC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woostdijk</dc:creator>
  <cp:lastModifiedBy>Wit, J.M. (KJC)</cp:lastModifiedBy>
  <cp:revision>626</cp:revision>
  <dcterms:created xsi:type="dcterms:W3CDTF">2018-08-27T15:40:03Z</dcterms:created>
  <dcterms:modified xsi:type="dcterms:W3CDTF">2019-01-21T13:36:28Z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0x0101005CC76FEFBD9057458D1C94403D83FBAF</vt:lpwstr>
  </property>
</Properties>
</file>