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135" r:id="rId5"/>
  </p:sldMasterIdLst>
  <p:notesMasterIdLst>
    <p:notesMasterId r:id="rId62"/>
  </p:notesMasterIdLst>
  <p:handoutMasterIdLst>
    <p:handoutMasterId r:id="rId63"/>
  </p:handoutMasterIdLst>
  <p:sldIdLst>
    <p:sldId id="265" r:id="rId6"/>
    <p:sldId id="525" r:id="rId7"/>
    <p:sldId id="553" r:id="rId8"/>
    <p:sldId id="527" r:id="rId9"/>
    <p:sldId id="528" r:id="rId10"/>
    <p:sldId id="302" r:id="rId11"/>
    <p:sldId id="544" r:id="rId12"/>
    <p:sldId id="545" r:id="rId13"/>
    <p:sldId id="546" r:id="rId14"/>
    <p:sldId id="303" r:id="rId15"/>
    <p:sldId id="375" r:id="rId16"/>
    <p:sldId id="531" r:id="rId17"/>
    <p:sldId id="300" r:id="rId18"/>
    <p:sldId id="536" r:id="rId19"/>
    <p:sldId id="482" r:id="rId20"/>
    <p:sldId id="532" r:id="rId21"/>
    <p:sldId id="552" r:id="rId22"/>
    <p:sldId id="548" r:id="rId23"/>
    <p:sldId id="534" r:id="rId24"/>
    <p:sldId id="510" r:id="rId25"/>
    <p:sldId id="535" r:id="rId26"/>
    <p:sldId id="533" r:id="rId27"/>
    <p:sldId id="483" r:id="rId28"/>
    <p:sldId id="554" r:id="rId29"/>
    <p:sldId id="485" r:id="rId30"/>
    <p:sldId id="486" r:id="rId31"/>
    <p:sldId id="487" r:id="rId32"/>
    <p:sldId id="489" r:id="rId33"/>
    <p:sldId id="492" r:id="rId34"/>
    <p:sldId id="488" r:id="rId35"/>
    <p:sldId id="522" r:id="rId36"/>
    <p:sldId id="523" r:id="rId37"/>
    <p:sldId id="504" r:id="rId38"/>
    <p:sldId id="555" r:id="rId39"/>
    <p:sldId id="505" r:id="rId40"/>
    <p:sldId id="547" r:id="rId41"/>
    <p:sldId id="508" r:id="rId42"/>
    <p:sldId id="549" r:id="rId43"/>
    <p:sldId id="551" r:id="rId44"/>
    <p:sldId id="511" r:id="rId45"/>
    <p:sldId id="516" r:id="rId46"/>
    <p:sldId id="509" r:id="rId47"/>
    <p:sldId id="512" r:id="rId48"/>
    <p:sldId id="507" r:id="rId49"/>
    <p:sldId id="519" r:id="rId50"/>
    <p:sldId id="494" r:id="rId51"/>
    <p:sldId id="518" r:id="rId52"/>
    <p:sldId id="496" r:id="rId53"/>
    <p:sldId id="524" r:id="rId54"/>
    <p:sldId id="541" r:id="rId55"/>
    <p:sldId id="537" r:id="rId56"/>
    <p:sldId id="538" r:id="rId57"/>
    <p:sldId id="539" r:id="rId58"/>
    <p:sldId id="556" r:id="rId59"/>
    <p:sldId id="540" r:id="rId60"/>
    <p:sldId id="557" r:id="rId6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wit" initials="JM" lastIdx="5" clrIdx="0"/>
  <p:cmAuthor id="1" name="Oostdijk, W. (KJC)" initials="OW("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6"/>
    <a:srgbClr val="B4E6FF"/>
    <a:srgbClr val="B3DEF5"/>
    <a:srgbClr val="B3E5FE"/>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017" autoAdjust="0"/>
  </p:normalViewPr>
  <p:slideViewPr>
    <p:cSldViewPr snapToGrid="0" snapToObjects="1" showGuides="1">
      <p:cViewPr varScale="1">
        <p:scale>
          <a:sx n="55" d="100"/>
          <a:sy n="55" d="100"/>
        </p:scale>
        <p:origin x="1824" y="60"/>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100" d="100"/>
        <a:sy n="100" d="100"/>
      </p:scale>
      <p:origin x="0" y="0"/>
    </p:cViewPr>
  </p:notesTextViewPr>
  <p:sorterViewPr>
    <p:cViewPr varScale="1">
      <p:scale>
        <a:sx n="1" d="1"/>
        <a:sy n="1" d="1"/>
      </p:scale>
      <p:origin x="0" y="-6642"/>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80729988260423"/>
          <c:y val="0.11043617935103706"/>
          <c:w val="0.68805728270451794"/>
          <c:h val="0.75658953481131241"/>
        </c:manualLayout>
      </c:layout>
      <c:lineChart>
        <c:grouping val="standard"/>
        <c:varyColors val="0"/>
        <c:ser>
          <c:idx val="0"/>
          <c:order val="0"/>
          <c:tx>
            <c:v>+2 SD</c:v>
          </c:tx>
          <c:spPr>
            <a:ln w="19050">
              <a:solidFill>
                <a:srgbClr val="14CBF0"/>
              </a:solidFill>
              <a:prstDash val="sysDash"/>
            </a:ln>
          </c:spPr>
          <c:marker>
            <c:symbol val="none"/>
          </c:marker>
          <c:cat>
            <c:numRef>
              <c:f>Normaalwaarden!$C$2:$C$435</c:f>
              <c:numCache>
                <c:formatCode>General</c:formatCode>
                <c:ptCount val="434"/>
                <c:pt idx="0">
                  <c:v>2</c:v>
                </c:pt>
                <c:pt idx="1">
                  <c:v>2.0416666666666665</c:v>
                </c:pt>
                <c:pt idx="2">
                  <c:v>2.0833333333333335</c:v>
                </c:pt>
                <c:pt idx="3">
                  <c:v>2.125</c:v>
                </c:pt>
                <c:pt idx="4">
                  <c:v>2.1666666666666665</c:v>
                </c:pt>
                <c:pt idx="5">
                  <c:v>2.2083333333333335</c:v>
                </c:pt>
                <c:pt idx="6">
                  <c:v>2.25</c:v>
                </c:pt>
                <c:pt idx="7">
                  <c:v>2.2916666666666665</c:v>
                </c:pt>
                <c:pt idx="8">
                  <c:v>2.3333333333333335</c:v>
                </c:pt>
                <c:pt idx="9">
                  <c:v>2.375</c:v>
                </c:pt>
                <c:pt idx="10">
                  <c:v>2.4166666666666665</c:v>
                </c:pt>
                <c:pt idx="11">
                  <c:v>2.4583333333333335</c:v>
                </c:pt>
                <c:pt idx="12">
                  <c:v>2.5</c:v>
                </c:pt>
                <c:pt idx="13">
                  <c:v>2.5416666666666665</c:v>
                </c:pt>
                <c:pt idx="14">
                  <c:v>2.5833333333333335</c:v>
                </c:pt>
                <c:pt idx="15">
                  <c:v>2.625</c:v>
                </c:pt>
                <c:pt idx="16">
                  <c:v>2.6666666666666665</c:v>
                </c:pt>
                <c:pt idx="17">
                  <c:v>2.7083333333333335</c:v>
                </c:pt>
                <c:pt idx="18">
                  <c:v>2.75</c:v>
                </c:pt>
                <c:pt idx="19">
                  <c:v>2.7916666666666665</c:v>
                </c:pt>
                <c:pt idx="20">
                  <c:v>2.8333333333333335</c:v>
                </c:pt>
                <c:pt idx="21">
                  <c:v>2.875</c:v>
                </c:pt>
                <c:pt idx="22">
                  <c:v>2.9166666666666665</c:v>
                </c:pt>
                <c:pt idx="23">
                  <c:v>2.9583333333333335</c:v>
                </c:pt>
                <c:pt idx="24">
                  <c:v>3</c:v>
                </c:pt>
                <c:pt idx="25">
                  <c:v>3.0416666666666665</c:v>
                </c:pt>
                <c:pt idx="26">
                  <c:v>3.0833333333333335</c:v>
                </c:pt>
                <c:pt idx="27">
                  <c:v>3.125</c:v>
                </c:pt>
                <c:pt idx="28">
                  <c:v>3.1666666666666665</c:v>
                </c:pt>
                <c:pt idx="29">
                  <c:v>3.2083333333333335</c:v>
                </c:pt>
                <c:pt idx="30">
                  <c:v>3.25</c:v>
                </c:pt>
                <c:pt idx="31">
                  <c:v>3.2916666666666665</c:v>
                </c:pt>
                <c:pt idx="32">
                  <c:v>3.3333333333333335</c:v>
                </c:pt>
                <c:pt idx="33">
                  <c:v>3.375</c:v>
                </c:pt>
                <c:pt idx="34">
                  <c:v>3.4166666666666665</c:v>
                </c:pt>
                <c:pt idx="35">
                  <c:v>3.4583333333333335</c:v>
                </c:pt>
                <c:pt idx="36">
                  <c:v>3.5</c:v>
                </c:pt>
                <c:pt idx="37">
                  <c:v>3.5416666666666665</c:v>
                </c:pt>
                <c:pt idx="38">
                  <c:v>3.5833333333333335</c:v>
                </c:pt>
                <c:pt idx="39">
                  <c:v>3.625</c:v>
                </c:pt>
                <c:pt idx="40">
                  <c:v>3.6666666666666665</c:v>
                </c:pt>
                <c:pt idx="41">
                  <c:v>3.7083333333333335</c:v>
                </c:pt>
                <c:pt idx="42">
                  <c:v>3.75</c:v>
                </c:pt>
                <c:pt idx="43">
                  <c:v>3.7916666666666665</c:v>
                </c:pt>
                <c:pt idx="44">
                  <c:v>3.8333333333333335</c:v>
                </c:pt>
                <c:pt idx="45">
                  <c:v>3.875</c:v>
                </c:pt>
                <c:pt idx="46">
                  <c:v>3.9166666666666665</c:v>
                </c:pt>
                <c:pt idx="47">
                  <c:v>3.9583333333333335</c:v>
                </c:pt>
                <c:pt idx="48">
                  <c:v>4</c:v>
                </c:pt>
                <c:pt idx="49">
                  <c:v>4.041666666666667</c:v>
                </c:pt>
                <c:pt idx="50">
                  <c:v>4.083333333333333</c:v>
                </c:pt>
                <c:pt idx="51">
                  <c:v>4.125</c:v>
                </c:pt>
                <c:pt idx="52">
                  <c:v>4.166666666666667</c:v>
                </c:pt>
                <c:pt idx="53">
                  <c:v>4.208333333333333</c:v>
                </c:pt>
                <c:pt idx="54">
                  <c:v>4.25</c:v>
                </c:pt>
                <c:pt idx="55">
                  <c:v>4.291666666666667</c:v>
                </c:pt>
                <c:pt idx="56">
                  <c:v>4.333333333333333</c:v>
                </c:pt>
                <c:pt idx="57">
                  <c:v>4.375</c:v>
                </c:pt>
                <c:pt idx="58">
                  <c:v>4.416666666666667</c:v>
                </c:pt>
                <c:pt idx="59">
                  <c:v>4.458333333333333</c:v>
                </c:pt>
                <c:pt idx="60">
                  <c:v>4.5</c:v>
                </c:pt>
                <c:pt idx="61">
                  <c:v>4.541666666666667</c:v>
                </c:pt>
                <c:pt idx="62">
                  <c:v>4.583333333333333</c:v>
                </c:pt>
                <c:pt idx="63">
                  <c:v>4.625</c:v>
                </c:pt>
                <c:pt idx="64">
                  <c:v>4.666666666666667</c:v>
                </c:pt>
                <c:pt idx="65">
                  <c:v>4.708333333333333</c:v>
                </c:pt>
                <c:pt idx="66">
                  <c:v>4.75</c:v>
                </c:pt>
                <c:pt idx="67">
                  <c:v>4.791666666666667</c:v>
                </c:pt>
                <c:pt idx="68">
                  <c:v>4.833333333333333</c:v>
                </c:pt>
                <c:pt idx="69">
                  <c:v>4.875</c:v>
                </c:pt>
                <c:pt idx="70">
                  <c:v>4.916666666666667</c:v>
                </c:pt>
                <c:pt idx="71">
                  <c:v>4.958333333333333</c:v>
                </c:pt>
                <c:pt idx="72">
                  <c:v>5</c:v>
                </c:pt>
                <c:pt idx="73">
                  <c:v>5.041666666666667</c:v>
                </c:pt>
                <c:pt idx="74">
                  <c:v>5.083333333333333</c:v>
                </c:pt>
                <c:pt idx="75">
                  <c:v>5.125</c:v>
                </c:pt>
                <c:pt idx="76">
                  <c:v>5.166666666666667</c:v>
                </c:pt>
                <c:pt idx="77">
                  <c:v>5.208333333333333</c:v>
                </c:pt>
                <c:pt idx="78">
                  <c:v>5.25</c:v>
                </c:pt>
                <c:pt idx="79">
                  <c:v>5.291666666666667</c:v>
                </c:pt>
                <c:pt idx="80">
                  <c:v>5.333333333333333</c:v>
                </c:pt>
                <c:pt idx="81">
                  <c:v>5.375</c:v>
                </c:pt>
                <c:pt idx="82">
                  <c:v>5.416666666666667</c:v>
                </c:pt>
                <c:pt idx="83">
                  <c:v>5.458333333333333</c:v>
                </c:pt>
                <c:pt idx="84">
                  <c:v>5.5</c:v>
                </c:pt>
                <c:pt idx="85">
                  <c:v>5.541666666666667</c:v>
                </c:pt>
                <c:pt idx="86">
                  <c:v>5.583333333333333</c:v>
                </c:pt>
                <c:pt idx="87">
                  <c:v>5.625</c:v>
                </c:pt>
                <c:pt idx="88">
                  <c:v>5.666666666666667</c:v>
                </c:pt>
                <c:pt idx="89">
                  <c:v>5.708333333333333</c:v>
                </c:pt>
                <c:pt idx="90">
                  <c:v>5.75</c:v>
                </c:pt>
                <c:pt idx="91">
                  <c:v>5.791666666666667</c:v>
                </c:pt>
                <c:pt idx="92">
                  <c:v>5.833333333333333</c:v>
                </c:pt>
                <c:pt idx="93">
                  <c:v>5.875</c:v>
                </c:pt>
                <c:pt idx="94">
                  <c:v>5.916666666666667</c:v>
                </c:pt>
                <c:pt idx="95">
                  <c:v>5.958333333333333</c:v>
                </c:pt>
                <c:pt idx="96">
                  <c:v>6</c:v>
                </c:pt>
                <c:pt idx="97">
                  <c:v>6.041666666666667</c:v>
                </c:pt>
                <c:pt idx="98">
                  <c:v>6.083333333333333</c:v>
                </c:pt>
                <c:pt idx="99">
                  <c:v>6.125</c:v>
                </c:pt>
                <c:pt idx="100">
                  <c:v>6.166666666666667</c:v>
                </c:pt>
                <c:pt idx="101">
                  <c:v>6.208333333333333</c:v>
                </c:pt>
                <c:pt idx="102">
                  <c:v>6.25</c:v>
                </c:pt>
                <c:pt idx="103">
                  <c:v>6.291666666666667</c:v>
                </c:pt>
                <c:pt idx="104">
                  <c:v>6.333333333333333</c:v>
                </c:pt>
                <c:pt idx="105">
                  <c:v>6.375</c:v>
                </c:pt>
                <c:pt idx="106">
                  <c:v>6.416666666666667</c:v>
                </c:pt>
                <c:pt idx="107">
                  <c:v>6.458333333333333</c:v>
                </c:pt>
                <c:pt idx="108">
                  <c:v>6.5</c:v>
                </c:pt>
                <c:pt idx="109">
                  <c:v>6.541666666666667</c:v>
                </c:pt>
                <c:pt idx="110">
                  <c:v>6.583333333333333</c:v>
                </c:pt>
                <c:pt idx="111">
                  <c:v>6.625</c:v>
                </c:pt>
                <c:pt idx="112">
                  <c:v>6.666666666666667</c:v>
                </c:pt>
                <c:pt idx="113">
                  <c:v>6.708333333333333</c:v>
                </c:pt>
                <c:pt idx="114">
                  <c:v>6.75</c:v>
                </c:pt>
                <c:pt idx="115">
                  <c:v>6.791666666666667</c:v>
                </c:pt>
                <c:pt idx="116">
                  <c:v>6.833333333333333</c:v>
                </c:pt>
                <c:pt idx="117">
                  <c:v>6.875</c:v>
                </c:pt>
                <c:pt idx="118">
                  <c:v>6.916666666666667</c:v>
                </c:pt>
                <c:pt idx="119">
                  <c:v>6.958333333333333</c:v>
                </c:pt>
                <c:pt idx="120">
                  <c:v>7</c:v>
                </c:pt>
                <c:pt idx="121">
                  <c:v>7.041666666666667</c:v>
                </c:pt>
                <c:pt idx="122">
                  <c:v>7.083333333333333</c:v>
                </c:pt>
                <c:pt idx="123">
                  <c:v>7.125</c:v>
                </c:pt>
                <c:pt idx="124">
                  <c:v>7.166666666666667</c:v>
                </c:pt>
                <c:pt idx="125">
                  <c:v>7.208333333333333</c:v>
                </c:pt>
                <c:pt idx="126">
                  <c:v>7.25</c:v>
                </c:pt>
                <c:pt idx="127">
                  <c:v>7.291666666666667</c:v>
                </c:pt>
                <c:pt idx="128">
                  <c:v>7.333333333333333</c:v>
                </c:pt>
                <c:pt idx="129">
                  <c:v>7.375</c:v>
                </c:pt>
                <c:pt idx="130">
                  <c:v>7.416666666666667</c:v>
                </c:pt>
                <c:pt idx="131">
                  <c:v>7.458333333333333</c:v>
                </c:pt>
                <c:pt idx="132">
                  <c:v>7.5</c:v>
                </c:pt>
                <c:pt idx="133">
                  <c:v>7.541666666666667</c:v>
                </c:pt>
                <c:pt idx="134">
                  <c:v>7.583333333333333</c:v>
                </c:pt>
                <c:pt idx="135">
                  <c:v>7.625</c:v>
                </c:pt>
                <c:pt idx="136">
                  <c:v>7.666666666666667</c:v>
                </c:pt>
                <c:pt idx="137">
                  <c:v>7.708333333333333</c:v>
                </c:pt>
                <c:pt idx="138">
                  <c:v>7.75</c:v>
                </c:pt>
                <c:pt idx="139">
                  <c:v>7.791666666666667</c:v>
                </c:pt>
                <c:pt idx="140">
                  <c:v>7.833333333333333</c:v>
                </c:pt>
                <c:pt idx="141">
                  <c:v>7.875</c:v>
                </c:pt>
                <c:pt idx="142">
                  <c:v>7.916666666666667</c:v>
                </c:pt>
                <c:pt idx="143">
                  <c:v>7.958333333333333</c:v>
                </c:pt>
                <c:pt idx="144">
                  <c:v>8</c:v>
                </c:pt>
                <c:pt idx="145">
                  <c:v>8.0416666666666661</c:v>
                </c:pt>
                <c:pt idx="146">
                  <c:v>8.0833333333333339</c:v>
                </c:pt>
                <c:pt idx="147">
                  <c:v>8.125</c:v>
                </c:pt>
                <c:pt idx="148">
                  <c:v>8.1666666666666661</c:v>
                </c:pt>
                <c:pt idx="149">
                  <c:v>8.2083333333333339</c:v>
                </c:pt>
                <c:pt idx="150">
                  <c:v>8.25</c:v>
                </c:pt>
                <c:pt idx="151">
                  <c:v>8.2916666666666661</c:v>
                </c:pt>
                <c:pt idx="152">
                  <c:v>8.3333333333333339</c:v>
                </c:pt>
                <c:pt idx="153">
                  <c:v>8.375</c:v>
                </c:pt>
                <c:pt idx="154">
                  <c:v>8.4166666666666661</c:v>
                </c:pt>
                <c:pt idx="155">
                  <c:v>8.4583333333333339</c:v>
                </c:pt>
                <c:pt idx="156">
                  <c:v>8.5</c:v>
                </c:pt>
                <c:pt idx="157">
                  <c:v>8.5416666666666661</c:v>
                </c:pt>
                <c:pt idx="158">
                  <c:v>8.5833333333333339</c:v>
                </c:pt>
                <c:pt idx="159">
                  <c:v>8.625</c:v>
                </c:pt>
                <c:pt idx="160">
                  <c:v>8.6666666666666661</c:v>
                </c:pt>
                <c:pt idx="161">
                  <c:v>8.7083333333333339</c:v>
                </c:pt>
                <c:pt idx="162">
                  <c:v>8.75</c:v>
                </c:pt>
                <c:pt idx="163">
                  <c:v>8.7916666666666661</c:v>
                </c:pt>
                <c:pt idx="164">
                  <c:v>8.8333333333333339</c:v>
                </c:pt>
                <c:pt idx="165">
                  <c:v>8.875</c:v>
                </c:pt>
                <c:pt idx="166">
                  <c:v>8.9166666666666661</c:v>
                </c:pt>
                <c:pt idx="167">
                  <c:v>8.9583333333333339</c:v>
                </c:pt>
                <c:pt idx="168">
                  <c:v>9</c:v>
                </c:pt>
                <c:pt idx="169">
                  <c:v>9.0416666666666661</c:v>
                </c:pt>
                <c:pt idx="170">
                  <c:v>9.0833333333333339</c:v>
                </c:pt>
                <c:pt idx="171">
                  <c:v>9.125</c:v>
                </c:pt>
                <c:pt idx="172">
                  <c:v>9.1666666666666661</c:v>
                </c:pt>
                <c:pt idx="173">
                  <c:v>9.2083333333333339</c:v>
                </c:pt>
                <c:pt idx="174">
                  <c:v>9.25</c:v>
                </c:pt>
                <c:pt idx="175">
                  <c:v>9.2916666666666661</c:v>
                </c:pt>
                <c:pt idx="176">
                  <c:v>9.3333333333333339</c:v>
                </c:pt>
                <c:pt idx="177">
                  <c:v>9.375</c:v>
                </c:pt>
                <c:pt idx="178">
                  <c:v>9.4166666666666661</c:v>
                </c:pt>
                <c:pt idx="179">
                  <c:v>9.4583333333333339</c:v>
                </c:pt>
                <c:pt idx="180">
                  <c:v>9.5</c:v>
                </c:pt>
                <c:pt idx="181">
                  <c:v>9.5416666666666661</c:v>
                </c:pt>
                <c:pt idx="182">
                  <c:v>9.5833333333333339</c:v>
                </c:pt>
                <c:pt idx="183">
                  <c:v>9.625</c:v>
                </c:pt>
                <c:pt idx="184">
                  <c:v>9.6666666666666661</c:v>
                </c:pt>
                <c:pt idx="185">
                  <c:v>9.7083333333333339</c:v>
                </c:pt>
                <c:pt idx="186">
                  <c:v>9.75</c:v>
                </c:pt>
                <c:pt idx="187">
                  <c:v>9.7916666666666661</c:v>
                </c:pt>
                <c:pt idx="188">
                  <c:v>9.8333333333333339</c:v>
                </c:pt>
                <c:pt idx="189">
                  <c:v>9.875</c:v>
                </c:pt>
                <c:pt idx="190">
                  <c:v>9.9166666666666661</c:v>
                </c:pt>
                <c:pt idx="191">
                  <c:v>9.9583333333333339</c:v>
                </c:pt>
                <c:pt idx="192">
                  <c:v>10</c:v>
                </c:pt>
                <c:pt idx="193">
                  <c:v>10.041666666666666</c:v>
                </c:pt>
                <c:pt idx="194">
                  <c:v>10.083333333333334</c:v>
                </c:pt>
                <c:pt idx="195">
                  <c:v>10.125</c:v>
                </c:pt>
                <c:pt idx="196">
                  <c:v>10.166666666666666</c:v>
                </c:pt>
                <c:pt idx="197">
                  <c:v>10.208333333333334</c:v>
                </c:pt>
                <c:pt idx="198">
                  <c:v>10.25</c:v>
                </c:pt>
                <c:pt idx="199">
                  <c:v>10.291666666666666</c:v>
                </c:pt>
                <c:pt idx="200">
                  <c:v>10.333333333333334</c:v>
                </c:pt>
                <c:pt idx="201">
                  <c:v>10.375</c:v>
                </c:pt>
                <c:pt idx="202">
                  <c:v>10.416666666666666</c:v>
                </c:pt>
                <c:pt idx="203">
                  <c:v>10.458333333333334</c:v>
                </c:pt>
                <c:pt idx="204">
                  <c:v>10.5</c:v>
                </c:pt>
                <c:pt idx="205">
                  <c:v>10.541666666666666</c:v>
                </c:pt>
                <c:pt idx="206">
                  <c:v>10.583333333333334</c:v>
                </c:pt>
                <c:pt idx="207">
                  <c:v>10.625</c:v>
                </c:pt>
                <c:pt idx="208">
                  <c:v>10.666666666666666</c:v>
                </c:pt>
                <c:pt idx="209">
                  <c:v>10.708333333333334</c:v>
                </c:pt>
                <c:pt idx="210">
                  <c:v>10.75</c:v>
                </c:pt>
                <c:pt idx="211">
                  <c:v>10.791666666666666</c:v>
                </c:pt>
                <c:pt idx="212">
                  <c:v>10.833333333333334</c:v>
                </c:pt>
                <c:pt idx="213">
                  <c:v>10.875</c:v>
                </c:pt>
                <c:pt idx="214">
                  <c:v>10.916666666666666</c:v>
                </c:pt>
                <c:pt idx="215">
                  <c:v>10.958333333333334</c:v>
                </c:pt>
                <c:pt idx="216">
                  <c:v>11</c:v>
                </c:pt>
                <c:pt idx="217">
                  <c:v>11.041666666666666</c:v>
                </c:pt>
                <c:pt idx="218">
                  <c:v>11.083333333333334</c:v>
                </c:pt>
                <c:pt idx="219">
                  <c:v>11.125</c:v>
                </c:pt>
                <c:pt idx="220">
                  <c:v>11.166666666666666</c:v>
                </c:pt>
                <c:pt idx="221">
                  <c:v>11.208333333333334</c:v>
                </c:pt>
                <c:pt idx="222">
                  <c:v>11.25</c:v>
                </c:pt>
                <c:pt idx="223">
                  <c:v>11.291666666666666</c:v>
                </c:pt>
                <c:pt idx="224">
                  <c:v>11.333333333333334</c:v>
                </c:pt>
                <c:pt idx="225">
                  <c:v>11.375</c:v>
                </c:pt>
                <c:pt idx="226">
                  <c:v>11.416666666666666</c:v>
                </c:pt>
                <c:pt idx="227">
                  <c:v>11.458333333333334</c:v>
                </c:pt>
                <c:pt idx="228">
                  <c:v>11.5</c:v>
                </c:pt>
                <c:pt idx="229">
                  <c:v>11.541666666666666</c:v>
                </c:pt>
                <c:pt idx="230">
                  <c:v>11.583333333333334</c:v>
                </c:pt>
                <c:pt idx="231">
                  <c:v>11.625</c:v>
                </c:pt>
                <c:pt idx="232">
                  <c:v>11.666666666666666</c:v>
                </c:pt>
                <c:pt idx="233">
                  <c:v>11.708333333333334</c:v>
                </c:pt>
                <c:pt idx="234">
                  <c:v>11.75</c:v>
                </c:pt>
                <c:pt idx="235">
                  <c:v>11.791666666666666</c:v>
                </c:pt>
                <c:pt idx="236">
                  <c:v>11.833333333333334</c:v>
                </c:pt>
                <c:pt idx="237">
                  <c:v>11.875</c:v>
                </c:pt>
                <c:pt idx="238">
                  <c:v>11.916666666666666</c:v>
                </c:pt>
                <c:pt idx="239">
                  <c:v>11.958333333333334</c:v>
                </c:pt>
                <c:pt idx="240">
                  <c:v>12</c:v>
                </c:pt>
                <c:pt idx="241">
                  <c:v>12.041666666666666</c:v>
                </c:pt>
                <c:pt idx="242">
                  <c:v>12.083333333333334</c:v>
                </c:pt>
                <c:pt idx="243">
                  <c:v>12.125</c:v>
                </c:pt>
                <c:pt idx="244">
                  <c:v>12.166666666666666</c:v>
                </c:pt>
                <c:pt idx="245">
                  <c:v>12.208333333333334</c:v>
                </c:pt>
                <c:pt idx="246">
                  <c:v>12.25</c:v>
                </c:pt>
                <c:pt idx="247">
                  <c:v>12.291666666666666</c:v>
                </c:pt>
                <c:pt idx="248">
                  <c:v>12.333333333333334</c:v>
                </c:pt>
                <c:pt idx="249">
                  <c:v>12.375</c:v>
                </c:pt>
                <c:pt idx="250">
                  <c:v>12.416666666666666</c:v>
                </c:pt>
                <c:pt idx="251">
                  <c:v>12.458333333333334</c:v>
                </c:pt>
                <c:pt idx="252">
                  <c:v>12.5</c:v>
                </c:pt>
                <c:pt idx="253">
                  <c:v>12.541666666666666</c:v>
                </c:pt>
                <c:pt idx="254">
                  <c:v>12.583333333333334</c:v>
                </c:pt>
                <c:pt idx="255">
                  <c:v>12.625</c:v>
                </c:pt>
                <c:pt idx="256">
                  <c:v>12.666666666666666</c:v>
                </c:pt>
                <c:pt idx="257">
                  <c:v>12.708333333333334</c:v>
                </c:pt>
                <c:pt idx="258">
                  <c:v>12.75</c:v>
                </c:pt>
                <c:pt idx="259">
                  <c:v>12.791666666666666</c:v>
                </c:pt>
                <c:pt idx="260">
                  <c:v>12.833333333333334</c:v>
                </c:pt>
                <c:pt idx="261">
                  <c:v>12.875</c:v>
                </c:pt>
                <c:pt idx="262">
                  <c:v>12.916666666666666</c:v>
                </c:pt>
                <c:pt idx="263">
                  <c:v>12.958333333333334</c:v>
                </c:pt>
                <c:pt idx="264">
                  <c:v>13</c:v>
                </c:pt>
                <c:pt idx="265">
                  <c:v>13.041666666666666</c:v>
                </c:pt>
                <c:pt idx="266">
                  <c:v>13.083333333333334</c:v>
                </c:pt>
                <c:pt idx="267">
                  <c:v>13.125</c:v>
                </c:pt>
                <c:pt idx="268">
                  <c:v>13.166666666666666</c:v>
                </c:pt>
                <c:pt idx="269">
                  <c:v>13.208333333333334</c:v>
                </c:pt>
                <c:pt idx="270">
                  <c:v>13.25</c:v>
                </c:pt>
                <c:pt idx="271">
                  <c:v>13.291666666666666</c:v>
                </c:pt>
                <c:pt idx="272">
                  <c:v>13.333333333333334</c:v>
                </c:pt>
                <c:pt idx="273">
                  <c:v>13.375</c:v>
                </c:pt>
                <c:pt idx="274">
                  <c:v>13.416666666666666</c:v>
                </c:pt>
                <c:pt idx="275">
                  <c:v>13.458333333333334</c:v>
                </c:pt>
                <c:pt idx="276">
                  <c:v>13.5</c:v>
                </c:pt>
                <c:pt idx="277">
                  <c:v>13.541666666666666</c:v>
                </c:pt>
                <c:pt idx="278">
                  <c:v>13.583333333333334</c:v>
                </c:pt>
                <c:pt idx="279">
                  <c:v>13.625</c:v>
                </c:pt>
                <c:pt idx="280">
                  <c:v>13.666666666666666</c:v>
                </c:pt>
                <c:pt idx="281">
                  <c:v>13.708333333333334</c:v>
                </c:pt>
                <c:pt idx="282">
                  <c:v>13.75</c:v>
                </c:pt>
                <c:pt idx="283">
                  <c:v>13.791666666666666</c:v>
                </c:pt>
                <c:pt idx="284">
                  <c:v>13.833333333333334</c:v>
                </c:pt>
                <c:pt idx="285">
                  <c:v>13.875</c:v>
                </c:pt>
                <c:pt idx="286">
                  <c:v>13.916666666666666</c:v>
                </c:pt>
                <c:pt idx="287">
                  <c:v>13.958333333333334</c:v>
                </c:pt>
                <c:pt idx="288">
                  <c:v>14</c:v>
                </c:pt>
                <c:pt idx="289">
                  <c:v>14.041666666666666</c:v>
                </c:pt>
                <c:pt idx="290">
                  <c:v>14.083333333333334</c:v>
                </c:pt>
                <c:pt idx="291">
                  <c:v>14.125</c:v>
                </c:pt>
                <c:pt idx="292">
                  <c:v>14.166666666666666</c:v>
                </c:pt>
                <c:pt idx="293">
                  <c:v>14.208333333333334</c:v>
                </c:pt>
                <c:pt idx="294">
                  <c:v>14.25</c:v>
                </c:pt>
                <c:pt idx="295">
                  <c:v>14.291666666666666</c:v>
                </c:pt>
                <c:pt idx="296">
                  <c:v>14.333333333333334</c:v>
                </c:pt>
                <c:pt idx="297">
                  <c:v>14.375</c:v>
                </c:pt>
                <c:pt idx="298">
                  <c:v>14.416666666666666</c:v>
                </c:pt>
                <c:pt idx="299">
                  <c:v>14.458333333333334</c:v>
                </c:pt>
                <c:pt idx="300">
                  <c:v>14.5</c:v>
                </c:pt>
                <c:pt idx="301">
                  <c:v>14.541666666666666</c:v>
                </c:pt>
                <c:pt idx="302">
                  <c:v>14.583333333333334</c:v>
                </c:pt>
                <c:pt idx="303">
                  <c:v>14.625</c:v>
                </c:pt>
                <c:pt idx="304">
                  <c:v>14.666666666666666</c:v>
                </c:pt>
                <c:pt idx="305">
                  <c:v>14.708333333333334</c:v>
                </c:pt>
                <c:pt idx="306">
                  <c:v>14.75</c:v>
                </c:pt>
                <c:pt idx="307">
                  <c:v>14.791666666666666</c:v>
                </c:pt>
                <c:pt idx="308">
                  <c:v>14.833333333333334</c:v>
                </c:pt>
                <c:pt idx="309">
                  <c:v>14.875</c:v>
                </c:pt>
                <c:pt idx="310">
                  <c:v>14.916666666666666</c:v>
                </c:pt>
                <c:pt idx="311">
                  <c:v>14.958333333333334</c:v>
                </c:pt>
                <c:pt idx="312">
                  <c:v>15</c:v>
                </c:pt>
                <c:pt idx="313">
                  <c:v>15.041666666666666</c:v>
                </c:pt>
                <c:pt idx="314">
                  <c:v>15.083333333333334</c:v>
                </c:pt>
                <c:pt idx="315">
                  <c:v>15.125</c:v>
                </c:pt>
                <c:pt idx="316">
                  <c:v>15.166666666666666</c:v>
                </c:pt>
                <c:pt idx="317">
                  <c:v>15.208333333333334</c:v>
                </c:pt>
                <c:pt idx="318">
                  <c:v>15.25</c:v>
                </c:pt>
                <c:pt idx="319">
                  <c:v>15.291666666666666</c:v>
                </c:pt>
                <c:pt idx="320">
                  <c:v>15.333333333333334</c:v>
                </c:pt>
                <c:pt idx="321">
                  <c:v>15.375</c:v>
                </c:pt>
                <c:pt idx="322">
                  <c:v>15.416666666666666</c:v>
                </c:pt>
                <c:pt idx="323">
                  <c:v>15.458333333333334</c:v>
                </c:pt>
                <c:pt idx="324">
                  <c:v>15.5</c:v>
                </c:pt>
                <c:pt idx="325">
                  <c:v>15.541666666666666</c:v>
                </c:pt>
                <c:pt idx="326">
                  <c:v>15.583333333333334</c:v>
                </c:pt>
                <c:pt idx="327">
                  <c:v>15.625</c:v>
                </c:pt>
                <c:pt idx="328">
                  <c:v>15.666666666666666</c:v>
                </c:pt>
                <c:pt idx="329">
                  <c:v>15.708333333333334</c:v>
                </c:pt>
                <c:pt idx="330">
                  <c:v>15.75</c:v>
                </c:pt>
                <c:pt idx="331">
                  <c:v>15.791666666666666</c:v>
                </c:pt>
                <c:pt idx="332">
                  <c:v>15.833333333333334</c:v>
                </c:pt>
                <c:pt idx="333">
                  <c:v>15.875</c:v>
                </c:pt>
                <c:pt idx="334">
                  <c:v>15.916666666666666</c:v>
                </c:pt>
                <c:pt idx="335">
                  <c:v>15.958333333333334</c:v>
                </c:pt>
                <c:pt idx="336">
                  <c:v>16</c:v>
                </c:pt>
                <c:pt idx="337">
                  <c:v>16.041666666666668</c:v>
                </c:pt>
                <c:pt idx="338">
                  <c:v>16.083333333333332</c:v>
                </c:pt>
                <c:pt idx="339">
                  <c:v>16.125</c:v>
                </c:pt>
                <c:pt idx="340">
                  <c:v>16.166666666666668</c:v>
                </c:pt>
                <c:pt idx="341">
                  <c:v>16.208333333333332</c:v>
                </c:pt>
                <c:pt idx="342">
                  <c:v>16.25</c:v>
                </c:pt>
                <c:pt idx="343">
                  <c:v>16.291666666666668</c:v>
                </c:pt>
                <c:pt idx="344">
                  <c:v>16.333333333333332</c:v>
                </c:pt>
                <c:pt idx="345">
                  <c:v>16.375</c:v>
                </c:pt>
                <c:pt idx="346">
                  <c:v>16.416666666666668</c:v>
                </c:pt>
                <c:pt idx="347">
                  <c:v>16.458333333333332</c:v>
                </c:pt>
                <c:pt idx="348">
                  <c:v>16.5</c:v>
                </c:pt>
                <c:pt idx="349">
                  <c:v>16.541666666666668</c:v>
                </c:pt>
                <c:pt idx="350">
                  <c:v>16.583333333333332</c:v>
                </c:pt>
                <c:pt idx="351">
                  <c:v>16.625</c:v>
                </c:pt>
                <c:pt idx="352">
                  <c:v>16.666666666666668</c:v>
                </c:pt>
                <c:pt idx="353">
                  <c:v>16.708333333333332</c:v>
                </c:pt>
                <c:pt idx="354">
                  <c:v>16.75</c:v>
                </c:pt>
                <c:pt idx="355">
                  <c:v>16.791666666666668</c:v>
                </c:pt>
                <c:pt idx="356">
                  <c:v>16.833333333333332</c:v>
                </c:pt>
                <c:pt idx="357">
                  <c:v>16.875</c:v>
                </c:pt>
                <c:pt idx="358">
                  <c:v>16.916666666666668</c:v>
                </c:pt>
                <c:pt idx="359">
                  <c:v>16.958333333333332</c:v>
                </c:pt>
                <c:pt idx="360">
                  <c:v>17</c:v>
                </c:pt>
                <c:pt idx="361">
                  <c:v>17.041666666666668</c:v>
                </c:pt>
                <c:pt idx="362">
                  <c:v>17.083333333333332</c:v>
                </c:pt>
                <c:pt idx="363">
                  <c:v>17.125</c:v>
                </c:pt>
                <c:pt idx="364">
                  <c:v>17.166666666666668</c:v>
                </c:pt>
                <c:pt idx="365">
                  <c:v>17.208333333333332</c:v>
                </c:pt>
                <c:pt idx="366">
                  <c:v>17.25</c:v>
                </c:pt>
                <c:pt idx="367">
                  <c:v>17.291666666666668</c:v>
                </c:pt>
                <c:pt idx="368">
                  <c:v>17.333333333333332</c:v>
                </c:pt>
                <c:pt idx="369">
                  <c:v>17.375</c:v>
                </c:pt>
                <c:pt idx="370">
                  <c:v>17.416666666666668</c:v>
                </c:pt>
                <c:pt idx="371">
                  <c:v>17.458333333333332</c:v>
                </c:pt>
                <c:pt idx="372">
                  <c:v>17.5</c:v>
                </c:pt>
                <c:pt idx="373">
                  <c:v>17.541666666666668</c:v>
                </c:pt>
                <c:pt idx="374">
                  <c:v>17.583333333333332</c:v>
                </c:pt>
                <c:pt idx="375">
                  <c:v>17.625</c:v>
                </c:pt>
                <c:pt idx="376">
                  <c:v>17.666666666666668</c:v>
                </c:pt>
                <c:pt idx="377">
                  <c:v>17.708333333333332</c:v>
                </c:pt>
                <c:pt idx="378">
                  <c:v>17.75</c:v>
                </c:pt>
                <c:pt idx="379">
                  <c:v>17.791666666666668</c:v>
                </c:pt>
                <c:pt idx="380">
                  <c:v>17.833333333333332</c:v>
                </c:pt>
                <c:pt idx="381">
                  <c:v>17.875</c:v>
                </c:pt>
                <c:pt idx="382">
                  <c:v>17.916666666666668</c:v>
                </c:pt>
                <c:pt idx="383">
                  <c:v>17.958333333333332</c:v>
                </c:pt>
                <c:pt idx="384">
                  <c:v>18</c:v>
                </c:pt>
                <c:pt idx="385">
                  <c:v>18.041666666666668</c:v>
                </c:pt>
                <c:pt idx="386">
                  <c:v>18.083333333333332</c:v>
                </c:pt>
                <c:pt idx="387">
                  <c:v>18.125</c:v>
                </c:pt>
                <c:pt idx="388">
                  <c:v>18.166666666666668</c:v>
                </c:pt>
                <c:pt idx="389">
                  <c:v>18.208333333333332</c:v>
                </c:pt>
                <c:pt idx="390">
                  <c:v>18.25</c:v>
                </c:pt>
                <c:pt idx="391">
                  <c:v>18.291666666666668</c:v>
                </c:pt>
                <c:pt idx="392">
                  <c:v>18.333333333333332</c:v>
                </c:pt>
                <c:pt idx="393">
                  <c:v>18.375</c:v>
                </c:pt>
                <c:pt idx="394">
                  <c:v>18.416666666666668</c:v>
                </c:pt>
                <c:pt idx="395">
                  <c:v>18.458333333333332</c:v>
                </c:pt>
                <c:pt idx="396">
                  <c:v>18.5</c:v>
                </c:pt>
                <c:pt idx="397">
                  <c:v>18.541666666666668</c:v>
                </c:pt>
                <c:pt idx="398">
                  <c:v>18.583333333333332</c:v>
                </c:pt>
                <c:pt idx="399">
                  <c:v>18.625</c:v>
                </c:pt>
                <c:pt idx="400">
                  <c:v>18.666666666666668</c:v>
                </c:pt>
                <c:pt idx="401">
                  <c:v>18.708333333333332</c:v>
                </c:pt>
                <c:pt idx="402">
                  <c:v>18.75</c:v>
                </c:pt>
                <c:pt idx="403">
                  <c:v>18.791666666666668</c:v>
                </c:pt>
                <c:pt idx="404">
                  <c:v>18.833333333333332</c:v>
                </c:pt>
                <c:pt idx="405">
                  <c:v>18.875</c:v>
                </c:pt>
                <c:pt idx="406">
                  <c:v>18.916666666666668</c:v>
                </c:pt>
                <c:pt idx="407">
                  <c:v>18.958333333333332</c:v>
                </c:pt>
                <c:pt idx="408">
                  <c:v>19</c:v>
                </c:pt>
                <c:pt idx="409">
                  <c:v>19.041666666666668</c:v>
                </c:pt>
                <c:pt idx="410">
                  <c:v>19.083333333333332</c:v>
                </c:pt>
                <c:pt idx="411">
                  <c:v>19.125</c:v>
                </c:pt>
                <c:pt idx="412">
                  <c:v>19.166666666666668</c:v>
                </c:pt>
                <c:pt idx="413">
                  <c:v>19.208333333333332</c:v>
                </c:pt>
                <c:pt idx="414">
                  <c:v>19.25</c:v>
                </c:pt>
                <c:pt idx="415">
                  <c:v>19.291666666666668</c:v>
                </c:pt>
                <c:pt idx="416">
                  <c:v>19.333333333333332</c:v>
                </c:pt>
                <c:pt idx="417">
                  <c:v>19.375</c:v>
                </c:pt>
                <c:pt idx="418">
                  <c:v>19.416666666666668</c:v>
                </c:pt>
                <c:pt idx="419">
                  <c:v>19.458333333333332</c:v>
                </c:pt>
                <c:pt idx="420">
                  <c:v>19.5</c:v>
                </c:pt>
                <c:pt idx="421">
                  <c:v>19.541666666666668</c:v>
                </c:pt>
                <c:pt idx="422">
                  <c:v>19.583333333333332</c:v>
                </c:pt>
                <c:pt idx="423">
                  <c:v>19.625</c:v>
                </c:pt>
                <c:pt idx="424">
                  <c:v>19.666666666666668</c:v>
                </c:pt>
                <c:pt idx="425">
                  <c:v>19.708333333333332</c:v>
                </c:pt>
                <c:pt idx="426">
                  <c:v>19.75</c:v>
                </c:pt>
                <c:pt idx="427">
                  <c:v>19.791666666666668</c:v>
                </c:pt>
                <c:pt idx="428">
                  <c:v>19.833333333333332</c:v>
                </c:pt>
                <c:pt idx="429">
                  <c:v>19.875</c:v>
                </c:pt>
                <c:pt idx="430">
                  <c:v>19.916666666666668</c:v>
                </c:pt>
                <c:pt idx="431">
                  <c:v>19.958333333333332</c:v>
                </c:pt>
                <c:pt idx="432">
                  <c:v>20</c:v>
                </c:pt>
                <c:pt idx="433">
                  <c:v>20.041666666666668</c:v>
                </c:pt>
              </c:numCache>
            </c:numRef>
          </c:cat>
          <c:val>
            <c:numRef>
              <c:f>Normaalwaarden!$D$2:$D$435</c:f>
              <c:numCache>
                <c:formatCode>General</c:formatCode>
                <c:ptCount val="434"/>
                <c:pt idx="0">
                  <c:v>79.497274869999998</c:v>
                </c:pt>
                <c:pt idx="1">
                  <c:v>79.841849640000007</c:v>
                </c:pt>
                <c:pt idx="2">
                  <c:v>80.250847309999997</c:v>
                </c:pt>
                <c:pt idx="3">
                  <c:v>80.586893270000004</c:v>
                </c:pt>
                <c:pt idx="4">
                  <c:v>80.987530669999998</c:v>
                </c:pt>
                <c:pt idx="5">
                  <c:v>81.315873249999996</c:v>
                </c:pt>
                <c:pt idx="6">
                  <c:v>81.708965230000004</c:v>
                </c:pt>
                <c:pt idx="7">
                  <c:v>82.030299880000001</c:v>
                </c:pt>
                <c:pt idx="8">
                  <c:v>82.416543849999996</c:v>
                </c:pt>
                <c:pt idx="9">
                  <c:v>82.731453790000003</c:v>
                </c:pt>
                <c:pt idx="10">
                  <c:v>83.111437519999996</c:v>
                </c:pt>
                <c:pt idx="11">
                  <c:v>83.420413850000003</c:v>
                </c:pt>
                <c:pt idx="12">
                  <c:v>83.794636089999997</c:v>
                </c:pt>
                <c:pt idx="13">
                  <c:v>84.098094979999999</c:v>
                </c:pt>
                <c:pt idx="14">
                  <c:v>84.46698155</c:v>
                </c:pt>
                <c:pt idx="15">
                  <c:v>84.765279800000002</c:v>
                </c:pt>
                <c:pt idx="16">
                  <c:v>85.129198369999997</c:v>
                </c:pt>
                <c:pt idx="17">
                  <c:v>85.422647350000005</c:v>
                </c:pt>
                <c:pt idx="18">
                  <c:v>85.781921220000001</c:v>
                </c:pt>
                <c:pt idx="19">
                  <c:v>86.070799429999994</c:v>
                </c:pt>
                <c:pt idx="20">
                  <c:v>86.425720310000003</c:v>
                </c:pt>
                <c:pt idx="21">
                  <c:v>86.71028441</c:v>
                </c:pt>
                <c:pt idx="22">
                  <c:v>87.061121990000004</c:v>
                </c:pt>
                <c:pt idx="23">
                  <c:v>87.341616909999999</c:v>
                </c:pt>
                <c:pt idx="24">
                  <c:v>87.688639420000001</c:v>
                </c:pt>
                <c:pt idx="25">
                  <c:v>87.965305259999994</c:v>
                </c:pt>
                <c:pt idx="26">
                  <c:v>88.239840970000003</c:v>
                </c:pt>
                <c:pt idx="27">
                  <c:v>88.512299110000001</c:v>
                </c:pt>
                <c:pt idx="28">
                  <c:v>88.782733309999998</c:v>
                </c:pt>
                <c:pt idx="29">
                  <c:v>89.051198240000005</c:v>
                </c:pt>
                <c:pt idx="30">
                  <c:v>89.317749460000002</c:v>
                </c:pt>
                <c:pt idx="31">
                  <c:v>89.582443280000007</c:v>
                </c:pt>
                <c:pt idx="32">
                  <c:v>89.845334649999998</c:v>
                </c:pt>
                <c:pt idx="33">
                  <c:v>90.106485840000005</c:v>
                </c:pt>
                <c:pt idx="34">
                  <c:v>90.365952010000001</c:v>
                </c:pt>
                <c:pt idx="35">
                  <c:v>90.623791560000001</c:v>
                </c:pt>
                <c:pt idx="36">
                  <c:v>90.880062780000003</c:v>
                </c:pt>
                <c:pt idx="37">
                  <c:v>91.134825520000007</c:v>
                </c:pt>
                <c:pt idx="38">
                  <c:v>91.388137729999997</c:v>
                </c:pt>
                <c:pt idx="39">
                  <c:v>91.640058629999999</c:v>
                </c:pt>
                <c:pt idx="40">
                  <c:v>91.890647130000005</c:v>
                </c:pt>
                <c:pt idx="41">
                  <c:v>92.139961889999995</c:v>
                </c:pt>
                <c:pt idx="42">
                  <c:v>92.388061469999997</c:v>
                </c:pt>
                <c:pt idx="43">
                  <c:v>92.635003990000001</c:v>
                </c:pt>
                <c:pt idx="44">
                  <c:v>92.880847340000003</c:v>
                </c:pt>
                <c:pt idx="45">
                  <c:v>93.125648870000006</c:v>
                </c:pt>
                <c:pt idx="46">
                  <c:v>93.369465450000007</c:v>
                </c:pt>
                <c:pt idx="47">
                  <c:v>93.612353409999997</c:v>
                </c:pt>
                <c:pt idx="48">
                  <c:v>93.854368429999994</c:v>
                </c:pt>
                <c:pt idx="49">
                  <c:v>94.095565500000006</c:v>
                </c:pt>
                <c:pt idx="50">
                  <c:v>94.335998810000007</c:v>
                </c:pt>
                <c:pt idx="51">
                  <c:v>94.575721830000006</c:v>
                </c:pt>
                <c:pt idx="52">
                  <c:v>94.81478706</c:v>
                </c:pt>
                <c:pt idx="53">
                  <c:v>95.05324616</c:v>
                </c:pt>
                <c:pt idx="54">
                  <c:v>95.291149790000006</c:v>
                </c:pt>
                <c:pt idx="55">
                  <c:v>95.52854997</c:v>
                </c:pt>
                <c:pt idx="56">
                  <c:v>95.765488980000001</c:v>
                </c:pt>
                <c:pt idx="57">
                  <c:v>96.002018199999995</c:v>
                </c:pt>
                <c:pt idx="58">
                  <c:v>96.238183939999999</c:v>
                </c:pt>
                <c:pt idx="59">
                  <c:v>96.474034340000003</c:v>
                </c:pt>
                <c:pt idx="60">
                  <c:v>96.709608169999996</c:v>
                </c:pt>
                <c:pt idx="61">
                  <c:v>96.944949769999994</c:v>
                </c:pt>
                <c:pt idx="62">
                  <c:v>97.180100330000002</c:v>
                </c:pt>
                <c:pt idx="63">
                  <c:v>97.415099670000004</c:v>
                </c:pt>
                <c:pt idx="64">
                  <c:v>97.649986100000007</c:v>
                </c:pt>
                <c:pt idx="65">
                  <c:v>97.884796640000005</c:v>
                </c:pt>
                <c:pt idx="66">
                  <c:v>98.119566739999996</c:v>
                </c:pt>
                <c:pt idx="67">
                  <c:v>98.354330360000006</c:v>
                </c:pt>
                <c:pt idx="68">
                  <c:v>98.589119879999998</c:v>
                </c:pt>
                <c:pt idx="69">
                  <c:v>98.823966159999998</c:v>
                </c:pt>
                <c:pt idx="70">
                  <c:v>99.05889852</c:v>
                </c:pt>
                <c:pt idx="71">
                  <c:v>99.293944530000005</c:v>
                </c:pt>
                <c:pt idx="72">
                  <c:v>99.529130249999994</c:v>
                </c:pt>
                <c:pt idx="73">
                  <c:v>99.764479980000004</c:v>
                </c:pt>
                <c:pt idx="74">
                  <c:v>100.00001640000001</c:v>
                </c:pt>
                <c:pt idx="75">
                  <c:v>100.2357605</c:v>
                </c:pt>
                <c:pt idx="76">
                  <c:v>100.4717316</c:v>
                </c:pt>
                <c:pt idx="77">
                  <c:v>100.70794720000001</c:v>
                </c:pt>
                <c:pt idx="78">
                  <c:v>100.94442309999999</c:v>
                </c:pt>
                <c:pt idx="79">
                  <c:v>101.1811733</c:v>
                </c:pt>
                <c:pt idx="80">
                  <c:v>101.4182103</c:v>
                </c:pt>
                <c:pt idx="81">
                  <c:v>101.6555446</c:v>
                </c:pt>
                <c:pt idx="82">
                  <c:v>101.8931851</c:v>
                </c:pt>
                <c:pt idx="83">
                  <c:v>102.1311388</c:v>
                </c:pt>
                <c:pt idx="84">
                  <c:v>102.36941109999999</c:v>
                </c:pt>
                <c:pt idx="85">
                  <c:v>102.6080056</c:v>
                </c:pt>
                <c:pt idx="86">
                  <c:v>102.8469243</c:v>
                </c:pt>
                <c:pt idx="87">
                  <c:v>103.0861671</c:v>
                </c:pt>
                <c:pt idx="88">
                  <c:v>103.3257327</c:v>
                </c:pt>
                <c:pt idx="89">
                  <c:v>103.5656177</c:v>
                </c:pt>
                <c:pt idx="90">
                  <c:v>103.8058173</c:v>
                </c:pt>
                <c:pt idx="91">
                  <c:v>104.0463249</c:v>
                </c:pt>
                <c:pt idx="92">
                  <c:v>104.2871323</c:v>
                </c:pt>
                <c:pt idx="93">
                  <c:v>104.5282284</c:v>
                </c:pt>
                <c:pt idx="94">
                  <c:v>104.7696047</c:v>
                </c:pt>
                <c:pt idx="95">
                  <c:v>105.01124660000001</c:v>
                </c:pt>
                <c:pt idx="96">
                  <c:v>105.2531398</c:v>
                </c:pt>
                <c:pt idx="97">
                  <c:v>105.49526830000001</c:v>
                </c:pt>
                <c:pt idx="98">
                  <c:v>105.7376148</c:v>
                </c:pt>
                <c:pt idx="99">
                  <c:v>105.9801604</c:v>
                </c:pt>
                <c:pt idx="100">
                  <c:v>106.2228851</c:v>
                </c:pt>
                <c:pt idx="101">
                  <c:v>106.4657674</c:v>
                </c:pt>
                <c:pt idx="102">
                  <c:v>106.7087846</c:v>
                </c:pt>
                <c:pt idx="103">
                  <c:v>106.95191269999999</c:v>
                </c:pt>
                <c:pt idx="104">
                  <c:v>107.19512659999999</c:v>
                </c:pt>
                <c:pt idx="105">
                  <c:v>107.4384001</c:v>
                </c:pt>
                <c:pt idx="106">
                  <c:v>107.68170569999999</c:v>
                </c:pt>
                <c:pt idx="107">
                  <c:v>107.9250153</c:v>
                </c:pt>
                <c:pt idx="108">
                  <c:v>108.1682995</c:v>
                </c:pt>
                <c:pt idx="109">
                  <c:v>108.411528</c:v>
                </c:pt>
                <c:pt idx="110">
                  <c:v>108.6546699</c:v>
                </c:pt>
                <c:pt idx="111">
                  <c:v>108.89769320000001</c:v>
                </c:pt>
                <c:pt idx="112">
                  <c:v>109.14056549999999</c:v>
                </c:pt>
                <c:pt idx="113">
                  <c:v>109.3832535</c:v>
                </c:pt>
                <c:pt idx="114">
                  <c:v>109.6257234</c:v>
                </c:pt>
                <c:pt idx="115">
                  <c:v>109.86794089999999</c:v>
                </c:pt>
                <c:pt idx="116">
                  <c:v>110.10987110000001</c:v>
                </c:pt>
                <c:pt idx="117">
                  <c:v>110.3514789</c:v>
                </c:pt>
                <c:pt idx="118">
                  <c:v>110.5927287</c:v>
                </c:pt>
                <c:pt idx="119">
                  <c:v>110.8335847</c:v>
                </c:pt>
                <c:pt idx="120">
                  <c:v>111.074011</c:v>
                </c:pt>
                <c:pt idx="121">
                  <c:v>111.3139714</c:v>
                </c:pt>
                <c:pt idx="122">
                  <c:v>111.5534297</c:v>
                </c:pt>
                <c:pt idx="123">
                  <c:v>111.7923497</c:v>
                </c:pt>
                <c:pt idx="124">
                  <c:v>112.0306952</c:v>
                </c:pt>
                <c:pt idx="125">
                  <c:v>112.26843049999999</c:v>
                </c:pt>
                <c:pt idx="126">
                  <c:v>112.5055196</c:v>
                </c:pt>
                <c:pt idx="127">
                  <c:v>112.741927</c:v>
                </c:pt>
                <c:pt idx="128">
                  <c:v>112.97761439999999</c:v>
                </c:pt>
                <c:pt idx="129">
                  <c:v>113.21255290000001</c:v>
                </c:pt>
                <c:pt idx="130">
                  <c:v>113.4467056</c:v>
                </c:pt>
                <c:pt idx="131">
                  <c:v>113.6800386</c:v>
                </c:pt>
                <c:pt idx="132">
                  <c:v>113.9125188</c:v>
                </c:pt>
                <c:pt idx="133">
                  <c:v>114.1441136</c:v>
                </c:pt>
                <c:pt idx="134">
                  <c:v>114.3747913</c:v>
                </c:pt>
                <c:pt idx="135">
                  <c:v>114.6045208</c:v>
                </c:pt>
                <c:pt idx="136">
                  <c:v>114.8332719</c:v>
                </c:pt>
                <c:pt idx="137">
                  <c:v>115.06101529999999</c:v>
                </c:pt>
                <c:pt idx="138">
                  <c:v>115.2877226</c:v>
                </c:pt>
                <c:pt idx="139">
                  <c:v>115.5133664</c:v>
                </c:pt>
                <c:pt idx="140">
                  <c:v>115.73792039999999</c:v>
                </c:pt>
                <c:pt idx="141">
                  <c:v>115.9613593</c:v>
                </c:pt>
                <c:pt idx="142">
                  <c:v>116.1836591</c:v>
                </c:pt>
                <c:pt idx="143">
                  <c:v>116.40479670000001</c:v>
                </c:pt>
                <c:pt idx="144">
                  <c:v>116.6247505</c:v>
                </c:pt>
                <c:pt idx="145">
                  <c:v>116.8435001</c:v>
                </c:pt>
                <c:pt idx="146">
                  <c:v>117.0610265</c:v>
                </c:pt>
                <c:pt idx="147">
                  <c:v>117.27731180000001</c:v>
                </c:pt>
                <c:pt idx="148">
                  <c:v>117.4923397</c:v>
                </c:pt>
                <c:pt idx="149">
                  <c:v>117.7060954</c:v>
                </c:pt>
                <c:pt idx="150">
                  <c:v>117.9185653</c:v>
                </c:pt>
                <c:pt idx="151">
                  <c:v>118.1297376</c:v>
                </c:pt>
                <c:pt idx="152">
                  <c:v>118.3396018</c:v>
                </c:pt>
                <c:pt idx="153">
                  <c:v>118.5481491</c:v>
                </c:pt>
                <c:pt idx="154">
                  <c:v>118.7553721</c:v>
                </c:pt>
                <c:pt idx="155">
                  <c:v>118.96126529999999</c:v>
                </c:pt>
                <c:pt idx="156">
                  <c:v>119.16582459999999</c:v>
                </c:pt>
                <c:pt idx="157">
                  <c:v>119.3690476</c:v>
                </c:pt>
                <c:pt idx="158">
                  <c:v>119.5709335</c:v>
                </c:pt>
                <c:pt idx="159">
                  <c:v>119.7714833</c:v>
                </c:pt>
                <c:pt idx="160">
                  <c:v>119.9706997</c:v>
                </c:pt>
                <c:pt idx="161">
                  <c:v>120.1685872</c:v>
                </c:pt>
                <c:pt idx="162">
                  <c:v>120.3651516</c:v>
                </c:pt>
                <c:pt idx="163">
                  <c:v>120.560401</c:v>
                </c:pt>
                <c:pt idx="164">
                  <c:v>120.75434490000001</c:v>
                </c:pt>
                <c:pt idx="165">
                  <c:v>120.9469946</c:v>
                </c:pt>
                <c:pt idx="166">
                  <c:v>121.13836310000001</c:v>
                </c:pt>
                <c:pt idx="167">
                  <c:v>121.3284654</c:v>
                </c:pt>
                <c:pt idx="168">
                  <c:v>121.5173181</c:v>
                </c:pt>
                <c:pt idx="169">
                  <c:v>121.70493930000001</c:v>
                </c:pt>
                <c:pt idx="170">
                  <c:v>121.8913493</c:v>
                </c:pt>
                <c:pt idx="171">
                  <c:v>122.0765699</c:v>
                </c:pt>
                <c:pt idx="172">
                  <c:v>122.2606246</c:v>
                </c:pt>
                <c:pt idx="173">
                  <c:v>122.4435387</c:v>
                </c:pt>
                <c:pt idx="174">
                  <c:v>122.62533929999999</c:v>
                </c:pt>
                <c:pt idx="175">
                  <c:v>122.80605509999999</c:v>
                </c:pt>
                <c:pt idx="176">
                  <c:v>122.9857165</c:v>
                </c:pt>
                <c:pt idx="177">
                  <c:v>123.1643555</c:v>
                </c:pt>
                <c:pt idx="178">
                  <c:v>123.342006</c:v>
                </c:pt>
                <c:pt idx="179">
                  <c:v>123.5187033</c:v>
                </c:pt>
                <c:pt idx="180">
                  <c:v>123.6944845</c:v>
                </c:pt>
                <c:pt idx="181">
                  <c:v>123.8693882</c:v>
                </c:pt>
                <c:pt idx="182">
                  <c:v>124.0434545</c:v>
                </c:pt>
                <c:pt idx="183">
                  <c:v>124.2167252</c:v>
                </c:pt>
                <c:pt idx="184">
                  <c:v>124.38924350000001</c:v>
                </c:pt>
                <c:pt idx="185">
                  <c:v>124.5610542</c:v>
                </c:pt>
                <c:pt idx="186">
                  <c:v>124.7322035</c:v>
                </c:pt>
                <c:pt idx="187">
                  <c:v>124.902739</c:v>
                </c:pt>
                <c:pt idx="188">
                  <c:v>125.0727098</c:v>
                </c:pt>
                <c:pt idx="189">
                  <c:v>125.24216610000001</c:v>
                </c:pt>
                <c:pt idx="190">
                  <c:v>125.41115979999999</c:v>
                </c:pt>
                <c:pt idx="191">
                  <c:v>125.5797436</c:v>
                </c:pt>
                <c:pt idx="192">
                  <c:v>125.7479719</c:v>
                </c:pt>
                <c:pt idx="193">
                  <c:v>125.9158999</c:v>
                </c:pt>
                <c:pt idx="194">
                  <c:v>126.0835842</c:v>
                </c:pt>
                <c:pt idx="195">
                  <c:v>126.2510822</c:v>
                </c:pt>
                <c:pt idx="196">
                  <c:v>126.41845259999999</c:v>
                </c:pt>
                <c:pt idx="197">
                  <c:v>126.5857549</c:v>
                </c:pt>
                <c:pt idx="198">
                  <c:v>126.75304970000001</c:v>
                </c:pt>
                <c:pt idx="199">
                  <c:v>126.9203981</c:v>
                </c:pt>
                <c:pt idx="200">
                  <c:v>127.0878623</c:v>
                </c:pt>
                <c:pt idx="201">
                  <c:v>127.2555052</c:v>
                </c:pt>
                <c:pt idx="202">
                  <c:v>127.4233902</c:v>
                </c:pt>
                <c:pt idx="203">
                  <c:v>127.5915813</c:v>
                </c:pt>
                <c:pt idx="204">
                  <c:v>127.76014309999999</c:v>
                </c:pt>
                <c:pt idx="205">
                  <c:v>127.9291406</c:v>
                </c:pt>
                <c:pt idx="206">
                  <c:v>128.09863899999999</c:v>
                </c:pt>
                <c:pt idx="207">
                  <c:v>128.26870410000001</c:v>
                </c:pt>
                <c:pt idx="208">
                  <c:v>128.43940140000001</c:v>
                </c:pt>
                <c:pt idx="209">
                  <c:v>128.6107968</c:v>
                </c:pt>
                <c:pt idx="210">
                  <c:v>128.7829562</c:v>
                </c:pt>
                <c:pt idx="211">
                  <c:v>128.9559453</c:v>
                </c:pt>
                <c:pt idx="212">
                  <c:v>129.12982940000001</c:v>
                </c:pt>
                <c:pt idx="213">
                  <c:v>129.30467400000001</c:v>
                </c:pt>
                <c:pt idx="214">
                  <c:v>129.4805437</c:v>
                </c:pt>
                <c:pt idx="215">
                  <c:v>129.6575028</c:v>
                </c:pt>
                <c:pt idx="216">
                  <c:v>129.8356149</c:v>
                </c:pt>
                <c:pt idx="217">
                  <c:v>130.01494299999999</c:v>
                </c:pt>
                <c:pt idx="218">
                  <c:v>130.195549</c:v>
                </c:pt>
                <c:pt idx="219">
                  <c:v>130.37749410000001</c:v>
                </c:pt>
                <c:pt idx="220">
                  <c:v>130.56083820000001</c:v>
                </c:pt>
                <c:pt idx="221">
                  <c:v>130.7456401</c:v>
                </c:pt>
                <c:pt idx="222">
                  <c:v>130.93195660000001</c:v>
                </c:pt>
                <c:pt idx="223">
                  <c:v>131.11984559999999</c:v>
                </c:pt>
                <c:pt idx="224">
                  <c:v>131.30935980000001</c:v>
                </c:pt>
                <c:pt idx="225">
                  <c:v>131.5005524</c:v>
                </c:pt>
                <c:pt idx="226">
                  <c:v>131.69347450000001</c:v>
                </c:pt>
                <c:pt idx="227">
                  <c:v>131.88817499999999</c:v>
                </c:pt>
                <c:pt idx="228">
                  <c:v>132.084701</c:v>
                </c:pt>
                <c:pt idx="229">
                  <c:v>132.28309719999999</c:v>
                </c:pt>
                <c:pt idx="230">
                  <c:v>132.48340630000001</c:v>
                </c:pt>
                <c:pt idx="231">
                  <c:v>132.68566849999999</c:v>
                </c:pt>
                <c:pt idx="232">
                  <c:v>132.8899213</c:v>
                </c:pt>
                <c:pt idx="233">
                  <c:v>133.09620000000001</c:v>
                </c:pt>
                <c:pt idx="234">
                  <c:v>133.30453679999999</c:v>
                </c:pt>
                <c:pt idx="235">
                  <c:v>133.5149614</c:v>
                </c:pt>
                <c:pt idx="236">
                  <c:v>133.72750060000001</c:v>
                </c:pt>
                <c:pt idx="237">
                  <c:v>133.94217810000001</c:v>
                </c:pt>
                <c:pt idx="238">
                  <c:v>134.15901450000001</c:v>
                </c:pt>
                <c:pt idx="239">
                  <c:v>134.3780275</c:v>
                </c:pt>
                <c:pt idx="240">
                  <c:v>134.59923140000001</c:v>
                </c:pt>
                <c:pt idx="241">
                  <c:v>134.82263739999999</c:v>
                </c:pt>
                <c:pt idx="242">
                  <c:v>135.0482532</c:v>
                </c:pt>
                <c:pt idx="243">
                  <c:v>135.2760835</c:v>
                </c:pt>
                <c:pt idx="244">
                  <c:v>135.50612899999999</c:v>
                </c:pt>
                <c:pt idx="245">
                  <c:v>135.73838749999999</c:v>
                </c:pt>
                <c:pt idx="246">
                  <c:v>135.9728532</c:v>
                </c:pt>
                <c:pt idx="247">
                  <c:v>136.20951650000001</c:v>
                </c:pt>
                <c:pt idx="248">
                  <c:v>136.44836459999999</c:v>
                </c:pt>
                <c:pt idx="249">
                  <c:v>136.689381</c:v>
                </c:pt>
                <c:pt idx="250">
                  <c:v>136.93254569999999</c:v>
                </c:pt>
                <c:pt idx="251">
                  <c:v>137.1778353</c:v>
                </c:pt>
                <c:pt idx="252">
                  <c:v>137.42522249999999</c:v>
                </c:pt>
                <c:pt idx="253">
                  <c:v>137.67467679999999</c:v>
                </c:pt>
                <c:pt idx="254">
                  <c:v>137.92616390000001</c:v>
                </c:pt>
                <c:pt idx="255">
                  <c:v>138.17964610000001</c:v>
                </c:pt>
                <c:pt idx="256">
                  <c:v>138.4350823</c:v>
                </c:pt>
                <c:pt idx="257">
                  <c:v>138.6924277</c:v>
                </c:pt>
                <c:pt idx="258">
                  <c:v>138.95163429999999</c:v>
                </c:pt>
                <c:pt idx="259">
                  <c:v>139.21265030000001</c:v>
                </c:pt>
                <c:pt idx="260">
                  <c:v>139.4754207</c:v>
                </c:pt>
                <c:pt idx="261">
                  <c:v>139.73988729999999</c:v>
                </c:pt>
                <c:pt idx="262">
                  <c:v>140.00598819999999</c:v>
                </c:pt>
                <c:pt idx="263">
                  <c:v>140.27365850000001</c:v>
                </c:pt>
                <c:pt idx="264">
                  <c:v>140.54283000000001</c:v>
                </c:pt>
                <c:pt idx="265">
                  <c:v>140.81343100000001</c:v>
                </c:pt>
                <c:pt idx="266">
                  <c:v>141.08538899999999</c:v>
                </c:pt>
                <c:pt idx="267">
                  <c:v>141.358621</c:v>
                </c:pt>
                <c:pt idx="268">
                  <c:v>141.63305020000001</c:v>
                </c:pt>
                <c:pt idx="269">
                  <c:v>141.9085925</c:v>
                </c:pt>
                <c:pt idx="270">
                  <c:v>142.18516109999999</c:v>
                </c:pt>
                <c:pt idx="271">
                  <c:v>142.46266650000001</c:v>
                </c:pt>
                <c:pt idx="272">
                  <c:v>142.7410161</c:v>
                </c:pt>
                <c:pt idx="273">
                  <c:v>143.02011490000001</c:v>
                </c:pt>
                <c:pt idx="274">
                  <c:v>143.2998652</c:v>
                </c:pt>
                <c:pt idx="275">
                  <c:v>143.58017029999999</c:v>
                </c:pt>
                <c:pt idx="276">
                  <c:v>143.86092429999999</c:v>
                </c:pt>
                <c:pt idx="277">
                  <c:v>144.14202409999999</c:v>
                </c:pt>
                <c:pt idx="278">
                  <c:v>144.42336349999999</c:v>
                </c:pt>
                <c:pt idx="279">
                  <c:v>144.70483419999999</c:v>
                </c:pt>
                <c:pt idx="280">
                  <c:v>144.9863264</c:v>
                </c:pt>
                <c:pt idx="281">
                  <c:v>145.26772840000001</c:v>
                </c:pt>
                <c:pt idx="282">
                  <c:v>145.54892749999999</c:v>
                </c:pt>
                <c:pt idx="283">
                  <c:v>145.8298096</c:v>
                </c:pt>
                <c:pt idx="284">
                  <c:v>146.11025950000001</c:v>
                </c:pt>
                <c:pt idx="285">
                  <c:v>146.3901616</c:v>
                </c:pt>
                <c:pt idx="286">
                  <c:v>146.6693957</c:v>
                </c:pt>
                <c:pt idx="287">
                  <c:v>146.94785160000001</c:v>
                </c:pt>
                <c:pt idx="288">
                  <c:v>147.22540960000001</c:v>
                </c:pt>
                <c:pt idx="289">
                  <c:v>147.50195299999999</c:v>
                </c:pt>
                <c:pt idx="290">
                  <c:v>147.7773655</c:v>
                </c:pt>
                <c:pt idx="291">
                  <c:v>148.05153139999999</c:v>
                </c:pt>
                <c:pt idx="292">
                  <c:v>148.32433599999999</c:v>
                </c:pt>
                <c:pt idx="293">
                  <c:v>148.5956654</c:v>
                </c:pt>
                <c:pt idx="294">
                  <c:v>148.86540729999999</c:v>
                </c:pt>
                <c:pt idx="295">
                  <c:v>149.13345100000001</c:v>
                </c:pt>
                <c:pt idx="296">
                  <c:v>149.3996875</c:v>
                </c:pt>
                <c:pt idx="297">
                  <c:v>149.6640099</c:v>
                </c:pt>
                <c:pt idx="298">
                  <c:v>149.92631359999999</c:v>
                </c:pt>
                <c:pt idx="299">
                  <c:v>150.1864966</c:v>
                </c:pt>
                <c:pt idx="300">
                  <c:v>150.44445930000001</c:v>
                </c:pt>
                <c:pt idx="301">
                  <c:v>150.70010540000001</c:v>
                </c:pt>
                <c:pt idx="302">
                  <c:v>150.9533414</c:v>
                </c:pt>
                <c:pt idx="303">
                  <c:v>151.20407729999999</c:v>
                </c:pt>
                <c:pt idx="304">
                  <c:v>151.45222630000001</c:v>
                </c:pt>
                <c:pt idx="305">
                  <c:v>151.69770550000001</c:v>
                </c:pt>
                <c:pt idx="306">
                  <c:v>151.94043529999999</c:v>
                </c:pt>
                <c:pt idx="307">
                  <c:v>152.18034030000001</c:v>
                </c:pt>
                <c:pt idx="308">
                  <c:v>152.41734890000001</c:v>
                </c:pt>
                <c:pt idx="309">
                  <c:v>152.65139360000001</c:v>
                </c:pt>
                <c:pt idx="310">
                  <c:v>152.8824109</c:v>
                </c:pt>
                <c:pt idx="311">
                  <c:v>153.1103416</c:v>
                </c:pt>
                <c:pt idx="312">
                  <c:v>153.3351308</c:v>
                </c:pt>
                <c:pt idx="313">
                  <c:v>153.55672749999999</c:v>
                </c:pt>
                <c:pt idx="314">
                  <c:v>153.77508539999999</c:v>
                </c:pt>
                <c:pt idx="315">
                  <c:v>153.99016209999999</c:v>
                </c:pt>
                <c:pt idx="316">
                  <c:v>154.20191990000001</c:v>
                </c:pt>
                <c:pt idx="317">
                  <c:v>154.410325</c:v>
                </c:pt>
                <c:pt idx="318">
                  <c:v>154.6153478</c:v>
                </c:pt>
                <c:pt idx="319">
                  <c:v>154.81696310000001</c:v>
                </c:pt>
                <c:pt idx="320">
                  <c:v>155.0151496</c:v>
                </c:pt>
                <c:pt idx="321">
                  <c:v>155.2098901</c:v>
                </c:pt>
                <c:pt idx="322">
                  <c:v>155.40117129999999</c:v>
                </c:pt>
                <c:pt idx="323">
                  <c:v>155.58898389999999</c:v>
                </c:pt>
                <c:pt idx="324">
                  <c:v>155.7733222</c:v>
                </c:pt>
                <c:pt idx="325">
                  <c:v>155.95418430000001</c:v>
                </c:pt>
                <c:pt idx="326">
                  <c:v>156.13157169999999</c:v>
                </c:pt>
                <c:pt idx="327">
                  <c:v>156.30548949999999</c:v>
                </c:pt>
                <c:pt idx="328">
                  <c:v>156.47594710000001</c:v>
                </c:pt>
                <c:pt idx="329">
                  <c:v>156.64295329999999</c:v>
                </c:pt>
                <c:pt idx="330">
                  <c:v>156.80652459999999</c:v>
                </c:pt>
                <c:pt idx="331">
                  <c:v>156.96667840000001</c:v>
                </c:pt>
                <c:pt idx="332">
                  <c:v>157.123435</c:v>
                </c:pt>
                <c:pt idx="333">
                  <c:v>157.2768174</c:v>
                </c:pt>
                <c:pt idx="334">
                  <c:v>157.42685119999999</c:v>
                </c:pt>
                <c:pt idx="335">
                  <c:v>157.573564</c:v>
                </c:pt>
                <c:pt idx="336">
                  <c:v>157.71698610000001</c:v>
                </c:pt>
                <c:pt idx="337">
                  <c:v>157.8571475</c:v>
                </c:pt>
                <c:pt idx="338">
                  <c:v>157.99408579999999</c:v>
                </c:pt>
                <c:pt idx="339">
                  <c:v>158.12783580000001</c:v>
                </c:pt>
                <c:pt idx="340">
                  <c:v>158.25843499999999</c:v>
                </c:pt>
                <c:pt idx="341">
                  <c:v>158.3859229</c:v>
                </c:pt>
                <c:pt idx="342">
                  <c:v>158.51034010000001</c:v>
                </c:pt>
                <c:pt idx="343">
                  <c:v>158.63172879999999</c:v>
                </c:pt>
                <c:pt idx="344">
                  <c:v>158.7501322</c:v>
                </c:pt>
                <c:pt idx="345">
                  <c:v>158.8655947</c:v>
                </c:pt>
                <c:pt idx="346">
                  <c:v>158.97816169999999</c:v>
                </c:pt>
                <c:pt idx="347">
                  <c:v>159.0878793</c:v>
                </c:pt>
                <c:pt idx="348">
                  <c:v>159.1947945</c:v>
                </c:pt>
                <c:pt idx="349">
                  <c:v>159.29895490000001</c:v>
                </c:pt>
                <c:pt idx="350">
                  <c:v>159.4004085</c:v>
                </c:pt>
                <c:pt idx="351">
                  <c:v>159.49920409999999</c:v>
                </c:pt>
                <c:pt idx="352">
                  <c:v>159.59539029999999</c:v>
                </c:pt>
                <c:pt idx="353">
                  <c:v>159.6890167</c:v>
                </c:pt>
                <c:pt idx="354">
                  <c:v>159.78013250000001</c:v>
                </c:pt>
                <c:pt idx="355">
                  <c:v>159.86878720000001</c:v>
                </c:pt>
                <c:pt idx="356">
                  <c:v>159.9550304</c:v>
                </c:pt>
                <c:pt idx="357">
                  <c:v>160.03891160000001</c:v>
                </c:pt>
                <c:pt idx="358">
                  <c:v>160.1204802</c:v>
                </c:pt>
                <c:pt idx="359">
                  <c:v>160.19978549999999</c:v>
                </c:pt>
                <c:pt idx="360">
                  <c:v>160.27687649999999</c:v>
                </c:pt>
                <c:pt idx="361">
                  <c:v>160.35180199999999</c:v>
                </c:pt>
                <c:pt idx="362">
                  <c:v>160.42461030000001</c:v>
                </c:pt>
                <c:pt idx="363">
                  <c:v>160.4953495</c:v>
                </c:pt>
                <c:pt idx="364">
                  <c:v>160.5640673</c:v>
                </c:pt>
                <c:pt idx="365">
                  <c:v>160.63081080000001</c:v>
                </c:pt>
                <c:pt idx="366">
                  <c:v>160.69562669999999</c:v>
                </c:pt>
                <c:pt idx="367">
                  <c:v>160.75856110000001</c:v>
                </c:pt>
                <c:pt idx="368">
                  <c:v>160.81965959999999</c:v>
                </c:pt>
                <c:pt idx="369">
                  <c:v>160.87896720000001</c:v>
                </c:pt>
                <c:pt idx="370">
                  <c:v>160.9365282</c:v>
                </c:pt>
                <c:pt idx="371">
                  <c:v>160.99238639999999</c:v>
                </c:pt>
                <c:pt idx="372">
                  <c:v>161.0465849</c:v>
                </c:pt>
                <c:pt idx="373">
                  <c:v>161.099166</c:v>
                </c:pt>
                <c:pt idx="374">
                  <c:v>161.15017130000001</c:v>
                </c:pt>
                <c:pt idx="375">
                  <c:v>161.19964200000001</c:v>
                </c:pt>
                <c:pt idx="376">
                  <c:v>161.2476183</c:v>
                </c:pt>
                <c:pt idx="377">
                  <c:v>161.29413959999999</c:v>
                </c:pt>
                <c:pt idx="378">
                  <c:v>161.33924490000001</c:v>
                </c:pt>
                <c:pt idx="379">
                  <c:v>161.382972</c:v>
                </c:pt>
                <c:pt idx="380">
                  <c:v>161.42535849999999</c:v>
                </c:pt>
                <c:pt idx="381">
                  <c:v>161.46644069999999</c:v>
                </c:pt>
                <c:pt idx="382">
                  <c:v>161.50625460000001</c:v>
                </c:pt>
                <c:pt idx="383">
                  <c:v>161.54483519999999</c:v>
                </c:pt>
                <c:pt idx="384">
                  <c:v>161.5822168</c:v>
                </c:pt>
                <c:pt idx="385">
                  <c:v>161.61843289999999</c:v>
                </c:pt>
                <c:pt idx="386">
                  <c:v>161.6535164</c:v>
                </c:pt>
                <c:pt idx="387">
                  <c:v>161.68749930000001</c:v>
                </c:pt>
                <c:pt idx="388">
                  <c:v>161.72041300000001</c:v>
                </c:pt>
                <c:pt idx="389">
                  <c:v>161.75228809999999</c:v>
                </c:pt>
                <c:pt idx="390">
                  <c:v>161.78315449999999</c:v>
                </c:pt>
                <c:pt idx="391">
                  <c:v>161.81304130000001</c:v>
                </c:pt>
                <c:pt idx="392">
                  <c:v>161.84197710000001</c:v>
                </c:pt>
                <c:pt idx="393">
                  <c:v>161.8699896</c:v>
                </c:pt>
                <c:pt idx="394">
                  <c:v>161.89710590000001</c:v>
                </c:pt>
                <c:pt idx="395">
                  <c:v>161.9233523</c:v>
                </c:pt>
                <c:pt idx="396">
                  <c:v>161.94875469999999</c:v>
                </c:pt>
                <c:pt idx="397">
                  <c:v>161.97333810000001</c:v>
                </c:pt>
                <c:pt idx="398">
                  <c:v>161.99712690000001</c:v>
                </c:pt>
                <c:pt idx="399">
                  <c:v>162.02014489999999</c:v>
                </c:pt>
                <c:pt idx="400">
                  <c:v>162.04241529999999</c:v>
                </c:pt>
                <c:pt idx="401">
                  <c:v>162.0639606</c:v>
                </c:pt>
                <c:pt idx="402">
                  <c:v>162.08480280000001</c:v>
                </c:pt>
                <c:pt idx="403">
                  <c:v>162.10496319999999</c:v>
                </c:pt>
                <c:pt idx="404">
                  <c:v>162.12446259999999</c:v>
                </c:pt>
                <c:pt idx="405">
                  <c:v>162.1433212</c:v>
                </c:pt>
                <c:pt idx="406">
                  <c:v>162.1615587</c:v>
                </c:pt>
                <c:pt idx="407">
                  <c:v>162.17919420000001</c:v>
                </c:pt>
                <c:pt idx="408">
                  <c:v>162.1962461</c:v>
                </c:pt>
                <c:pt idx="409">
                  <c:v>162.2127327</c:v>
                </c:pt>
                <c:pt idx="410">
                  <c:v>162.2286714</c:v>
                </c:pt>
                <c:pt idx="411">
                  <c:v>162.24407919999999</c:v>
                </c:pt>
                <c:pt idx="412">
                  <c:v>162.25897280000001</c:v>
                </c:pt>
                <c:pt idx="413">
                  <c:v>162.27336819999999</c:v>
                </c:pt>
                <c:pt idx="414">
                  <c:v>162.28728100000001</c:v>
                </c:pt>
                <c:pt idx="415">
                  <c:v>162.3007264</c:v>
                </c:pt>
                <c:pt idx="416">
                  <c:v>162.31371899999999</c:v>
                </c:pt>
                <c:pt idx="417">
                  <c:v>162.3262733</c:v>
                </c:pt>
                <c:pt idx="418">
                  <c:v>162.33840309999999</c:v>
                </c:pt>
                <c:pt idx="419">
                  <c:v>162.35012180000001</c:v>
                </c:pt>
                <c:pt idx="420">
                  <c:v>162.3614426</c:v>
                </c:pt>
                <c:pt idx="421">
                  <c:v>162.372378</c:v>
                </c:pt>
                <c:pt idx="422">
                  <c:v>162.3829403</c:v>
                </c:pt>
                <c:pt idx="423">
                  <c:v>162.39314160000001</c:v>
                </c:pt>
                <c:pt idx="424">
                  <c:v>162.40299340000001</c:v>
                </c:pt>
                <c:pt idx="425">
                  <c:v>162.41250690000001</c:v>
                </c:pt>
                <c:pt idx="426">
                  <c:v>162.421693</c:v>
                </c:pt>
                <c:pt idx="427">
                  <c:v>162.4305622</c:v>
                </c:pt>
                <c:pt idx="428">
                  <c:v>162.4391249</c:v>
                </c:pt>
                <c:pt idx="429">
                  <c:v>162.44739079999999</c:v>
                </c:pt>
                <c:pt idx="430">
                  <c:v>162.45536970000001</c:v>
                </c:pt>
                <c:pt idx="431">
                  <c:v>162.4630708</c:v>
                </c:pt>
                <c:pt idx="432">
                  <c:v>162.4705031</c:v>
                </c:pt>
                <c:pt idx="433">
                  <c:v>162.4776756</c:v>
                </c:pt>
              </c:numCache>
            </c:numRef>
          </c:val>
          <c:smooth val="0"/>
          <c:extLst>
            <c:ext xmlns:c16="http://schemas.microsoft.com/office/drawing/2014/chart" uri="{C3380CC4-5D6E-409C-BE32-E72D297353CC}">
              <c16:uniqueId val="{00000000-9747-49E3-BD9E-99A9BA8F77EF}"/>
            </c:ext>
          </c:extLst>
        </c:ser>
        <c:ser>
          <c:idx val="2"/>
          <c:order val="1"/>
          <c:tx>
            <c:v>+1 SD</c:v>
          </c:tx>
          <c:spPr>
            <a:ln w="19050">
              <a:solidFill>
                <a:srgbClr val="14CBF0"/>
              </a:solidFill>
              <a:prstDash val="sysDash"/>
            </a:ln>
          </c:spPr>
          <c:marker>
            <c:symbol val="none"/>
          </c:marker>
          <c:cat>
            <c:numRef>
              <c:f>Normaalwaarden!$C$2:$C$435</c:f>
              <c:numCache>
                <c:formatCode>General</c:formatCode>
                <c:ptCount val="434"/>
                <c:pt idx="0">
                  <c:v>2</c:v>
                </c:pt>
                <c:pt idx="1">
                  <c:v>2.0416666666666665</c:v>
                </c:pt>
                <c:pt idx="2">
                  <c:v>2.0833333333333335</c:v>
                </c:pt>
                <c:pt idx="3">
                  <c:v>2.125</c:v>
                </c:pt>
                <c:pt idx="4">
                  <c:v>2.1666666666666665</c:v>
                </c:pt>
                <c:pt idx="5">
                  <c:v>2.2083333333333335</c:v>
                </c:pt>
                <c:pt idx="6">
                  <c:v>2.25</c:v>
                </c:pt>
                <c:pt idx="7">
                  <c:v>2.2916666666666665</c:v>
                </c:pt>
                <c:pt idx="8">
                  <c:v>2.3333333333333335</c:v>
                </c:pt>
                <c:pt idx="9">
                  <c:v>2.375</c:v>
                </c:pt>
                <c:pt idx="10">
                  <c:v>2.4166666666666665</c:v>
                </c:pt>
                <c:pt idx="11">
                  <c:v>2.4583333333333335</c:v>
                </c:pt>
                <c:pt idx="12">
                  <c:v>2.5</c:v>
                </c:pt>
                <c:pt idx="13">
                  <c:v>2.5416666666666665</c:v>
                </c:pt>
                <c:pt idx="14">
                  <c:v>2.5833333333333335</c:v>
                </c:pt>
                <c:pt idx="15">
                  <c:v>2.625</c:v>
                </c:pt>
                <c:pt idx="16">
                  <c:v>2.6666666666666665</c:v>
                </c:pt>
                <c:pt idx="17">
                  <c:v>2.7083333333333335</c:v>
                </c:pt>
                <c:pt idx="18">
                  <c:v>2.75</c:v>
                </c:pt>
                <c:pt idx="19">
                  <c:v>2.7916666666666665</c:v>
                </c:pt>
                <c:pt idx="20">
                  <c:v>2.8333333333333335</c:v>
                </c:pt>
                <c:pt idx="21">
                  <c:v>2.875</c:v>
                </c:pt>
                <c:pt idx="22">
                  <c:v>2.9166666666666665</c:v>
                </c:pt>
                <c:pt idx="23">
                  <c:v>2.9583333333333335</c:v>
                </c:pt>
                <c:pt idx="24">
                  <c:v>3</c:v>
                </c:pt>
                <c:pt idx="25">
                  <c:v>3.0416666666666665</c:v>
                </c:pt>
                <c:pt idx="26">
                  <c:v>3.0833333333333335</c:v>
                </c:pt>
                <c:pt idx="27">
                  <c:v>3.125</c:v>
                </c:pt>
                <c:pt idx="28">
                  <c:v>3.1666666666666665</c:v>
                </c:pt>
                <c:pt idx="29">
                  <c:v>3.2083333333333335</c:v>
                </c:pt>
                <c:pt idx="30">
                  <c:v>3.25</c:v>
                </c:pt>
                <c:pt idx="31">
                  <c:v>3.2916666666666665</c:v>
                </c:pt>
                <c:pt idx="32">
                  <c:v>3.3333333333333335</c:v>
                </c:pt>
                <c:pt idx="33">
                  <c:v>3.375</c:v>
                </c:pt>
                <c:pt idx="34">
                  <c:v>3.4166666666666665</c:v>
                </c:pt>
                <c:pt idx="35">
                  <c:v>3.4583333333333335</c:v>
                </c:pt>
                <c:pt idx="36">
                  <c:v>3.5</c:v>
                </c:pt>
                <c:pt idx="37">
                  <c:v>3.5416666666666665</c:v>
                </c:pt>
                <c:pt idx="38">
                  <c:v>3.5833333333333335</c:v>
                </c:pt>
                <c:pt idx="39">
                  <c:v>3.625</c:v>
                </c:pt>
                <c:pt idx="40">
                  <c:v>3.6666666666666665</c:v>
                </c:pt>
                <c:pt idx="41">
                  <c:v>3.7083333333333335</c:v>
                </c:pt>
                <c:pt idx="42">
                  <c:v>3.75</c:v>
                </c:pt>
                <c:pt idx="43">
                  <c:v>3.7916666666666665</c:v>
                </c:pt>
                <c:pt idx="44">
                  <c:v>3.8333333333333335</c:v>
                </c:pt>
                <c:pt idx="45">
                  <c:v>3.875</c:v>
                </c:pt>
                <c:pt idx="46">
                  <c:v>3.9166666666666665</c:v>
                </c:pt>
                <c:pt idx="47">
                  <c:v>3.9583333333333335</c:v>
                </c:pt>
                <c:pt idx="48">
                  <c:v>4</c:v>
                </c:pt>
                <c:pt idx="49">
                  <c:v>4.041666666666667</c:v>
                </c:pt>
                <c:pt idx="50">
                  <c:v>4.083333333333333</c:v>
                </c:pt>
                <c:pt idx="51">
                  <c:v>4.125</c:v>
                </c:pt>
                <c:pt idx="52">
                  <c:v>4.166666666666667</c:v>
                </c:pt>
                <c:pt idx="53">
                  <c:v>4.208333333333333</c:v>
                </c:pt>
                <c:pt idx="54">
                  <c:v>4.25</c:v>
                </c:pt>
                <c:pt idx="55">
                  <c:v>4.291666666666667</c:v>
                </c:pt>
                <c:pt idx="56">
                  <c:v>4.333333333333333</c:v>
                </c:pt>
                <c:pt idx="57">
                  <c:v>4.375</c:v>
                </c:pt>
                <c:pt idx="58">
                  <c:v>4.416666666666667</c:v>
                </c:pt>
                <c:pt idx="59">
                  <c:v>4.458333333333333</c:v>
                </c:pt>
                <c:pt idx="60">
                  <c:v>4.5</c:v>
                </c:pt>
                <c:pt idx="61">
                  <c:v>4.541666666666667</c:v>
                </c:pt>
                <c:pt idx="62">
                  <c:v>4.583333333333333</c:v>
                </c:pt>
                <c:pt idx="63">
                  <c:v>4.625</c:v>
                </c:pt>
                <c:pt idx="64">
                  <c:v>4.666666666666667</c:v>
                </c:pt>
                <c:pt idx="65">
                  <c:v>4.708333333333333</c:v>
                </c:pt>
                <c:pt idx="66">
                  <c:v>4.75</c:v>
                </c:pt>
                <c:pt idx="67">
                  <c:v>4.791666666666667</c:v>
                </c:pt>
                <c:pt idx="68">
                  <c:v>4.833333333333333</c:v>
                </c:pt>
                <c:pt idx="69">
                  <c:v>4.875</c:v>
                </c:pt>
                <c:pt idx="70">
                  <c:v>4.916666666666667</c:v>
                </c:pt>
                <c:pt idx="71">
                  <c:v>4.958333333333333</c:v>
                </c:pt>
                <c:pt idx="72">
                  <c:v>5</c:v>
                </c:pt>
                <c:pt idx="73">
                  <c:v>5.041666666666667</c:v>
                </c:pt>
                <c:pt idx="74">
                  <c:v>5.083333333333333</c:v>
                </c:pt>
                <c:pt idx="75">
                  <c:v>5.125</c:v>
                </c:pt>
                <c:pt idx="76">
                  <c:v>5.166666666666667</c:v>
                </c:pt>
                <c:pt idx="77">
                  <c:v>5.208333333333333</c:v>
                </c:pt>
                <c:pt idx="78">
                  <c:v>5.25</c:v>
                </c:pt>
                <c:pt idx="79">
                  <c:v>5.291666666666667</c:v>
                </c:pt>
                <c:pt idx="80">
                  <c:v>5.333333333333333</c:v>
                </c:pt>
                <c:pt idx="81">
                  <c:v>5.375</c:v>
                </c:pt>
                <c:pt idx="82">
                  <c:v>5.416666666666667</c:v>
                </c:pt>
                <c:pt idx="83">
                  <c:v>5.458333333333333</c:v>
                </c:pt>
                <c:pt idx="84">
                  <c:v>5.5</c:v>
                </c:pt>
                <c:pt idx="85">
                  <c:v>5.541666666666667</c:v>
                </c:pt>
                <c:pt idx="86">
                  <c:v>5.583333333333333</c:v>
                </c:pt>
                <c:pt idx="87">
                  <c:v>5.625</c:v>
                </c:pt>
                <c:pt idx="88">
                  <c:v>5.666666666666667</c:v>
                </c:pt>
                <c:pt idx="89">
                  <c:v>5.708333333333333</c:v>
                </c:pt>
                <c:pt idx="90">
                  <c:v>5.75</c:v>
                </c:pt>
                <c:pt idx="91">
                  <c:v>5.791666666666667</c:v>
                </c:pt>
                <c:pt idx="92">
                  <c:v>5.833333333333333</c:v>
                </c:pt>
                <c:pt idx="93">
                  <c:v>5.875</c:v>
                </c:pt>
                <c:pt idx="94">
                  <c:v>5.916666666666667</c:v>
                </c:pt>
                <c:pt idx="95">
                  <c:v>5.958333333333333</c:v>
                </c:pt>
                <c:pt idx="96">
                  <c:v>6</c:v>
                </c:pt>
                <c:pt idx="97">
                  <c:v>6.041666666666667</c:v>
                </c:pt>
                <c:pt idx="98">
                  <c:v>6.083333333333333</c:v>
                </c:pt>
                <c:pt idx="99">
                  <c:v>6.125</c:v>
                </c:pt>
                <c:pt idx="100">
                  <c:v>6.166666666666667</c:v>
                </c:pt>
                <c:pt idx="101">
                  <c:v>6.208333333333333</c:v>
                </c:pt>
                <c:pt idx="102">
                  <c:v>6.25</c:v>
                </c:pt>
                <c:pt idx="103">
                  <c:v>6.291666666666667</c:v>
                </c:pt>
                <c:pt idx="104">
                  <c:v>6.333333333333333</c:v>
                </c:pt>
                <c:pt idx="105">
                  <c:v>6.375</c:v>
                </c:pt>
                <c:pt idx="106">
                  <c:v>6.416666666666667</c:v>
                </c:pt>
                <c:pt idx="107">
                  <c:v>6.458333333333333</c:v>
                </c:pt>
                <c:pt idx="108">
                  <c:v>6.5</c:v>
                </c:pt>
                <c:pt idx="109">
                  <c:v>6.541666666666667</c:v>
                </c:pt>
                <c:pt idx="110">
                  <c:v>6.583333333333333</c:v>
                </c:pt>
                <c:pt idx="111">
                  <c:v>6.625</c:v>
                </c:pt>
                <c:pt idx="112">
                  <c:v>6.666666666666667</c:v>
                </c:pt>
                <c:pt idx="113">
                  <c:v>6.708333333333333</c:v>
                </c:pt>
                <c:pt idx="114">
                  <c:v>6.75</c:v>
                </c:pt>
                <c:pt idx="115">
                  <c:v>6.791666666666667</c:v>
                </c:pt>
                <c:pt idx="116">
                  <c:v>6.833333333333333</c:v>
                </c:pt>
                <c:pt idx="117">
                  <c:v>6.875</c:v>
                </c:pt>
                <c:pt idx="118">
                  <c:v>6.916666666666667</c:v>
                </c:pt>
                <c:pt idx="119">
                  <c:v>6.958333333333333</c:v>
                </c:pt>
                <c:pt idx="120">
                  <c:v>7</c:v>
                </c:pt>
                <c:pt idx="121">
                  <c:v>7.041666666666667</c:v>
                </c:pt>
                <c:pt idx="122">
                  <c:v>7.083333333333333</c:v>
                </c:pt>
                <c:pt idx="123">
                  <c:v>7.125</c:v>
                </c:pt>
                <c:pt idx="124">
                  <c:v>7.166666666666667</c:v>
                </c:pt>
                <c:pt idx="125">
                  <c:v>7.208333333333333</c:v>
                </c:pt>
                <c:pt idx="126">
                  <c:v>7.25</c:v>
                </c:pt>
                <c:pt idx="127">
                  <c:v>7.291666666666667</c:v>
                </c:pt>
                <c:pt idx="128">
                  <c:v>7.333333333333333</c:v>
                </c:pt>
                <c:pt idx="129">
                  <c:v>7.375</c:v>
                </c:pt>
                <c:pt idx="130">
                  <c:v>7.416666666666667</c:v>
                </c:pt>
                <c:pt idx="131">
                  <c:v>7.458333333333333</c:v>
                </c:pt>
                <c:pt idx="132">
                  <c:v>7.5</c:v>
                </c:pt>
                <c:pt idx="133">
                  <c:v>7.541666666666667</c:v>
                </c:pt>
                <c:pt idx="134">
                  <c:v>7.583333333333333</c:v>
                </c:pt>
                <c:pt idx="135">
                  <c:v>7.625</c:v>
                </c:pt>
                <c:pt idx="136">
                  <c:v>7.666666666666667</c:v>
                </c:pt>
                <c:pt idx="137">
                  <c:v>7.708333333333333</c:v>
                </c:pt>
                <c:pt idx="138">
                  <c:v>7.75</c:v>
                </c:pt>
                <c:pt idx="139">
                  <c:v>7.791666666666667</c:v>
                </c:pt>
                <c:pt idx="140">
                  <c:v>7.833333333333333</c:v>
                </c:pt>
                <c:pt idx="141">
                  <c:v>7.875</c:v>
                </c:pt>
                <c:pt idx="142">
                  <c:v>7.916666666666667</c:v>
                </c:pt>
                <c:pt idx="143">
                  <c:v>7.958333333333333</c:v>
                </c:pt>
                <c:pt idx="144">
                  <c:v>8</c:v>
                </c:pt>
                <c:pt idx="145">
                  <c:v>8.0416666666666661</c:v>
                </c:pt>
                <c:pt idx="146">
                  <c:v>8.0833333333333339</c:v>
                </c:pt>
                <c:pt idx="147">
                  <c:v>8.125</c:v>
                </c:pt>
                <c:pt idx="148">
                  <c:v>8.1666666666666661</c:v>
                </c:pt>
                <c:pt idx="149">
                  <c:v>8.2083333333333339</c:v>
                </c:pt>
                <c:pt idx="150">
                  <c:v>8.25</c:v>
                </c:pt>
                <c:pt idx="151">
                  <c:v>8.2916666666666661</c:v>
                </c:pt>
                <c:pt idx="152">
                  <c:v>8.3333333333333339</c:v>
                </c:pt>
                <c:pt idx="153">
                  <c:v>8.375</c:v>
                </c:pt>
                <c:pt idx="154">
                  <c:v>8.4166666666666661</c:v>
                </c:pt>
                <c:pt idx="155">
                  <c:v>8.4583333333333339</c:v>
                </c:pt>
                <c:pt idx="156">
                  <c:v>8.5</c:v>
                </c:pt>
                <c:pt idx="157">
                  <c:v>8.5416666666666661</c:v>
                </c:pt>
                <c:pt idx="158">
                  <c:v>8.5833333333333339</c:v>
                </c:pt>
                <c:pt idx="159">
                  <c:v>8.625</c:v>
                </c:pt>
                <c:pt idx="160">
                  <c:v>8.6666666666666661</c:v>
                </c:pt>
                <c:pt idx="161">
                  <c:v>8.7083333333333339</c:v>
                </c:pt>
                <c:pt idx="162">
                  <c:v>8.75</c:v>
                </c:pt>
                <c:pt idx="163">
                  <c:v>8.7916666666666661</c:v>
                </c:pt>
                <c:pt idx="164">
                  <c:v>8.8333333333333339</c:v>
                </c:pt>
                <c:pt idx="165">
                  <c:v>8.875</c:v>
                </c:pt>
                <c:pt idx="166">
                  <c:v>8.9166666666666661</c:v>
                </c:pt>
                <c:pt idx="167">
                  <c:v>8.9583333333333339</c:v>
                </c:pt>
                <c:pt idx="168">
                  <c:v>9</c:v>
                </c:pt>
                <c:pt idx="169">
                  <c:v>9.0416666666666661</c:v>
                </c:pt>
                <c:pt idx="170">
                  <c:v>9.0833333333333339</c:v>
                </c:pt>
                <c:pt idx="171">
                  <c:v>9.125</c:v>
                </c:pt>
                <c:pt idx="172">
                  <c:v>9.1666666666666661</c:v>
                </c:pt>
                <c:pt idx="173">
                  <c:v>9.2083333333333339</c:v>
                </c:pt>
                <c:pt idx="174">
                  <c:v>9.25</c:v>
                </c:pt>
                <c:pt idx="175">
                  <c:v>9.2916666666666661</c:v>
                </c:pt>
                <c:pt idx="176">
                  <c:v>9.3333333333333339</c:v>
                </c:pt>
                <c:pt idx="177">
                  <c:v>9.375</c:v>
                </c:pt>
                <c:pt idx="178">
                  <c:v>9.4166666666666661</c:v>
                </c:pt>
                <c:pt idx="179">
                  <c:v>9.4583333333333339</c:v>
                </c:pt>
                <c:pt idx="180">
                  <c:v>9.5</c:v>
                </c:pt>
                <c:pt idx="181">
                  <c:v>9.5416666666666661</c:v>
                </c:pt>
                <c:pt idx="182">
                  <c:v>9.5833333333333339</c:v>
                </c:pt>
                <c:pt idx="183">
                  <c:v>9.625</c:v>
                </c:pt>
                <c:pt idx="184">
                  <c:v>9.6666666666666661</c:v>
                </c:pt>
                <c:pt idx="185">
                  <c:v>9.7083333333333339</c:v>
                </c:pt>
                <c:pt idx="186">
                  <c:v>9.75</c:v>
                </c:pt>
                <c:pt idx="187">
                  <c:v>9.7916666666666661</c:v>
                </c:pt>
                <c:pt idx="188">
                  <c:v>9.8333333333333339</c:v>
                </c:pt>
                <c:pt idx="189">
                  <c:v>9.875</c:v>
                </c:pt>
                <c:pt idx="190">
                  <c:v>9.9166666666666661</c:v>
                </c:pt>
                <c:pt idx="191">
                  <c:v>9.9583333333333339</c:v>
                </c:pt>
                <c:pt idx="192">
                  <c:v>10</c:v>
                </c:pt>
                <c:pt idx="193">
                  <c:v>10.041666666666666</c:v>
                </c:pt>
                <c:pt idx="194">
                  <c:v>10.083333333333334</c:v>
                </c:pt>
                <c:pt idx="195">
                  <c:v>10.125</c:v>
                </c:pt>
                <c:pt idx="196">
                  <c:v>10.166666666666666</c:v>
                </c:pt>
                <c:pt idx="197">
                  <c:v>10.208333333333334</c:v>
                </c:pt>
                <c:pt idx="198">
                  <c:v>10.25</c:v>
                </c:pt>
                <c:pt idx="199">
                  <c:v>10.291666666666666</c:v>
                </c:pt>
                <c:pt idx="200">
                  <c:v>10.333333333333334</c:v>
                </c:pt>
                <c:pt idx="201">
                  <c:v>10.375</c:v>
                </c:pt>
                <c:pt idx="202">
                  <c:v>10.416666666666666</c:v>
                </c:pt>
                <c:pt idx="203">
                  <c:v>10.458333333333334</c:v>
                </c:pt>
                <c:pt idx="204">
                  <c:v>10.5</c:v>
                </c:pt>
                <c:pt idx="205">
                  <c:v>10.541666666666666</c:v>
                </c:pt>
                <c:pt idx="206">
                  <c:v>10.583333333333334</c:v>
                </c:pt>
                <c:pt idx="207">
                  <c:v>10.625</c:v>
                </c:pt>
                <c:pt idx="208">
                  <c:v>10.666666666666666</c:v>
                </c:pt>
                <c:pt idx="209">
                  <c:v>10.708333333333334</c:v>
                </c:pt>
                <c:pt idx="210">
                  <c:v>10.75</c:v>
                </c:pt>
                <c:pt idx="211">
                  <c:v>10.791666666666666</c:v>
                </c:pt>
                <c:pt idx="212">
                  <c:v>10.833333333333334</c:v>
                </c:pt>
                <c:pt idx="213">
                  <c:v>10.875</c:v>
                </c:pt>
                <c:pt idx="214">
                  <c:v>10.916666666666666</c:v>
                </c:pt>
                <c:pt idx="215">
                  <c:v>10.958333333333334</c:v>
                </c:pt>
                <c:pt idx="216">
                  <c:v>11</c:v>
                </c:pt>
                <c:pt idx="217">
                  <c:v>11.041666666666666</c:v>
                </c:pt>
                <c:pt idx="218">
                  <c:v>11.083333333333334</c:v>
                </c:pt>
                <c:pt idx="219">
                  <c:v>11.125</c:v>
                </c:pt>
                <c:pt idx="220">
                  <c:v>11.166666666666666</c:v>
                </c:pt>
                <c:pt idx="221">
                  <c:v>11.208333333333334</c:v>
                </c:pt>
                <c:pt idx="222">
                  <c:v>11.25</c:v>
                </c:pt>
                <c:pt idx="223">
                  <c:v>11.291666666666666</c:v>
                </c:pt>
                <c:pt idx="224">
                  <c:v>11.333333333333334</c:v>
                </c:pt>
                <c:pt idx="225">
                  <c:v>11.375</c:v>
                </c:pt>
                <c:pt idx="226">
                  <c:v>11.416666666666666</c:v>
                </c:pt>
                <c:pt idx="227">
                  <c:v>11.458333333333334</c:v>
                </c:pt>
                <c:pt idx="228">
                  <c:v>11.5</c:v>
                </c:pt>
                <c:pt idx="229">
                  <c:v>11.541666666666666</c:v>
                </c:pt>
                <c:pt idx="230">
                  <c:v>11.583333333333334</c:v>
                </c:pt>
                <c:pt idx="231">
                  <c:v>11.625</c:v>
                </c:pt>
                <c:pt idx="232">
                  <c:v>11.666666666666666</c:v>
                </c:pt>
                <c:pt idx="233">
                  <c:v>11.708333333333334</c:v>
                </c:pt>
                <c:pt idx="234">
                  <c:v>11.75</c:v>
                </c:pt>
                <c:pt idx="235">
                  <c:v>11.791666666666666</c:v>
                </c:pt>
                <c:pt idx="236">
                  <c:v>11.833333333333334</c:v>
                </c:pt>
                <c:pt idx="237">
                  <c:v>11.875</c:v>
                </c:pt>
                <c:pt idx="238">
                  <c:v>11.916666666666666</c:v>
                </c:pt>
                <c:pt idx="239">
                  <c:v>11.958333333333334</c:v>
                </c:pt>
                <c:pt idx="240">
                  <c:v>12</c:v>
                </c:pt>
                <c:pt idx="241">
                  <c:v>12.041666666666666</c:v>
                </c:pt>
                <c:pt idx="242">
                  <c:v>12.083333333333334</c:v>
                </c:pt>
                <c:pt idx="243">
                  <c:v>12.125</c:v>
                </c:pt>
                <c:pt idx="244">
                  <c:v>12.166666666666666</c:v>
                </c:pt>
                <c:pt idx="245">
                  <c:v>12.208333333333334</c:v>
                </c:pt>
                <c:pt idx="246">
                  <c:v>12.25</c:v>
                </c:pt>
                <c:pt idx="247">
                  <c:v>12.291666666666666</c:v>
                </c:pt>
                <c:pt idx="248">
                  <c:v>12.333333333333334</c:v>
                </c:pt>
                <c:pt idx="249">
                  <c:v>12.375</c:v>
                </c:pt>
                <c:pt idx="250">
                  <c:v>12.416666666666666</c:v>
                </c:pt>
                <c:pt idx="251">
                  <c:v>12.458333333333334</c:v>
                </c:pt>
                <c:pt idx="252">
                  <c:v>12.5</c:v>
                </c:pt>
                <c:pt idx="253">
                  <c:v>12.541666666666666</c:v>
                </c:pt>
                <c:pt idx="254">
                  <c:v>12.583333333333334</c:v>
                </c:pt>
                <c:pt idx="255">
                  <c:v>12.625</c:v>
                </c:pt>
                <c:pt idx="256">
                  <c:v>12.666666666666666</c:v>
                </c:pt>
                <c:pt idx="257">
                  <c:v>12.708333333333334</c:v>
                </c:pt>
                <c:pt idx="258">
                  <c:v>12.75</c:v>
                </c:pt>
                <c:pt idx="259">
                  <c:v>12.791666666666666</c:v>
                </c:pt>
                <c:pt idx="260">
                  <c:v>12.833333333333334</c:v>
                </c:pt>
                <c:pt idx="261">
                  <c:v>12.875</c:v>
                </c:pt>
                <c:pt idx="262">
                  <c:v>12.916666666666666</c:v>
                </c:pt>
                <c:pt idx="263">
                  <c:v>12.958333333333334</c:v>
                </c:pt>
                <c:pt idx="264">
                  <c:v>13</c:v>
                </c:pt>
                <c:pt idx="265">
                  <c:v>13.041666666666666</c:v>
                </c:pt>
                <c:pt idx="266">
                  <c:v>13.083333333333334</c:v>
                </c:pt>
                <c:pt idx="267">
                  <c:v>13.125</c:v>
                </c:pt>
                <c:pt idx="268">
                  <c:v>13.166666666666666</c:v>
                </c:pt>
                <c:pt idx="269">
                  <c:v>13.208333333333334</c:v>
                </c:pt>
                <c:pt idx="270">
                  <c:v>13.25</c:v>
                </c:pt>
                <c:pt idx="271">
                  <c:v>13.291666666666666</c:v>
                </c:pt>
                <c:pt idx="272">
                  <c:v>13.333333333333334</c:v>
                </c:pt>
                <c:pt idx="273">
                  <c:v>13.375</c:v>
                </c:pt>
                <c:pt idx="274">
                  <c:v>13.416666666666666</c:v>
                </c:pt>
                <c:pt idx="275">
                  <c:v>13.458333333333334</c:v>
                </c:pt>
                <c:pt idx="276">
                  <c:v>13.5</c:v>
                </c:pt>
                <c:pt idx="277">
                  <c:v>13.541666666666666</c:v>
                </c:pt>
                <c:pt idx="278">
                  <c:v>13.583333333333334</c:v>
                </c:pt>
                <c:pt idx="279">
                  <c:v>13.625</c:v>
                </c:pt>
                <c:pt idx="280">
                  <c:v>13.666666666666666</c:v>
                </c:pt>
                <c:pt idx="281">
                  <c:v>13.708333333333334</c:v>
                </c:pt>
                <c:pt idx="282">
                  <c:v>13.75</c:v>
                </c:pt>
                <c:pt idx="283">
                  <c:v>13.791666666666666</c:v>
                </c:pt>
                <c:pt idx="284">
                  <c:v>13.833333333333334</c:v>
                </c:pt>
                <c:pt idx="285">
                  <c:v>13.875</c:v>
                </c:pt>
                <c:pt idx="286">
                  <c:v>13.916666666666666</c:v>
                </c:pt>
                <c:pt idx="287">
                  <c:v>13.958333333333334</c:v>
                </c:pt>
                <c:pt idx="288">
                  <c:v>14</c:v>
                </c:pt>
                <c:pt idx="289">
                  <c:v>14.041666666666666</c:v>
                </c:pt>
                <c:pt idx="290">
                  <c:v>14.083333333333334</c:v>
                </c:pt>
                <c:pt idx="291">
                  <c:v>14.125</c:v>
                </c:pt>
                <c:pt idx="292">
                  <c:v>14.166666666666666</c:v>
                </c:pt>
                <c:pt idx="293">
                  <c:v>14.208333333333334</c:v>
                </c:pt>
                <c:pt idx="294">
                  <c:v>14.25</c:v>
                </c:pt>
                <c:pt idx="295">
                  <c:v>14.291666666666666</c:v>
                </c:pt>
                <c:pt idx="296">
                  <c:v>14.333333333333334</c:v>
                </c:pt>
                <c:pt idx="297">
                  <c:v>14.375</c:v>
                </c:pt>
                <c:pt idx="298">
                  <c:v>14.416666666666666</c:v>
                </c:pt>
                <c:pt idx="299">
                  <c:v>14.458333333333334</c:v>
                </c:pt>
                <c:pt idx="300">
                  <c:v>14.5</c:v>
                </c:pt>
                <c:pt idx="301">
                  <c:v>14.541666666666666</c:v>
                </c:pt>
                <c:pt idx="302">
                  <c:v>14.583333333333334</c:v>
                </c:pt>
                <c:pt idx="303">
                  <c:v>14.625</c:v>
                </c:pt>
                <c:pt idx="304">
                  <c:v>14.666666666666666</c:v>
                </c:pt>
                <c:pt idx="305">
                  <c:v>14.708333333333334</c:v>
                </c:pt>
                <c:pt idx="306">
                  <c:v>14.75</c:v>
                </c:pt>
                <c:pt idx="307">
                  <c:v>14.791666666666666</c:v>
                </c:pt>
                <c:pt idx="308">
                  <c:v>14.833333333333334</c:v>
                </c:pt>
                <c:pt idx="309">
                  <c:v>14.875</c:v>
                </c:pt>
                <c:pt idx="310">
                  <c:v>14.916666666666666</c:v>
                </c:pt>
                <c:pt idx="311">
                  <c:v>14.958333333333334</c:v>
                </c:pt>
                <c:pt idx="312">
                  <c:v>15</c:v>
                </c:pt>
                <c:pt idx="313">
                  <c:v>15.041666666666666</c:v>
                </c:pt>
                <c:pt idx="314">
                  <c:v>15.083333333333334</c:v>
                </c:pt>
                <c:pt idx="315">
                  <c:v>15.125</c:v>
                </c:pt>
                <c:pt idx="316">
                  <c:v>15.166666666666666</c:v>
                </c:pt>
                <c:pt idx="317">
                  <c:v>15.208333333333334</c:v>
                </c:pt>
                <c:pt idx="318">
                  <c:v>15.25</c:v>
                </c:pt>
                <c:pt idx="319">
                  <c:v>15.291666666666666</c:v>
                </c:pt>
                <c:pt idx="320">
                  <c:v>15.333333333333334</c:v>
                </c:pt>
                <c:pt idx="321">
                  <c:v>15.375</c:v>
                </c:pt>
                <c:pt idx="322">
                  <c:v>15.416666666666666</c:v>
                </c:pt>
                <c:pt idx="323">
                  <c:v>15.458333333333334</c:v>
                </c:pt>
                <c:pt idx="324">
                  <c:v>15.5</c:v>
                </c:pt>
                <c:pt idx="325">
                  <c:v>15.541666666666666</c:v>
                </c:pt>
                <c:pt idx="326">
                  <c:v>15.583333333333334</c:v>
                </c:pt>
                <c:pt idx="327">
                  <c:v>15.625</c:v>
                </c:pt>
                <c:pt idx="328">
                  <c:v>15.666666666666666</c:v>
                </c:pt>
                <c:pt idx="329">
                  <c:v>15.708333333333334</c:v>
                </c:pt>
                <c:pt idx="330">
                  <c:v>15.75</c:v>
                </c:pt>
                <c:pt idx="331">
                  <c:v>15.791666666666666</c:v>
                </c:pt>
                <c:pt idx="332">
                  <c:v>15.833333333333334</c:v>
                </c:pt>
                <c:pt idx="333">
                  <c:v>15.875</c:v>
                </c:pt>
                <c:pt idx="334">
                  <c:v>15.916666666666666</c:v>
                </c:pt>
                <c:pt idx="335">
                  <c:v>15.958333333333334</c:v>
                </c:pt>
                <c:pt idx="336">
                  <c:v>16</c:v>
                </c:pt>
                <c:pt idx="337">
                  <c:v>16.041666666666668</c:v>
                </c:pt>
                <c:pt idx="338">
                  <c:v>16.083333333333332</c:v>
                </c:pt>
                <c:pt idx="339">
                  <c:v>16.125</c:v>
                </c:pt>
                <c:pt idx="340">
                  <c:v>16.166666666666668</c:v>
                </c:pt>
                <c:pt idx="341">
                  <c:v>16.208333333333332</c:v>
                </c:pt>
                <c:pt idx="342">
                  <c:v>16.25</c:v>
                </c:pt>
                <c:pt idx="343">
                  <c:v>16.291666666666668</c:v>
                </c:pt>
                <c:pt idx="344">
                  <c:v>16.333333333333332</c:v>
                </c:pt>
                <c:pt idx="345">
                  <c:v>16.375</c:v>
                </c:pt>
                <c:pt idx="346">
                  <c:v>16.416666666666668</c:v>
                </c:pt>
                <c:pt idx="347">
                  <c:v>16.458333333333332</c:v>
                </c:pt>
                <c:pt idx="348">
                  <c:v>16.5</c:v>
                </c:pt>
                <c:pt idx="349">
                  <c:v>16.541666666666668</c:v>
                </c:pt>
                <c:pt idx="350">
                  <c:v>16.583333333333332</c:v>
                </c:pt>
                <c:pt idx="351">
                  <c:v>16.625</c:v>
                </c:pt>
                <c:pt idx="352">
                  <c:v>16.666666666666668</c:v>
                </c:pt>
                <c:pt idx="353">
                  <c:v>16.708333333333332</c:v>
                </c:pt>
                <c:pt idx="354">
                  <c:v>16.75</c:v>
                </c:pt>
                <c:pt idx="355">
                  <c:v>16.791666666666668</c:v>
                </c:pt>
                <c:pt idx="356">
                  <c:v>16.833333333333332</c:v>
                </c:pt>
                <c:pt idx="357">
                  <c:v>16.875</c:v>
                </c:pt>
                <c:pt idx="358">
                  <c:v>16.916666666666668</c:v>
                </c:pt>
                <c:pt idx="359">
                  <c:v>16.958333333333332</c:v>
                </c:pt>
                <c:pt idx="360">
                  <c:v>17</c:v>
                </c:pt>
                <c:pt idx="361">
                  <c:v>17.041666666666668</c:v>
                </c:pt>
                <c:pt idx="362">
                  <c:v>17.083333333333332</c:v>
                </c:pt>
                <c:pt idx="363">
                  <c:v>17.125</c:v>
                </c:pt>
                <c:pt idx="364">
                  <c:v>17.166666666666668</c:v>
                </c:pt>
                <c:pt idx="365">
                  <c:v>17.208333333333332</c:v>
                </c:pt>
                <c:pt idx="366">
                  <c:v>17.25</c:v>
                </c:pt>
                <c:pt idx="367">
                  <c:v>17.291666666666668</c:v>
                </c:pt>
                <c:pt idx="368">
                  <c:v>17.333333333333332</c:v>
                </c:pt>
                <c:pt idx="369">
                  <c:v>17.375</c:v>
                </c:pt>
                <c:pt idx="370">
                  <c:v>17.416666666666668</c:v>
                </c:pt>
                <c:pt idx="371">
                  <c:v>17.458333333333332</c:v>
                </c:pt>
                <c:pt idx="372">
                  <c:v>17.5</c:v>
                </c:pt>
                <c:pt idx="373">
                  <c:v>17.541666666666668</c:v>
                </c:pt>
                <c:pt idx="374">
                  <c:v>17.583333333333332</c:v>
                </c:pt>
                <c:pt idx="375">
                  <c:v>17.625</c:v>
                </c:pt>
                <c:pt idx="376">
                  <c:v>17.666666666666668</c:v>
                </c:pt>
                <c:pt idx="377">
                  <c:v>17.708333333333332</c:v>
                </c:pt>
                <c:pt idx="378">
                  <c:v>17.75</c:v>
                </c:pt>
                <c:pt idx="379">
                  <c:v>17.791666666666668</c:v>
                </c:pt>
                <c:pt idx="380">
                  <c:v>17.833333333333332</c:v>
                </c:pt>
                <c:pt idx="381">
                  <c:v>17.875</c:v>
                </c:pt>
                <c:pt idx="382">
                  <c:v>17.916666666666668</c:v>
                </c:pt>
                <c:pt idx="383">
                  <c:v>17.958333333333332</c:v>
                </c:pt>
                <c:pt idx="384">
                  <c:v>18</c:v>
                </c:pt>
                <c:pt idx="385">
                  <c:v>18.041666666666668</c:v>
                </c:pt>
                <c:pt idx="386">
                  <c:v>18.083333333333332</c:v>
                </c:pt>
                <c:pt idx="387">
                  <c:v>18.125</c:v>
                </c:pt>
                <c:pt idx="388">
                  <c:v>18.166666666666668</c:v>
                </c:pt>
                <c:pt idx="389">
                  <c:v>18.208333333333332</c:v>
                </c:pt>
                <c:pt idx="390">
                  <c:v>18.25</c:v>
                </c:pt>
                <c:pt idx="391">
                  <c:v>18.291666666666668</c:v>
                </c:pt>
                <c:pt idx="392">
                  <c:v>18.333333333333332</c:v>
                </c:pt>
                <c:pt idx="393">
                  <c:v>18.375</c:v>
                </c:pt>
                <c:pt idx="394">
                  <c:v>18.416666666666668</c:v>
                </c:pt>
                <c:pt idx="395">
                  <c:v>18.458333333333332</c:v>
                </c:pt>
                <c:pt idx="396">
                  <c:v>18.5</c:v>
                </c:pt>
                <c:pt idx="397">
                  <c:v>18.541666666666668</c:v>
                </c:pt>
                <c:pt idx="398">
                  <c:v>18.583333333333332</c:v>
                </c:pt>
                <c:pt idx="399">
                  <c:v>18.625</c:v>
                </c:pt>
                <c:pt idx="400">
                  <c:v>18.666666666666668</c:v>
                </c:pt>
                <c:pt idx="401">
                  <c:v>18.708333333333332</c:v>
                </c:pt>
                <c:pt idx="402">
                  <c:v>18.75</c:v>
                </c:pt>
                <c:pt idx="403">
                  <c:v>18.791666666666668</c:v>
                </c:pt>
                <c:pt idx="404">
                  <c:v>18.833333333333332</c:v>
                </c:pt>
                <c:pt idx="405">
                  <c:v>18.875</c:v>
                </c:pt>
                <c:pt idx="406">
                  <c:v>18.916666666666668</c:v>
                </c:pt>
                <c:pt idx="407">
                  <c:v>18.958333333333332</c:v>
                </c:pt>
                <c:pt idx="408">
                  <c:v>19</c:v>
                </c:pt>
                <c:pt idx="409">
                  <c:v>19.041666666666668</c:v>
                </c:pt>
                <c:pt idx="410">
                  <c:v>19.083333333333332</c:v>
                </c:pt>
                <c:pt idx="411">
                  <c:v>19.125</c:v>
                </c:pt>
                <c:pt idx="412">
                  <c:v>19.166666666666668</c:v>
                </c:pt>
                <c:pt idx="413">
                  <c:v>19.208333333333332</c:v>
                </c:pt>
                <c:pt idx="414">
                  <c:v>19.25</c:v>
                </c:pt>
                <c:pt idx="415">
                  <c:v>19.291666666666668</c:v>
                </c:pt>
                <c:pt idx="416">
                  <c:v>19.333333333333332</c:v>
                </c:pt>
                <c:pt idx="417">
                  <c:v>19.375</c:v>
                </c:pt>
                <c:pt idx="418">
                  <c:v>19.416666666666668</c:v>
                </c:pt>
                <c:pt idx="419">
                  <c:v>19.458333333333332</c:v>
                </c:pt>
                <c:pt idx="420">
                  <c:v>19.5</c:v>
                </c:pt>
                <c:pt idx="421">
                  <c:v>19.541666666666668</c:v>
                </c:pt>
                <c:pt idx="422">
                  <c:v>19.583333333333332</c:v>
                </c:pt>
                <c:pt idx="423">
                  <c:v>19.625</c:v>
                </c:pt>
                <c:pt idx="424">
                  <c:v>19.666666666666668</c:v>
                </c:pt>
                <c:pt idx="425">
                  <c:v>19.708333333333332</c:v>
                </c:pt>
                <c:pt idx="426">
                  <c:v>19.75</c:v>
                </c:pt>
                <c:pt idx="427">
                  <c:v>19.791666666666668</c:v>
                </c:pt>
                <c:pt idx="428">
                  <c:v>19.833333333333332</c:v>
                </c:pt>
                <c:pt idx="429">
                  <c:v>19.875</c:v>
                </c:pt>
                <c:pt idx="430">
                  <c:v>19.916666666666668</c:v>
                </c:pt>
                <c:pt idx="431">
                  <c:v>19.958333333333332</c:v>
                </c:pt>
                <c:pt idx="432">
                  <c:v>20</c:v>
                </c:pt>
                <c:pt idx="433">
                  <c:v>20.041666666666668</c:v>
                </c:pt>
              </c:numCache>
            </c:numRef>
          </c:cat>
          <c:val>
            <c:numRef>
              <c:f>Normaalwaarden!$F$2:$F$435</c:f>
              <c:numCache>
                <c:formatCode>General</c:formatCode>
                <c:ptCount val="434"/>
                <c:pt idx="0">
                  <c:v>82.970475440000001</c:v>
                </c:pt>
                <c:pt idx="1">
                  <c:v>83.352262319999994</c:v>
                </c:pt>
                <c:pt idx="2">
                  <c:v>83.734747799999994</c:v>
                </c:pt>
                <c:pt idx="3">
                  <c:v>84.10760544</c:v>
                </c:pt>
                <c:pt idx="4">
                  <c:v>84.481234880000002</c:v>
                </c:pt>
                <c:pt idx="5">
                  <c:v>84.845862030000006</c:v>
                </c:pt>
                <c:pt idx="6">
                  <c:v>85.211521239999996</c:v>
                </c:pt>
                <c:pt idx="7">
                  <c:v>85.568497179999994</c:v>
                </c:pt>
                <c:pt idx="8">
                  <c:v>85.926896119999995</c:v>
                </c:pt>
                <c:pt idx="9">
                  <c:v>86.276707700000003</c:v>
                </c:pt>
                <c:pt idx="10">
                  <c:v>86.628422839999999</c:v>
                </c:pt>
                <c:pt idx="11">
                  <c:v>86.971485270000002</c:v>
                </c:pt>
                <c:pt idx="12">
                  <c:v>87.316989969999995</c:v>
                </c:pt>
                <c:pt idx="13">
                  <c:v>87.65366435</c:v>
                </c:pt>
                <c:pt idx="14">
                  <c:v>87.993355129999998</c:v>
                </c:pt>
                <c:pt idx="15">
                  <c:v>88.323962960000003</c:v>
                </c:pt>
                <c:pt idx="16">
                  <c:v>88.658181519999999</c:v>
                </c:pt>
                <c:pt idx="17">
                  <c:v>88.983016660000004</c:v>
                </c:pt>
                <c:pt idx="18">
                  <c:v>89.312068150000002</c:v>
                </c:pt>
                <c:pt idx="19">
                  <c:v>89.631406799999993</c:v>
                </c:pt>
                <c:pt idx="20">
                  <c:v>89.955574999999996</c:v>
                </c:pt>
                <c:pt idx="21">
                  <c:v>90.269683880000002</c:v>
                </c:pt>
                <c:pt idx="22">
                  <c:v>90.589244559999997</c:v>
                </c:pt>
                <c:pt idx="23">
                  <c:v>90.898387630000002</c:v>
                </c:pt>
                <c:pt idx="24">
                  <c:v>91.213615419999996</c:v>
                </c:pt>
                <c:pt idx="25">
                  <c:v>91.518059890000004</c:v>
                </c:pt>
                <c:pt idx="26">
                  <c:v>91.820262920000005</c:v>
                </c:pt>
                <c:pt idx="27">
                  <c:v>92.120285999999993</c:v>
                </c:pt>
                <c:pt idx="28">
                  <c:v>92.418190269999997</c:v>
                </c:pt>
                <c:pt idx="29">
                  <c:v>92.714036449999995</c:v>
                </c:pt>
                <c:pt idx="30">
                  <c:v>93.007884849999996</c:v>
                </c:pt>
                <c:pt idx="31">
                  <c:v>93.299795329999995</c:v>
                </c:pt>
                <c:pt idx="32">
                  <c:v>93.589827940000006</c:v>
                </c:pt>
                <c:pt idx="33">
                  <c:v>93.878039799999996</c:v>
                </c:pt>
                <c:pt idx="34">
                  <c:v>94.164490209999997</c:v>
                </c:pt>
                <c:pt idx="35">
                  <c:v>94.449236850000005</c:v>
                </c:pt>
                <c:pt idx="36">
                  <c:v>94.732336910000001</c:v>
                </c:pt>
                <c:pt idx="37">
                  <c:v>95.013846490000006</c:v>
                </c:pt>
                <c:pt idx="38">
                  <c:v>95.293821730000005</c:v>
                </c:pt>
                <c:pt idx="39">
                  <c:v>95.572317589999997</c:v>
                </c:pt>
                <c:pt idx="40">
                  <c:v>95.849388469999994</c:v>
                </c:pt>
                <c:pt idx="41">
                  <c:v>96.125088009999999</c:v>
                </c:pt>
                <c:pt idx="42">
                  <c:v>96.39946913</c:v>
                </c:pt>
                <c:pt idx="43">
                  <c:v>96.67258391</c:v>
                </c:pt>
                <c:pt idx="44">
                  <c:v>96.944483680000005</c:v>
                </c:pt>
                <c:pt idx="45">
                  <c:v>97.215218910000004</c:v>
                </c:pt>
                <c:pt idx="46">
                  <c:v>97.484839219999998</c:v>
                </c:pt>
                <c:pt idx="47">
                  <c:v>97.753393369999998</c:v>
                </c:pt>
                <c:pt idx="48">
                  <c:v>98.020929260000003</c:v>
                </c:pt>
                <c:pt idx="49">
                  <c:v>98.287493830000003</c:v>
                </c:pt>
                <c:pt idx="50">
                  <c:v>98.553133099999997</c:v>
                </c:pt>
                <c:pt idx="51">
                  <c:v>98.817892169999993</c:v>
                </c:pt>
                <c:pt idx="52">
                  <c:v>99.081815129999995</c:v>
                </c:pt>
                <c:pt idx="53">
                  <c:v>99.344945129999999</c:v>
                </c:pt>
                <c:pt idx="54">
                  <c:v>99.607324289999994</c:v>
                </c:pt>
                <c:pt idx="55">
                  <c:v>99.868992770000006</c:v>
                </c:pt>
                <c:pt idx="56">
                  <c:v>100.12999309999999</c:v>
                </c:pt>
                <c:pt idx="57">
                  <c:v>100.3903627</c:v>
                </c:pt>
                <c:pt idx="58">
                  <c:v>100.6501397</c:v>
                </c:pt>
                <c:pt idx="59">
                  <c:v>100.90935949999999</c:v>
                </c:pt>
                <c:pt idx="60">
                  <c:v>101.1680599</c:v>
                </c:pt>
                <c:pt idx="61">
                  <c:v>101.426275</c:v>
                </c:pt>
                <c:pt idx="62">
                  <c:v>101.6840381</c:v>
                </c:pt>
                <c:pt idx="63">
                  <c:v>101.9413818</c:v>
                </c:pt>
                <c:pt idx="64">
                  <c:v>102.19833730000001</c:v>
                </c:pt>
                <c:pt idx="65">
                  <c:v>102.4549346</c:v>
                </c:pt>
                <c:pt idx="66">
                  <c:v>102.7112027</c:v>
                </c:pt>
                <c:pt idx="67">
                  <c:v>102.9671694</c:v>
                </c:pt>
                <c:pt idx="68">
                  <c:v>103.2228612</c:v>
                </c:pt>
                <c:pt idx="69">
                  <c:v>103.4783034</c:v>
                </c:pt>
                <c:pt idx="70">
                  <c:v>103.7335203</c:v>
                </c:pt>
                <c:pt idx="71">
                  <c:v>103.9885349</c:v>
                </c:pt>
                <c:pt idx="72">
                  <c:v>104.2433688</c:v>
                </c:pt>
                <c:pt idx="73">
                  <c:v>104.4980425</c:v>
                </c:pt>
                <c:pt idx="74">
                  <c:v>104.75257550000001</c:v>
                </c:pt>
                <c:pt idx="75">
                  <c:v>105.0069858</c:v>
                </c:pt>
                <c:pt idx="76">
                  <c:v>105.2612902</c:v>
                </c:pt>
                <c:pt idx="77">
                  <c:v>105.5155043</c:v>
                </c:pt>
                <c:pt idx="78">
                  <c:v>105.76964270000001</c:v>
                </c:pt>
                <c:pt idx="79">
                  <c:v>106.0237183</c:v>
                </c:pt>
                <c:pt idx="80">
                  <c:v>106.2777432</c:v>
                </c:pt>
                <c:pt idx="81">
                  <c:v>106.531728</c:v>
                </c:pt>
                <c:pt idx="82">
                  <c:v>106.7856824</c:v>
                </c:pt>
                <c:pt idx="83">
                  <c:v>107.0396145</c:v>
                </c:pt>
                <c:pt idx="84">
                  <c:v>107.29353140000001</c:v>
                </c:pt>
                <c:pt idx="85">
                  <c:v>107.5474389</c:v>
                </c:pt>
                <c:pt idx="86">
                  <c:v>107.8013419</c:v>
                </c:pt>
                <c:pt idx="87">
                  <c:v>108.0552436</c:v>
                </c:pt>
                <c:pt idx="88">
                  <c:v>108.3091465</c:v>
                </c:pt>
                <c:pt idx="89">
                  <c:v>108.5630517</c:v>
                </c:pt>
                <c:pt idx="90">
                  <c:v>108.81695910000001</c:v>
                </c:pt>
                <c:pt idx="91">
                  <c:v>109.0708676</c:v>
                </c:pt>
                <c:pt idx="92">
                  <c:v>109.32477489999999</c:v>
                </c:pt>
                <c:pt idx="93">
                  <c:v>109.5786782</c:v>
                </c:pt>
                <c:pt idx="94">
                  <c:v>109.8325718</c:v>
                </c:pt>
                <c:pt idx="95">
                  <c:v>110.08645079999999</c:v>
                </c:pt>
                <c:pt idx="96">
                  <c:v>110.34030850000001</c:v>
                </c:pt>
                <c:pt idx="97">
                  <c:v>110.59413739999999</c:v>
                </c:pt>
                <c:pt idx="98">
                  <c:v>110.84792880000001</c:v>
                </c:pt>
                <c:pt idx="99">
                  <c:v>111.1016729</c:v>
                </c:pt>
                <c:pt idx="100">
                  <c:v>111.3553593</c:v>
                </c:pt>
                <c:pt idx="101">
                  <c:v>111.60897629999999</c:v>
                </c:pt>
                <c:pt idx="102">
                  <c:v>111.8625115</c:v>
                </c:pt>
                <c:pt idx="103">
                  <c:v>112.11595149999999</c:v>
                </c:pt>
                <c:pt idx="104">
                  <c:v>112.36928210000001</c:v>
                </c:pt>
                <c:pt idx="105">
                  <c:v>112.6224881</c:v>
                </c:pt>
                <c:pt idx="106">
                  <c:v>112.8755539</c:v>
                </c:pt>
                <c:pt idx="107">
                  <c:v>113.12846279999999</c:v>
                </c:pt>
                <c:pt idx="108">
                  <c:v>113.3811973</c:v>
                </c:pt>
                <c:pt idx="109">
                  <c:v>113.6337396</c:v>
                </c:pt>
                <c:pt idx="110">
                  <c:v>113.8860707</c:v>
                </c:pt>
                <c:pt idx="111">
                  <c:v>114.1381715</c:v>
                </c:pt>
                <c:pt idx="112">
                  <c:v>114.390022</c:v>
                </c:pt>
                <c:pt idx="113">
                  <c:v>114.6416017</c:v>
                </c:pt>
                <c:pt idx="114">
                  <c:v>114.8928894</c:v>
                </c:pt>
                <c:pt idx="115">
                  <c:v>115.1438639</c:v>
                </c:pt>
                <c:pt idx="116">
                  <c:v>115.3945032</c:v>
                </c:pt>
                <c:pt idx="117">
                  <c:v>115.6447848</c:v>
                </c:pt>
                <c:pt idx="118">
                  <c:v>115.8946862</c:v>
                </c:pt>
                <c:pt idx="119">
                  <c:v>116.14418430000001</c:v>
                </c:pt>
                <c:pt idx="120">
                  <c:v>116.3932559</c:v>
                </c:pt>
                <c:pt idx="121">
                  <c:v>116.64187750000001</c:v>
                </c:pt>
                <c:pt idx="122">
                  <c:v>116.8900252</c:v>
                </c:pt>
                <c:pt idx="123">
                  <c:v>117.13767540000001</c:v>
                </c:pt>
                <c:pt idx="124">
                  <c:v>117.3848041</c:v>
                </c:pt>
                <c:pt idx="125">
                  <c:v>117.63138720000001</c:v>
                </c:pt>
                <c:pt idx="126">
                  <c:v>117.8774008</c:v>
                </c:pt>
                <c:pt idx="127">
                  <c:v>118.1228208</c:v>
                </c:pt>
                <c:pt idx="128">
                  <c:v>118.36762469999999</c:v>
                </c:pt>
                <c:pt idx="129">
                  <c:v>118.6117862</c:v>
                </c:pt>
                <c:pt idx="130">
                  <c:v>118.8552827</c:v>
                </c:pt>
                <c:pt idx="131">
                  <c:v>119.0980909</c:v>
                </c:pt>
                <c:pt idx="132">
                  <c:v>119.3401874</c:v>
                </c:pt>
                <c:pt idx="133">
                  <c:v>119.5815494</c:v>
                </c:pt>
                <c:pt idx="134">
                  <c:v>119.8221544</c:v>
                </c:pt>
                <c:pt idx="135">
                  <c:v>120.06198000000001</c:v>
                </c:pt>
                <c:pt idx="136">
                  <c:v>120.3010045</c:v>
                </c:pt>
                <c:pt idx="137">
                  <c:v>120.5392064</c:v>
                </c:pt>
                <c:pt idx="138">
                  <c:v>120.77656500000001</c:v>
                </c:pt>
                <c:pt idx="139">
                  <c:v>121.01306</c:v>
                </c:pt>
                <c:pt idx="140">
                  <c:v>121.24867140000001</c:v>
                </c:pt>
                <c:pt idx="141">
                  <c:v>121.4833802</c:v>
                </c:pt>
                <c:pt idx="142">
                  <c:v>121.717168</c:v>
                </c:pt>
                <c:pt idx="143">
                  <c:v>121.95001670000001</c:v>
                </c:pt>
                <c:pt idx="144">
                  <c:v>122.1819094</c:v>
                </c:pt>
                <c:pt idx="145">
                  <c:v>122.4128297</c:v>
                </c:pt>
                <c:pt idx="146">
                  <c:v>122.642762</c:v>
                </c:pt>
                <c:pt idx="147">
                  <c:v>122.87169160000001</c:v>
                </c:pt>
                <c:pt idx="148">
                  <c:v>123.09960460000001</c:v>
                </c:pt>
                <c:pt idx="149">
                  <c:v>123.326488</c:v>
                </c:pt>
                <c:pt idx="150">
                  <c:v>123.5523297</c:v>
                </c:pt>
                <c:pt idx="151">
                  <c:v>123.7771185</c:v>
                </c:pt>
                <c:pt idx="152">
                  <c:v>124.0008442</c:v>
                </c:pt>
                <c:pt idx="153">
                  <c:v>124.2234978</c:v>
                </c:pt>
                <c:pt idx="154">
                  <c:v>124.445071</c:v>
                </c:pt>
                <c:pt idx="155">
                  <c:v>124.6655567</c:v>
                </c:pt>
                <c:pt idx="156">
                  <c:v>124.88494900000001</c:v>
                </c:pt>
                <c:pt idx="157">
                  <c:v>125.1032429</c:v>
                </c:pt>
                <c:pt idx="158">
                  <c:v>125.3204346</c:v>
                </c:pt>
                <c:pt idx="159">
                  <c:v>125.53652150000001</c:v>
                </c:pt>
                <c:pt idx="160">
                  <c:v>125.7515021</c:v>
                </c:pt>
                <c:pt idx="161">
                  <c:v>125.96537619999999</c:v>
                </c:pt>
                <c:pt idx="162">
                  <c:v>126.1781446</c:v>
                </c:pt>
                <c:pt idx="163">
                  <c:v>126.3898095</c:v>
                </c:pt>
                <c:pt idx="164">
                  <c:v>126.60037440000001</c:v>
                </c:pt>
                <c:pt idx="165">
                  <c:v>126.8098437</c:v>
                </c:pt>
                <c:pt idx="166">
                  <c:v>127.0182236</c:v>
                </c:pt>
                <c:pt idx="167">
                  <c:v>127.2255213</c:v>
                </c:pt>
                <c:pt idx="168">
                  <c:v>127.4317453</c:v>
                </c:pt>
                <c:pt idx="169">
                  <c:v>127.6369054</c:v>
                </c:pt>
                <c:pt idx="170">
                  <c:v>127.841013</c:v>
                </c:pt>
                <c:pt idx="171">
                  <c:v>128.0440806</c:v>
                </c:pt>
                <c:pt idx="172">
                  <c:v>128.24612210000001</c:v>
                </c:pt>
                <c:pt idx="173">
                  <c:v>128.44715299999999</c:v>
                </c:pt>
                <c:pt idx="174">
                  <c:v>128.64718980000001</c:v>
                </c:pt>
                <c:pt idx="175">
                  <c:v>128.84625070000001</c:v>
                </c:pt>
                <c:pt idx="176">
                  <c:v>129.0443554</c:v>
                </c:pt>
                <c:pt idx="177">
                  <c:v>129.24152470000001</c:v>
                </c:pt>
                <c:pt idx="178">
                  <c:v>129.4377811</c:v>
                </c:pt>
                <c:pt idx="179">
                  <c:v>129.63314840000001</c:v>
                </c:pt>
                <c:pt idx="180">
                  <c:v>129.827652</c:v>
                </c:pt>
                <c:pt idx="181">
                  <c:v>130.02131869999999</c:v>
                </c:pt>
                <c:pt idx="182">
                  <c:v>130.2141767</c:v>
                </c:pt>
                <c:pt idx="183">
                  <c:v>130.4062557</c:v>
                </c:pt>
                <c:pt idx="184">
                  <c:v>130.5975871</c:v>
                </c:pt>
                <c:pt idx="185">
                  <c:v>130.78820339999999</c:v>
                </c:pt>
                <c:pt idx="186">
                  <c:v>130.97813909999999</c:v>
                </c:pt>
                <c:pt idx="187">
                  <c:v>131.16742970000001</c:v>
                </c:pt>
                <c:pt idx="188">
                  <c:v>131.35611259999999</c:v>
                </c:pt>
                <c:pt idx="189">
                  <c:v>131.54422650000001</c:v>
                </c:pt>
                <c:pt idx="190">
                  <c:v>131.73181170000001</c:v>
                </c:pt>
                <c:pt idx="191">
                  <c:v>131.91891000000001</c:v>
                </c:pt>
                <c:pt idx="192">
                  <c:v>132.1055648</c:v>
                </c:pt>
                <c:pt idx="193">
                  <c:v>132.29182080000001</c:v>
                </c:pt>
                <c:pt idx="194">
                  <c:v>132.4777244</c:v>
                </c:pt>
                <c:pt idx="195">
                  <c:v>132.66332349999999</c:v>
                </c:pt>
                <c:pt idx="196">
                  <c:v>132.8486676</c:v>
                </c:pt>
                <c:pt idx="197">
                  <c:v>133.03380730000001</c:v>
                </c:pt>
                <c:pt idx="198">
                  <c:v>133.21879530000001</c:v>
                </c:pt>
                <c:pt idx="199">
                  <c:v>133.40368520000001</c:v>
                </c:pt>
                <c:pt idx="200">
                  <c:v>133.58853239999999</c:v>
                </c:pt>
                <c:pt idx="201">
                  <c:v>133.77339370000001</c:v>
                </c:pt>
                <c:pt idx="202">
                  <c:v>133.95832730000001</c:v>
                </c:pt>
                <c:pt idx="203">
                  <c:v>134.14339290000001</c:v>
                </c:pt>
                <c:pt idx="204">
                  <c:v>134.32865140000001</c:v>
                </c:pt>
                <c:pt idx="205">
                  <c:v>134.51416510000001</c:v>
                </c:pt>
                <c:pt idx="206">
                  <c:v>134.6999979</c:v>
                </c:pt>
                <c:pt idx="207">
                  <c:v>134.88621470000001</c:v>
                </c:pt>
                <c:pt idx="208">
                  <c:v>135.07288170000001</c:v>
                </c:pt>
                <c:pt idx="209">
                  <c:v>135.2600664</c:v>
                </c:pt>
                <c:pt idx="210">
                  <c:v>135.44783749999999</c:v>
                </c:pt>
                <c:pt idx="211">
                  <c:v>135.63626450000001</c:v>
                </c:pt>
                <c:pt idx="212">
                  <c:v>135.8254183</c:v>
                </c:pt>
                <c:pt idx="213">
                  <c:v>136.01537049999999</c:v>
                </c:pt>
                <c:pt idx="214">
                  <c:v>136.20619400000001</c:v>
                </c:pt>
                <c:pt idx="215">
                  <c:v>136.39796200000001</c:v>
                </c:pt>
                <c:pt idx="216">
                  <c:v>136.59074889999999</c:v>
                </c:pt>
                <c:pt idx="217">
                  <c:v>136.7846294</c:v>
                </c:pt>
                <c:pt idx="218">
                  <c:v>136.9796791</c:v>
                </c:pt>
                <c:pt idx="219">
                  <c:v>137.17597359999999</c:v>
                </c:pt>
                <c:pt idx="220">
                  <c:v>137.3735892</c:v>
                </c:pt>
                <c:pt idx="221">
                  <c:v>137.5726023</c:v>
                </c:pt>
                <c:pt idx="222">
                  <c:v>137.7730895</c:v>
                </c:pt>
                <c:pt idx="223">
                  <c:v>137.97512649999999</c:v>
                </c:pt>
                <c:pt idx="224">
                  <c:v>138.17878999999999</c:v>
                </c:pt>
                <c:pt idx="225">
                  <c:v>138.38415560000001</c:v>
                </c:pt>
                <c:pt idx="226">
                  <c:v>138.59129849999999</c:v>
                </c:pt>
                <c:pt idx="227">
                  <c:v>138.80029300000001</c:v>
                </c:pt>
                <c:pt idx="228">
                  <c:v>139.01121259999999</c:v>
                </c:pt>
                <c:pt idx="229">
                  <c:v>139.22412969999999</c:v>
                </c:pt>
                <c:pt idx="230">
                  <c:v>139.4391153</c:v>
                </c:pt>
                <c:pt idx="231">
                  <c:v>139.65623880000001</c:v>
                </c:pt>
                <c:pt idx="232">
                  <c:v>139.87556789999999</c:v>
                </c:pt>
                <c:pt idx="233">
                  <c:v>140.0971682</c:v>
                </c:pt>
                <c:pt idx="234">
                  <c:v>140.3211029</c:v>
                </c:pt>
                <c:pt idx="235">
                  <c:v>140.54743300000001</c:v>
                </c:pt>
                <c:pt idx="236">
                  <c:v>140.7762165</c:v>
                </c:pt>
                <c:pt idx="237">
                  <c:v>141.00750819999999</c:v>
                </c:pt>
                <c:pt idx="238">
                  <c:v>141.2413598</c:v>
                </c:pt>
                <c:pt idx="239">
                  <c:v>141.47781929999999</c:v>
                </c:pt>
                <c:pt idx="240">
                  <c:v>141.7169308</c:v>
                </c:pt>
                <c:pt idx="241">
                  <c:v>141.9587343</c:v>
                </c:pt>
                <c:pt idx="242">
                  <c:v>142.2032652</c:v>
                </c:pt>
                <c:pt idx="243">
                  <c:v>142.4505542</c:v>
                </c:pt>
                <c:pt idx="244">
                  <c:v>142.7006269</c:v>
                </c:pt>
                <c:pt idx="245">
                  <c:v>142.9535037</c:v>
                </c:pt>
                <c:pt idx="246">
                  <c:v>143.20919939999999</c:v>
                </c:pt>
                <c:pt idx="247">
                  <c:v>143.46772290000001</c:v>
                </c:pt>
                <c:pt idx="248">
                  <c:v>143.7290768</c:v>
                </c:pt>
                <c:pt idx="249">
                  <c:v>143.99325759999999</c:v>
                </c:pt>
                <c:pt idx="250">
                  <c:v>144.26025509999999</c:v>
                </c:pt>
                <c:pt idx="251">
                  <c:v>144.53005210000001</c:v>
                </c:pt>
                <c:pt idx="252">
                  <c:v>144.8026246</c:v>
                </c:pt>
                <c:pt idx="253">
                  <c:v>145.0779412</c:v>
                </c:pt>
                <c:pt idx="254">
                  <c:v>145.35596330000001</c:v>
                </c:pt>
                <c:pt idx="255">
                  <c:v>145.63664470000001</c:v>
                </c:pt>
                <c:pt idx="256">
                  <c:v>145.9199314</c:v>
                </c:pt>
                <c:pt idx="257">
                  <c:v>146.2057619</c:v>
                </c:pt>
                <c:pt idx="258">
                  <c:v>146.49406690000001</c:v>
                </c:pt>
                <c:pt idx="259">
                  <c:v>146.78476929999999</c:v>
                </c:pt>
                <c:pt idx="260">
                  <c:v>147.0777842</c:v>
                </c:pt>
                <c:pt idx="261">
                  <c:v>147.37301890000001</c:v>
                </c:pt>
                <c:pt idx="262">
                  <c:v>147.67037329999999</c:v>
                </c:pt>
                <c:pt idx="263">
                  <c:v>147.96973940000001</c:v>
                </c:pt>
                <c:pt idx="264">
                  <c:v>148.2710022</c:v>
                </c:pt>
                <c:pt idx="265">
                  <c:v>148.57403930000001</c:v>
                </c:pt>
                <c:pt idx="266">
                  <c:v>148.8787207</c:v>
                </c:pt>
                <c:pt idx="267">
                  <c:v>149.18491259999999</c:v>
                </c:pt>
                <c:pt idx="268">
                  <c:v>149.49247109999999</c:v>
                </c:pt>
                <c:pt idx="269">
                  <c:v>149.80124799999999</c:v>
                </c:pt>
                <c:pt idx="270">
                  <c:v>150.11108949999999</c:v>
                </c:pt>
                <c:pt idx="271">
                  <c:v>150.42183660000001</c:v>
                </c:pt>
                <c:pt idx="272">
                  <c:v>150.73332540000001</c:v>
                </c:pt>
                <c:pt idx="273">
                  <c:v>151.04538779999999</c:v>
                </c:pt>
                <c:pt idx="274">
                  <c:v>151.35785200000001</c:v>
                </c:pt>
                <c:pt idx="275">
                  <c:v>151.6705413</c:v>
                </c:pt>
                <c:pt idx="276">
                  <c:v>151.98327939999999</c:v>
                </c:pt>
                <c:pt idx="277">
                  <c:v>152.2958854</c:v>
                </c:pt>
                <c:pt idx="278">
                  <c:v>152.6081776</c:v>
                </c:pt>
                <c:pt idx="279">
                  <c:v>152.91997309999999</c:v>
                </c:pt>
                <c:pt idx="280">
                  <c:v>153.2310884</c:v>
                </c:pt>
                <c:pt idx="281">
                  <c:v>153.54134049999999</c:v>
                </c:pt>
                <c:pt idx="282">
                  <c:v>153.85054679999999</c:v>
                </c:pt>
                <c:pt idx="283">
                  <c:v>154.15852599999999</c:v>
                </c:pt>
                <c:pt idx="284">
                  <c:v>154.4650987</c:v>
                </c:pt>
                <c:pt idx="285">
                  <c:v>154.77008799999999</c:v>
                </c:pt>
                <c:pt idx="286">
                  <c:v>155.07332099999999</c:v>
                </c:pt>
                <c:pt idx="287">
                  <c:v>155.3746246</c:v>
                </c:pt>
                <c:pt idx="288">
                  <c:v>155.67383290000001</c:v>
                </c:pt>
                <c:pt idx="289">
                  <c:v>155.9707836</c:v>
                </c:pt>
                <c:pt idx="290">
                  <c:v>156.26531890000001</c:v>
                </c:pt>
                <c:pt idx="291">
                  <c:v>156.55728629999999</c:v>
                </c:pt>
                <c:pt idx="292">
                  <c:v>156.84653879999999</c:v>
                </c:pt>
                <c:pt idx="293">
                  <c:v>157.13293530000001</c:v>
                </c:pt>
                <c:pt idx="294">
                  <c:v>157.41634070000001</c:v>
                </c:pt>
                <c:pt idx="295">
                  <c:v>157.6966266</c:v>
                </c:pt>
                <c:pt idx="296">
                  <c:v>157.97367109999999</c:v>
                </c:pt>
                <c:pt idx="297">
                  <c:v>158.24735920000001</c:v>
                </c:pt>
                <c:pt idx="298">
                  <c:v>158.51758280000001</c:v>
                </c:pt>
                <c:pt idx="299">
                  <c:v>158.7842411</c:v>
                </c:pt>
                <c:pt idx="300">
                  <c:v>159.0472403</c:v>
                </c:pt>
                <c:pt idx="301">
                  <c:v>159.30649399999999</c:v>
                </c:pt>
                <c:pt idx="302">
                  <c:v>159.56192290000001</c:v>
                </c:pt>
                <c:pt idx="303">
                  <c:v>159.81345529999999</c:v>
                </c:pt>
                <c:pt idx="304">
                  <c:v>160.0610264</c:v>
                </c:pt>
                <c:pt idx="305">
                  <c:v>160.30457870000001</c:v>
                </c:pt>
                <c:pt idx="306">
                  <c:v>160.54406180000001</c:v>
                </c:pt>
                <c:pt idx="307">
                  <c:v>160.7794322</c:v>
                </c:pt>
                <c:pt idx="308">
                  <c:v>161.01065310000001</c:v>
                </c:pt>
                <c:pt idx="309">
                  <c:v>161.23769469999999</c:v>
                </c:pt>
                <c:pt idx="310">
                  <c:v>161.46053330000001</c:v>
                </c:pt>
                <c:pt idx="311">
                  <c:v>161.67915170000001</c:v>
                </c:pt>
                <c:pt idx="312">
                  <c:v>161.89353879999999</c:v>
                </c:pt>
                <c:pt idx="313">
                  <c:v>162.10368919999999</c:v>
                </c:pt>
                <c:pt idx="314">
                  <c:v>162.30960350000001</c:v>
                </c:pt>
                <c:pt idx="315">
                  <c:v>162.5112872</c:v>
                </c:pt>
                <c:pt idx="316">
                  <c:v>162.70875140000001</c:v>
                </c:pt>
                <c:pt idx="317">
                  <c:v>162.90201189999999</c:v>
                </c:pt>
                <c:pt idx="318">
                  <c:v>163.0910892</c:v>
                </c:pt>
                <c:pt idx="319">
                  <c:v>163.2760083</c:v>
                </c:pt>
                <c:pt idx="320">
                  <c:v>163.45679820000001</c:v>
                </c:pt>
                <c:pt idx="321">
                  <c:v>163.6334919</c:v>
                </c:pt>
                <c:pt idx="322">
                  <c:v>163.80612600000001</c:v>
                </c:pt>
                <c:pt idx="323">
                  <c:v>163.9747405</c:v>
                </c:pt>
                <c:pt idx="324">
                  <c:v>164.13937870000001</c:v>
                </c:pt>
                <c:pt idx="325">
                  <c:v>164.30008649999999</c:v>
                </c:pt>
                <c:pt idx="326">
                  <c:v>164.4569127</c:v>
                </c:pt>
                <c:pt idx="327">
                  <c:v>164.60990860000001</c:v>
                </c:pt>
                <c:pt idx="328">
                  <c:v>164.75912690000001</c:v>
                </c:pt>
                <c:pt idx="329">
                  <c:v>164.90462439999999</c:v>
                </c:pt>
                <c:pt idx="330">
                  <c:v>165.04645729999999</c:v>
                </c:pt>
                <c:pt idx="331">
                  <c:v>165.18468440000001</c:v>
                </c:pt>
                <c:pt idx="332">
                  <c:v>165.31936580000001</c:v>
                </c:pt>
                <c:pt idx="333">
                  <c:v>165.4505628</c:v>
                </c:pt>
                <c:pt idx="334">
                  <c:v>165.57833790000001</c:v>
                </c:pt>
                <c:pt idx="335">
                  <c:v>165.70275419999999</c:v>
                </c:pt>
                <c:pt idx="336">
                  <c:v>165.82387550000001</c:v>
                </c:pt>
                <c:pt idx="337">
                  <c:v>165.94176730000001</c:v>
                </c:pt>
                <c:pt idx="338">
                  <c:v>166.0564928</c:v>
                </c:pt>
                <c:pt idx="339">
                  <c:v>166.1681178</c:v>
                </c:pt>
                <c:pt idx="340">
                  <c:v>166.2767073</c:v>
                </c:pt>
                <c:pt idx="341">
                  <c:v>166.3823266</c:v>
                </c:pt>
                <c:pt idx="342">
                  <c:v>166.48504080000001</c:v>
                </c:pt>
                <c:pt idx="343">
                  <c:v>166.58491470000001</c:v>
                </c:pt>
                <c:pt idx="344">
                  <c:v>166.68201289999999</c:v>
                </c:pt>
                <c:pt idx="345">
                  <c:v>166.77639959999999</c:v>
                </c:pt>
                <c:pt idx="346">
                  <c:v>166.86813849999999</c:v>
                </c:pt>
                <c:pt idx="347">
                  <c:v>166.95729259999999</c:v>
                </c:pt>
                <c:pt idx="348">
                  <c:v>167.0439246</c:v>
                </c:pt>
                <c:pt idx="349">
                  <c:v>167.12809630000001</c:v>
                </c:pt>
                <c:pt idx="350">
                  <c:v>167.20986869999999</c:v>
                </c:pt>
                <c:pt idx="351">
                  <c:v>167.28930220000001</c:v>
                </c:pt>
                <c:pt idx="352">
                  <c:v>167.36645619999999</c:v>
                </c:pt>
                <c:pt idx="353">
                  <c:v>167.4413893</c:v>
                </c:pt>
                <c:pt idx="354">
                  <c:v>167.5141591</c:v>
                </c:pt>
                <c:pt idx="355">
                  <c:v>167.5848225</c:v>
                </c:pt>
                <c:pt idx="356">
                  <c:v>167.65343519999999</c:v>
                </c:pt>
                <c:pt idx="357">
                  <c:v>167.72005179999999</c:v>
                </c:pt>
                <c:pt idx="358">
                  <c:v>167.78472619999999</c:v>
                </c:pt>
                <c:pt idx="359">
                  <c:v>167.847511</c:v>
                </c:pt>
                <c:pt idx="360">
                  <c:v>167.908458</c:v>
                </c:pt>
                <c:pt idx="361">
                  <c:v>167.96761770000001</c:v>
                </c:pt>
                <c:pt idx="362">
                  <c:v>168.02503970000001</c:v>
                </c:pt>
                <c:pt idx="363">
                  <c:v>168.08077259999999</c:v>
                </c:pt>
                <c:pt idx="364">
                  <c:v>168.13486359999999</c:v>
                </c:pt>
                <c:pt idx="365">
                  <c:v>168.1873593</c:v>
                </c:pt>
                <c:pt idx="366">
                  <c:v>168.23830480000001</c:v>
                </c:pt>
                <c:pt idx="367">
                  <c:v>168.2877446</c:v>
                </c:pt>
                <c:pt idx="368">
                  <c:v>168.3357216</c:v>
                </c:pt>
                <c:pt idx="369">
                  <c:v>168.3822782</c:v>
                </c:pt>
                <c:pt idx="370">
                  <c:v>168.42745550000001</c:v>
                </c:pt>
                <c:pt idx="371">
                  <c:v>168.47129340000001</c:v>
                </c:pt>
                <c:pt idx="372">
                  <c:v>168.5138312</c:v>
                </c:pt>
                <c:pt idx="373">
                  <c:v>168.55510699999999</c:v>
                </c:pt>
                <c:pt idx="374">
                  <c:v>168.59515780000001</c:v>
                </c:pt>
                <c:pt idx="375">
                  <c:v>168.6340198</c:v>
                </c:pt>
                <c:pt idx="376">
                  <c:v>168.67172819999999</c:v>
                </c:pt>
                <c:pt idx="377">
                  <c:v>168.70831709999999</c:v>
                </c:pt>
                <c:pt idx="378">
                  <c:v>168.74382009999999</c:v>
                </c:pt>
                <c:pt idx="379">
                  <c:v>168.7782694</c:v>
                </c:pt>
                <c:pt idx="380">
                  <c:v>168.8116966</c:v>
                </c:pt>
                <c:pt idx="381">
                  <c:v>168.84413240000001</c:v>
                </c:pt>
                <c:pt idx="382">
                  <c:v>168.8756065</c:v>
                </c:pt>
                <c:pt idx="383">
                  <c:v>168.906148</c:v>
                </c:pt>
                <c:pt idx="384">
                  <c:v>168.93578489999999</c:v>
                </c:pt>
                <c:pt idx="385">
                  <c:v>168.9645447</c:v>
                </c:pt>
                <c:pt idx="386">
                  <c:v>168.99245389999999</c:v>
                </c:pt>
                <c:pt idx="387">
                  <c:v>169.0195382</c:v>
                </c:pt>
                <c:pt idx="388">
                  <c:v>169.0458228</c:v>
                </c:pt>
                <c:pt idx="389">
                  <c:v>169.07133189999999</c:v>
                </c:pt>
                <c:pt idx="390">
                  <c:v>169.09608919999999</c:v>
                </c:pt>
                <c:pt idx="391">
                  <c:v>169.12011759999999</c:v>
                </c:pt>
                <c:pt idx="392">
                  <c:v>169.14343930000001</c:v>
                </c:pt>
                <c:pt idx="393">
                  <c:v>169.16607590000001</c:v>
                </c:pt>
                <c:pt idx="394">
                  <c:v>169.18804840000001</c:v>
                </c:pt>
                <c:pt idx="395">
                  <c:v>169.2093769</c:v>
                </c:pt>
                <c:pt idx="396">
                  <c:v>169.23008139999999</c:v>
                </c:pt>
                <c:pt idx="397">
                  <c:v>169.25018069999999</c:v>
                </c:pt>
                <c:pt idx="398">
                  <c:v>169.26969349999999</c:v>
                </c:pt>
                <c:pt idx="399">
                  <c:v>169.2886378</c:v>
                </c:pt>
                <c:pt idx="400">
                  <c:v>169.3070309</c:v>
                </c:pt>
                <c:pt idx="401">
                  <c:v>169.32488979999999</c:v>
                </c:pt>
                <c:pt idx="402">
                  <c:v>169.34223069999999</c:v>
                </c:pt>
                <c:pt idx="403">
                  <c:v>169.35906969999999</c:v>
                </c:pt>
                <c:pt idx="404">
                  <c:v>169.37542199999999</c:v>
                </c:pt>
                <c:pt idx="405">
                  <c:v>169.39130259999999</c:v>
                </c:pt>
                <c:pt idx="406">
                  <c:v>169.4067259</c:v>
                </c:pt>
                <c:pt idx="407">
                  <c:v>169.421706</c:v>
                </c:pt>
                <c:pt idx="408">
                  <c:v>169.4362563</c:v>
                </c:pt>
                <c:pt idx="409">
                  <c:v>169.45039</c:v>
                </c:pt>
                <c:pt idx="410">
                  <c:v>169.46412000000001</c:v>
                </c:pt>
                <c:pt idx="411">
                  <c:v>169.47745839999999</c:v>
                </c:pt>
                <c:pt idx="412">
                  <c:v>169.49041729999999</c:v>
                </c:pt>
                <c:pt idx="413">
                  <c:v>169.5030083</c:v>
                </c:pt>
                <c:pt idx="414">
                  <c:v>169.5152425</c:v>
                </c:pt>
                <c:pt idx="415">
                  <c:v>169.5271309</c:v>
                </c:pt>
                <c:pt idx="416">
                  <c:v>169.53868399999999</c:v>
                </c:pt>
                <c:pt idx="417">
                  <c:v>169.54991200000001</c:v>
                </c:pt>
                <c:pt idx="418">
                  <c:v>169.56082470000001</c:v>
                </c:pt>
                <c:pt idx="419">
                  <c:v>169.57143170000001</c:v>
                </c:pt>
                <c:pt idx="420">
                  <c:v>169.5817424</c:v>
                </c:pt>
                <c:pt idx="421">
                  <c:v>169.5917656</c:v>
                </c:pt>
                <c:pt idx="422">
                  <c:v>169.60151010000001</c:v>
                </c:pt>
                <c:pt idx="423">
                  <c:v>169.61098430000001</c:v>
                </c:pt>
                <c:pt idx="424">
                  <c:v>169.6201964</c:v>
                </c:pt>
                <c:pt idx="425">
                  <c:v>169.62915419999999</c:v>
                </c:pt>
                <c:pt idx="426">
                  <c:v>169.6378655</c:v>
                </c:pt>
                <c:pt idx="427">
                  <c:v>169.64633760000001</c:v>
                </c:pt>
                <c:pt idx="428">
                  <c:v>169.6545777</c:v>
                </c:pt>
                <c:pt idx="429">
                  <c:v>169.6625928</c:v>
                </c:pt>
                <c:pt idx="430">
                  <c:v>169.6703895</c:v>
                </c:pt>
                <c:pt idx="431">
                  <c:v>169.6779745</c:v>
                </c:pt>
                <c:pt idx="432">
                  <c:v>169.68535399999999</c:v>
                </c:pt>
                <c:pt idx="433">
                  <c:v>169.69253420000001</c:v>
                </c:pt>
              </c:numCache>
            </c:numRef>
          </c:val>
          <c:smooth val="0"/>
          <c:extLst>
            <c:ext xmlns:c16="http://schemas.microsoft.com/office/drawing/2014/chart" uri="{C3380CC4-5D6E-409C-BE32-E72D297353CC}">
              <c16:uniqueId val="{00000001-9747-49E3-BD9E-99A9BA8F77EF}"/>
            </c:ext>
          </c:extLst>
        </c:ser>
        <c:ser>
          <c:idx val="4"/>
          <c:order val="2"/>
          <c:tx>
            <c:v>0 SD</c:v>
          </c:tx>
          <c:spPr>
            <a:ln w="19050">
              <a:solidFill>
                <a:srgbClr val="14CBF0"/>
              </a:solidFill>
              <a:prstDash val="sysDash"/>
            </a:ln>
          </c:spPr>
          <c:marker>
            <c:symbol val="none"/>
          </c:marker>
          <c:cat>
            <c:numRef>
              <c:f>Normaalwaarden!$C$2:$C$435</c:f>
              <c:numCache>
                <c:formatCode>General</c:formatCode>
                <c:ptCount val="434"/>
                <c:pt idx="0">
                  <c:v>2</c:v>
                </c:pt>
                <c:pt idx="1">
                  <c:v>2.0416666666666665</c:v>
                </c:pt>
                <c:pt idx="2">
                  <c:v>2.0833333333333335</c:v>
                </c:pt>
                <c:pt idx="3">
                  <c:v>2.125</c:v>
                </c:pt>
                <c:pt idx="4">
                  <c:v>2.1666666666666665</c:v>
                </c:pt>
                <c:pt idx="5">
                  <c:v>2.2083333333333335</c:v>
                </c:pt>
                <c:pt idx="6">
                  <c:v>2.25</c:v>
                </c:pt>
                <c:pt idx="7">
                  <c:v>2.2916666666666665</c:v>
                </c:pt>
                <c:pt idx="8">
                  <c:v>2.3333333333333335</c:v>
                </c:pt>
                <c:pt idx="9">
                  <c:v>2.375</c:v>
                </c:pt>
                <c:pt idx="10">
                  <c:v>2.4166666666666665</c:v>
                </c:pt>
                <c:pt idx="11">
                  <c:v>2.4583333333333335</c:v>
                </c:pt>
                <c:pt idx="12">
                  <c:v>2.5</c:v>
                </c:pt>
                <c:pt idx="13">
                  <c:v>2.5416666666666665</c:v>
                </c:pt>
                <c:pt idx="14">
                  <c:v>2.5833333333333335</c:v>
                </c:pt>
                <c:pt idx="15">
                  <c:v>2.625</c:v>
                </c:pt>
                <c:pt idx="16">
                  <c:v>2.6666666666666665</c:v>
                </c:pt>
                <c:pt idx="17">
                  <c:v>2.7083333333333335</c:v>
                </c:pt>
                <c:pt idx="18">
                  <c:v>2.75</c:v>
                </c:pt>
                <c:pt idx="19">
                  <c:v>2.7916666666666665</c:v>
                </c:pt>
                <c:pt idx="20">
                  <c:v>2.8333333333333335</c:v>
                </c:pt>
                <c:pt idx="21">
                  <c:v>2.875</c:v>
                </c:pt>
                <c:pt idx="22">
                  <c:v>2.9166666666666665</c:v>
                </c:pt>
                <c:pt idx="23">
                  <c:v>2.9583333333333335</c:v>
                </c:pt>
                <c:pt idx="24">
                  <c:v>3</c:v>
                </c:pt>
                <c:pt idx="25">
                  <c:v>3.0416666666666665</c:v>
                </c:pt>
                <c:pt idx="26">
                  <c:v>3.0833333333333335</c:v>
                </c:pt>
                <c:pt idx="27">
                  <c:v>3.125</c:v>
                </c:pt>
                <c:pt idx="28">
                  <c:v>3.1666666666666665</c:v>
                </c:pt>
                <c:pt idx="29">
                  <c:v>3.2083333333333335</c:v>
                </c:pt>
                <c:pt idx="30">
                  <c:v>3.25</c:v>
                </c:pt>
                <c:pt idx="31">
                  <c:v>3.2916666666666665</c:v>
                </c:pt>
                <c:pt idx="32">
                  <c:v>3.3333333333333335</c:v>
                </c:pt>
                <c:pt idx="33">
                  <c:v>3.375</c:v>
                </c:pt>
                <c:pt idx="34">
                  <c:v>3.4166666666666665</c:v>
                </c:pt>
                <c:pt idx="35">
                  <c:v>3.4583333333333335</c:v>
                </c:pt>
                <c:pt idx="36">
                  <c:v>3.5</c:v>
                </c:pt>
                <c:pt idx="37">
                  <c:v>3.5416666666666665</c:v>
                </c:pt>
                <c:pt idx="38">
                  <c:v>3.5833333333333335</c:v>
                </c:pt>
                <c:pt idx="39">
                  <c:v>3.625</c:v>
                </c:pt>
                <c:pt idx="40">
                  <c:v>3.6666666666666665</c:v>
                </c:pt>
                <c:pt idx="41">
                  <c:v>3.7083333333333335</c:v>
                </c:pt>
                <c:pt idx="42">
                  <c:v>3.75</c:v>
                </c:pt>
                <c:pt idx="43">
                  <c:v>3.7916666666666665</c:v>
                </c:pt>
                <c:pt idx="44">
                  <c:v>3.8333333333333335</c:v>
                </c:pt>
                <c:pt idx="45">
                  <c:v>3.875</c:v>
                </c:pt>
                <c:pt idx="46">
                  <c:v>3.9166666666666665</c:v>
                </c:pt>
                <c:pt idx="47">
                  <c:v>3.9583333333333335</c:v>
                </c:pt>
                <c:pt idx="48">
                  <c:v>4</c:v>
                </c:pt>
                <c:pt idx="49">
                  <c:v>4.041666666666667</c:v>
                </c:pt>
                <c:pt idx="50">
                  <c:v>4.083333333333333</c:v>
                </c:pt>
                <c:pt idx="51">
                  <c:v>4.125</c:v>
                </c:pt>
                <c:pt idx="52">
                  <c:v>4.166666666666667</c:v>
                </c:pt>
                <c:pt idx="53">
                  <c:v>4.208333333333333</c:v>
                </c:pt>
                <c:pt idx="54">
                  <c:v>4.25</c:v>
                </c:pt>
                <c:pt idx="55">
                  <c:v>4.291666666666667</c:v>
                </c:pt>
                <c:pt idx="56">
                  <c:v>4.333333333333333</c:v>
                </c:pt>
                <c:pt idx="57">
                  <c:v>4.375</c:v>
                </c:pt>
                <c:pt idx="58">
                  <c:v>4.416666666666667</c:v>
                </c:pt>
                <c:pt idx="59">
                  <c:v>4.458333333333333</c:v>
                </c:pt>
                <c:pt idx="60">
                  <c:v>4.5</c:v>
                </c:pt>
                <c:pt idx="61">
                  <c:v>4.541666666666667</c:v>
                </c:pt>
                <c:pt idx="62">
                  <c:v>4.583333333333333</c:v>
                </c:pt>
                <c:pt idx="63">
                  <c:v>4.625</c:v>
                </c:pt>
                <c:pt idx="64">
                  <c:v>4.666666666666667</c:v>
                </c:pt>
                <c:pt idx="65">
                  <c:v>4.708333333333333</c:v>
                </c:pt>
                <c:pt idx="66">
                  <c:v>4.75</c:v>
                </c:pt>
                <c:pt idx="67">
                  <c:v>4.791666666666667</c:v>
                </c:pt>
                <c:pt idx="68">
                  <c:v>4.833333333333333</c:v>
                </c:pt>
                <c:pt idx="69">
                  <c:v>4.875</c:v>
                </c:pt>
                <c:pt idx="70">
                  <c:v>4.916666666666667</c:v>
                </c:pt>
                <c:pt idx="71">
                  <c:v>4.958333333333333</c:v>
                </c:pt>
                <c:pt idx="72">
                  <c:v>5</c:v>
                </c:pt>
                <c:pt idx="73">
                  <c:v>5.041666666666667</c:v>
                </c:pt>
                <c:pt idx="74">
                  <c:v>5.083333333333333</c:v>
                </c:pt>
                <c:pt idx="75">
                  <c:v>5.125</c:v>
                </c:pt>
                <c:pt idx="76">
                  <c:v>5.166666666666667</c:v>
                </c:pt>
                <c:pt idx="77">
                  <c:v>5.208333333333333</c:v>
                </c:pt>
                <c:pt idx="78">
                  <c:v>5.25</c:v>
                </c:pt>
                <c:pt idx="79">
                  <c:v>5.291666666666667</c:v>
                </c:pt>
                <c:pt idx="80">
                  <c:v>5.333333333333333</c:v>
                </c:pt>
                <c:pt idx="81">
                  <c:v>5.375</c:v>
                </c:pt>
                <c:pt idx="82">
                  <c:v>5.416666666666667</c:v>
                </c:pt>
                <c:pt idx="83">
                  <c:v>5.458333333333333</c:v>
                </c:pt>
                <c:pt idx="84">
                  <c:v>5.5</c:v>
                </c:pt>
                <c:pt idx="85">
                  <c:v>5.541666666666667</c:v>
                </c:pt>
                <c:pt idx="86">
                  <c:v>5.583333333333333</c:v>
                </c:pt>
                <c:pt idx="87">
                  <c:v>5.625</c:v>
                </c:pt>
                <c:pt idx="88">
                  <c:v>5.666666666666667</c:v>
                </c:pt>
                <c:pt idx="89">
                  <c:v>5.708333333333333</c:v>
                </c:pt>
                <c:pt idx="90">
                  <c:v>5.75</c:v>
                </c:pt>
                <c:pt idx="91">
                  <c:v>5.791666666666667</c:v>
                </c:pt>
                <c:pt idx="92">
                  <c:v>5.833333333333333</c:v>
                </c:pt>
                <c:pt idx="93">
                  <c:v>5.875</c:v>
                </c:pt>
                <c:pt idx="94">
                  <c:v>5.916666666666667</c:v>
                </c:pt>
                <c:pt idx="95">
                  <c:v>5.958333333333333</c:v>
                </c:pt>
                <c:pt idx="96">
                  <c:v>6</c:v>
                </c:pt>
                <c:pt idx="97">
                  <c:v>6.041666666666667</c:v>
                </c:pt>
                <c:pt idx="98">
                  <c:v>6.083333333333333</c:v>
                </c:pt>
                <c:pt idx="99">
                  <c:v>6.125</c:v>
                </c:pt>
                <c:pt idx="100">
                  <c:v>6.166666666666667</c:v>
                </c:pt>
                <c:pt idx="101">
                  <c:v>6.208333333333333</c:v>
                </c:pt>
                <c:pt idx="102">
                  <c:v>6.25</c:v>
                </c:pt>
                <c:pt idx="103">
                  <c:v>6.291666666666667</c:v>
                </c:pt>
                <c:pt idx="104">
                  <c:v>6.333333333333333</c:v>
                </c:pt>
                <c:pt idx="105">
                  <c:v>6.375</c:v>
                </c:pt>
                <c:pt idx="106">
                  <c:v>6.416666666666667</c:v>
                </c:pt>
                <c:pt idx="107">
                  <c:v>6.458333333333333</c:v>
                </c:pt>
                <c:pt idx="108">
                  <c:v>6.5</c:v>
                </c:pt>
                <c:pt idx="109">
                  <c:v>6.541666666666667</c:v>
                </c:pt>
                <c:pt idx="110">
                  <c:v>6.583333333333333</c:v>
                </c:pt>
                <c:pt idx="111">
                  <c:v>6.625</c:v>
                </c:pt>
                <c:pt idx="112">
                  <c:v>6.666666666666667</c:v>
                </c:pt>
                <c:pt idx="113">
                  <c:v>6.708333333333333</c:v>
                </c:pt>
                <c:pt idx="114">
                  <c:v>6.75</c:v>
                </c:pt>
                <c:pt idx="115">
                  <c:v>6.791666666666667</c:v>
                </c:pt>
                <c:pt idx="116">
                  <c:v>6.833333333333333</c:v>
                </c:pt>
                <c:pt idx="117">
                  <c:v>6.875</c:v>
                </c:pt>
                <c:pt idx="118">
                  <c:v>6.916666666666667</c:v>
                </c:pt>
                <c:pt idx="119">
                  <c:v>6.958333333333333</c:v>
                </c:pt>
                <c:pt idx="120">
                  <c:v>7</c:v>
                </c:pt>
                <c:pt idx="121">
                  <c:v>7.041666666666667</c:v>
                </c:pt>
                <c:pt idx="122">
                  <c:v>7.083333333333333</c:v>
                </c:pt>
                <c:pt idx="123">
                  <c:v>7.125</c:v>
                </c:pt>
                <c:pt idx="124">
                  <c:v>7.166666666666667</c:v>
                </c:pt>
                <c:pt idx="125">
                  <c:v>7.208333333333333</c:v>
                </c:pt>
                <c:pt idx="126">
                  <c:v>7.25</c:v>
                </c:pt>
                <c:pt idx="127">
                  <c:v>7.291666666666667</c:v>
                </c:pt>
                <c:pt idx="128">
                  <c:v>7.333333333333333</c:v>
                </c:pt>
                <c:pt idx="129">
                  <c:v>7.375</c:v>
                </c:pt>
                <c:pt idx="130">
                  <c:v>7.416666666666667</c:v>
                </c:pt>
                <c:pt idx="131">
                  <c:v>7.458333333333333</c:v>
                </c:pt>
                <c:pt idx="132">
                  <c:v>7.5</c:v>
                </c:pt>
                <c:pt idx="133">
                  <c:v>7.541666666666667</c:v>
                </c:pt>
                <c:pt idx="134">
                  <c:v>7.583333333333333</c:v>
                </c:pt>
                <c:pt idx="135">
                  <c:v>7.625</c:v>
                </c:pt>
                <c:pt idx="136">
                  <c:v>7.666666666666667</c:v>
                </c:pt>
                <c:pt idx="137">
                  <c:v>7.708333333333333</c:v>
                </c:pt>
                <c:pt idx="138">
                  <c:v>7.75</c:v>
                </c:pt>
                <c:pt idx="139">
                  <c:v>7.791666666666667</c:v>
                </c:pt>
                <c:pt idx="140">
                  <c:v>7.833333333333333</c:v>
                </c:pt>
                <c:pt idx="141">
                  <c:v>7.875</c:v>
                </c:pt>
                <c:pt idx="142">
                  <c:v>7.916666666666667</c:v>
                </c:pt>
                <c:pt idx="143">
                  <c:v>7.958333333333333</c:v>
                </c:pt>
                <c:pt idx="144">
                  <c:v>8</c:v>
                </c:pt>
                <c:pt idx="145">
                  <c:v>8.0416666666666661</c:v>
                </c:pt>
                <c:pt idx="146">
                  <c:v>8.0833333333333339</c:v>
                </c:pt>
                <c:pt idx="147">
                  <c:v>8.125</c:v>
                </c:pt>
                <c:pt idx="148">
                  <c:v>8.1666666666666661</c:v>
                </c:pt>
                <c:pt idx="149">
                  <c:v>8.2083333333333339</c:v>
                </c:pt>
                <c:pt idx="150">
                  <c:v>8.25</c:v>
                </c:pt>
                <c:pt idx="151">
                  <c:v>8.2916666666666661</c:v>
                </c:pt>
                <c:pt idx="152">
                  <c:v>8.3333333333333339</c:v>
                </c:pt>
                <c:pt idx="153">
                  <c:v>8.375</c:v>
                </c:pt>
                <c:pt idx="154">
                  <c:v>8.4166666666666661</c:v>
                </c:pt>
                <c:pt idx="155">
                  <c:v>8.4583333333333339</c:v>
                </c:pt>
                <c:pt idx="156">
                  <c:v>8.5</c:v>
                </c:pt>
                <c:pt idx="157">
                  <c:v>8.5416666666666661</c:v>
                </c:pt>
                <c:pt idx="158">
                  <c:v>8.5833333333333339</c:v>
                </c:pt>
                <c:pt idx="159">
                  <c:v>8.625</c:v>
                </c:pt>
                <c:pt idx="160">
                  <c:v>8.6666666666666661</c:v>
                </c:pt>
                <c:pt idx="161">
                  <c:v>8.7083333333333339</c:v>
                </c:pt>
                <c:pt idx="162">
                  <c:v>8.75</c:v>
                </c:pt>
                <c:pt idx="163">
                  <c:v>8.7916666666666661</c:v>
                </c:pt>
                <c:pt idx="164">
                  <c:v>8.8333333333333339</c:v>
                </c:pt>
                <c:pt idx="165">
                  <c:v>8.875</c:v>
                </c:pt>
                <c:pt idx="166">
                  <c:v>8.9166666666666661</c:v>
                </c:pt>
                <c:pt idx="167">
                  <c:v>8.9583333333333339</c:v>
                </c:pt>
                <c:pt idx="168">
                  <c:v>9</c:v>
                </c:pt>
                <c:pt idx="169">
                  <c:v>9.0416666666666661</c:v>
                </c:pt>
                <c:pt idx="170">
                  <c:v>9.0833333333333339</c:v>
                </c:pt>
                <c:pt idx="171">
                  <c:v>9.125</c:v>
                </c:pt>
                <c:pt idx="172">
                  <c:v>9.1666666666666661</c:v>
                </c:pt>
                <c:pt idx="173">
                  <c:v>9.2083333333333339</c:v>
                </c:pt>
                <c:pt idx="174">
                  <c:v>9.25</c:v>
                </c:pt>
                <c:pt idx="175">
                  <c:v>9.2916666666666661</c:v>
                </c:pt>
                <c:pt idx="176">
                  <c:v>9.3333333333333339</c:v>
                </c:pt>
                <c:pt idx="177">
                  <c:v>9.375</c:v>
                </c:pt>
                <c:pt idx="178">
                  <c:v>9.4166666666666661</c:v>
                </c:pt>
                <c:pt idx="179">
                  <c:v>9.4583333333333339</c:v>
                </c:pt>
                <c:pt idx="180">
                  <c:v>9.5</c:v>
                </c:pt>
                <c:pt idx="181">
                  <c:v>9.5416666666666661</c:v>
                </c:pt>
                <c:pt idx="182">
                  <c:v>9.5833333333333339</c:v>
                </c:pt>
                <c:pt idx="183">
                  <c:v>9.625</c:v>
                </c:pt>
                <c:pt idx="184">
                  <c:v>9.6666666666666661</c:v>
                </c:pt>
                <c:pt idx="185">
                  <c:v>9.7083333333333339</c:v>
                </c:pt>
                <c:pt idx="186">
                  <c:v>9.75</c:v>
                </c:pt>
                <c:pt idx="187">
                  <c:v>9.7916666666666661</c:v>
                </c:pt>
                <c:pt idx="188">
                  <c:v>9.8333333333333339</c:v>
                </c:pt>
                <c:pt idx="189">
                  <c:v>9.875</c:v>
                </c:pt>
                <c:pt idx="190">
                  <c:v>9.9166666666666661</c:v>
                </c:pt>
                <c:pt idx="191">
                  <c:v>9.9583333333333339</c:v>
                </c:pt>
                <c:pt idx="192">
                  <c:v>10</c:v>
                </c:pt>
                <c:pt idx="193">
                  <c:v>10.041666666666666</c:v>
                </c:pt>
                <c:pt idx="194">
                  <c:v>10.083333333333334</c:v>
                </c:pt>
                <c:pt idx="195">
                  <c:v>10.125</c:v>
                </c:pt>
                <c:pt idx="196">
                  <c:v>10.166666666666666</c:v>
                </c:pt>
                <c:pt idx="197">
                  <c:v>10.208333333333334</c:v>
                </c:pt>
                <c:pt idx="198">
                  <c:v>10.25</c:v>
                </c:pt>
                <c:pt idx="199">
                  <c:v>10.291666666666666</c:v>
                </c:pt>
                <c:pt idx="200">
                  <c:v>10.333333333333334</c:v>
                </c:pt>
                <c:pt idx="201">
                  <c:v>10.375</c:v>
                </c:pt>
                <c:pt idx="202">
                  <c:v>10.416666666666666</c:v>
                </c:pt>
                <c:pt idx="203">
                  <c:v>10.458333333333334</c:v>
                </c:pt>
                <c:pt idx="204">
                  <c:v>10.5</c:v>
                </c:pt>
                <c:pt idx="205">
                  <c:v>10.541666666666666</c:v>
                </c:pt>
                <c:pt idx="206">
                  <c:v>10.583333333333334</c:v>
                </c:pt>
                <c:pt idx="207">
                  <c:v>10.625</c:v>
                </c:pt>
                <c:pt idx="208">
                  <c:v>10.666666666666666</c:v>
                </c:pt>
                <c:pt idx="209">
                  <c:v>10.708333333333334</c:v>
                </c:pt>
                <c:pt idx="210">
                  <c:v>10.75</c:v>
                </c:pt>
                <c:pt idx="211">
                  <c:v>10.791666666666666</c:v>
                </c:pt>
                <c:pt idx="212">
                  <c:v>10.833333333333334</c:v>
                </c:pt>
                <c:pt idx="213">
                  <c:v>10.875</c:v>
                </c:pt>
                <c:pt idx="214">
                  <c:v>10.916666666666666</c:v>
                </c:pt>
                <c:pt idx="215">
                  <c:v>10.958333333333334</c:v>
                </c:pt>
                <c:pt idx="216">
                  <c:v>11</c:v>
                </c:pt>
                <c:pt idx="217">
                  <c:v>11.041666666666666</c:v>
                </c:pt>
                <c:pt idx="218">
                  <c:v>11.083333333333334</c:v>
                </c:pt>
                <c:pt idx="219">
                  <c:v>11.125</c:v>
                </c:pt>
                <c:pt idx="220">
                  <c:v>11.166666666666666</c:v>
                </c:pt>
                <c:pt idx="221">
                  <c:v>11.208333333333334</c:v>
                </c:pt>
                <c:pt idx="222">
                  <c:v>11.25</c:v>
                </c:pt>
                <c:pt idx="223">
                  <c:v>11.291666666666666</c:v>
                </c:pt>
                <c:pt idx="224">
                  <c:v>11.333333333333334</c:v>
                </c:pt>
                <c:pt idx="225">
                  <c:v>11.375</c:v>
                </c:pt>
                <c:pt idx="226">
                  <c:v>11.416666666666666</c:v>
                </c:pt>
                <c:pt idx="227">
                  <c:v>11.458333333333334</c:v>
                </c:pt>
                <c:pt idx="228">
                  <c:v>11.5</c:v>
                </c:pt>
                <c:pt idx="229">
                  <c:v>11.541666666666666</c:v>
                </c:pt>
                <c:pt idx="230">
                  <c:v>11.583333333333334</c:v>
                </c:pt>
                <c:pt idx="231">
                  <c:v>11.625</c:v>
                </c:pt>
                <c:pt idx="232">
                  <c:v>11.666666666666666</c:v>
                </c:pt>
                <c:pt idx="233">
                  <c:v>11.708333333333334</c:v>
                </c:pt>
                <c:pt idx="234">
                  <c:v>11.75</c:v>
                </c:pt>
                <c:pt idx="235">
                  <c:v>11.791666666666666</c:v>
                </c:pt>
                <c:pt idx="236">
                  <c:v>11.833333333333334</c:v>
                </c:pt>
                <c:pt idx="237">
                  <c:v>11.875</c:v>
                </c:pt>
                <c:pt idx="238">
                  <c:v>11.916666666666666</c:v>
                </c:pt>
                <c:pt idx="239">
                  <c:v>11.958333333333334</c:v>
                </c:pt>
                <c:pt idx="240">
                  <c:v>12</c:v>
                </c:pt>
                <c:pt idx="241">
                  <c:v>12.041666666666666</c:v>
                </c:pt>
                <c:pt idx="242">
                  <c:v>12.083333333333334</c:v>
                </c:pt>
                <c:pt idx="243">
                  <c:v>12.125</c:v>
                </c:pt>
                <c:pt idx="244">
                  <c:v>12.166666666666666</c:v>
                </c:pt>
                <c:pt idx="245">
                  <c:v>12.208333333333334</c:v>
                </c:pt>
                <c:pt idx="246">
                  <c:v>12.25</c:v>
                </c:pt>
                <c:pt idx="247">
                  <c:v>12.291666666666666</c:v>
                </c:pt>
                <c:pt idx="248">
                  <c:v>12.333333333333334</c:v>
                </c:pt>
                <c:pt idx="249">
                  <c:v>12.375</c:v>
                </c:pt>
                <c:pt idx="250">
                  <c:v>12.416666666666666</c:v>
                </c:pt>
                <c:pt idx="251">
                  <c:v>12.458333333333334</c:v>
                </c:pt>
                <c:pt idx="252">
                  <c:v>12.5</c:v>
                </c:pt>
                <c:pt idx="253">
                  <c:v>12.541666666666666</c:v>
                </c:pt>
                <c:pt idx="254">
                  <c:v>12.583333333333334</c:v>
                </c:pt>
                <c:pt idx="255">
                  <c:v>12.625</c:v>
                </c:pt>
                <c:pt idx="256">
                  <c:v>12.666666666666666</c:v>
                </c:pt>
                <c:pt idx="257">
                  <c:v>12.708333333333334</c:v>
                </c:pt>
                <c:pt idx="258">
                  <c:v>12.75</c:v>
                </c:pt>
                <c:pt idx="259">
                  <c:v>12.791666666666666</c:v>
                </c:pt>
                <c:pt idx="260">
                  <c:v>12.833333333333334</c:v>
                </c:pt>
                <c:pt idx="261">
                  <c:v>12.875</c:v>
                </c:pt>
                <c:pt idx="262">
                  <c:v>12.916666666666666</c:v>
                </c:pt>
                <c:pt idx="263">
                  <c:v>12.958333333333334</c:v>
                </c:pt>
                <c:pt idx="264">
                  <c:v>13</c:v>
                </c:pt>
                <c:pt idx="265">
                  <c:v>13.041666666666666</c:v>
                </c:pt>
                <c:pt idx="266">
                  <c:v>13.083333333333334</c:v>
                </c:pt>
                <c:pt idx="267">
                  <c:v>13.125</c:v>
                </c:pt>
                <c:pt idx="268">
                  <c:v>13.166666666666666</c:v>
                </c:pt>
                <c:pt idx="269">
                  <c:v>13.208333333333334</c:v>
                </c:pt>
                <c:pt idx="270">
                  <c:v>13.25</c:v>
                </c:pt>
                <c:pt idx="271">
                  <c:v>13.291666666666666</c:v>
                </c:pt>
                <c:pt idx="272">
                  <c:v>13.333333333333334</c:v>
                </c:pt>
                <c:pt idx="273">
                  <c:v>13.375</c:v>
                </c:pt>
                <c:pt idx="274">
                  <c:v>13.416666666666666</c:v>
                </c:pt>
                <c:pt idx="275">
                  <c:v>13.458333333333334</c:v>
                </c:pt>
                <c:pt idx="276">
                  <c:v>13.5</c:v>
                </c:pt>
                <c:pt idx="277">
                  <c:v>13.541666666666666</c:v>
                </c:pt>
                <c:pt idx="278">
                  <c:v>13.583333333333334</c:v>
                </c:pt>
                <c:pt idx="279">
                  <c:v>13.625</c:v>
                </c:pt>
                <c:pt idx="280">
                  <c:v>13.666666666666666</c:v>
                </c:pt>
                <c:pt idx="281">
                  <c:v>13.708333333333334</c:v>
                </c:pt>
                <c:pt idx="282">
                  <c:v>13.75</c:v>
                </c:pt>
                <c:pt idx="283">
                  <c:v>13.791666666666666</c:v>
                </c:pt>
                <c:pt idx="284">
                  <c:v>13.833333333333334</c:v>
                </c:pt>
                <c:pt idx="285">
                  <c:v>13.875</c:v>
                </c:pt>
                <c:pt idx="286">
                  <c:v>13.916666666666666</c:v>
                </c:pt>
                <c:pt idx="287">
                  <c:v>13.958333333333334</c:v>
                </c:pt>
                <c:pt idx="288">
                  <c:v>14</c:v>
                </c:pt>
                <c:pt idx="289">
                  <c:v>14.041666666666666</c:v>
                </c:pt>
                <c:pt idx="290">
                  <c:v>14.083333333333334</c:v>
                </c:pt>
                <c:pt idx="291">
                  <c:v>14.125</c:v>
                </c:pt>
                <c:pt idx="292">
                  <c:v>14.166666666666666</c:v>
                </c:pt>
                <c:pt idx="293">
                  <c:v>14.208333333333334</c:v>
                </c:pt>
                <c:pt idx="294">
                  <c:v>14.25</c:v>
                </c:pt>
                <c:pt idx="295">
                  <c:v>14.291666666666666</c:v>
                </c:pt>
                <c:pt idx="296">
                  <c:v>14.333333333333334</c:v>
                </c:pt>
                <c:pt idx="297">
                  <c:v>14.375</c:v>
                </c:pt>
                <c:pt idx="298">
                  <c:v>14.416666666666666</c:v>
                </c:pt>
                <c:pt idx="299">
                  <c:v>14.458333333333334</c:v>
                </c:pt>
                <c:pt idx="300">
                  <c:v>14.5</c:v>
                </c:pt>
                <c:pt idx="301">
                  <c:v>14.541666666666666</c:v>
                </c:pt>
                <c:pt idx="302">
                  <c:v>14.583333333333334</c:v>
                </c:pt>
                <c:pt idx="303">
                  <c:v>14.625</c:v>
                </c:pt>
                <c:pt idx="304">
                  <c:v>14.666666666666666</c:v>
                </c:pt>
                <c:pt idx="305">
                  <c:v>14.708333333333334</c:v>
                </c:pt>
                <c:pt idx="306">
                  <c:v>14.75</c:v>
                </c:pt>
                <c:pt idx="307">
                  <c:v>14.791666666666666</c:v>
                </c:pt>
                <c:pt idx="308">
                  <c:v>14.833333333333334</c:v>
                </c:pt>
                <c:pt idx="309">
                  <c:v>14.875</c:v>
                </c:pt>
                <c:pt idx="310">
                  <c:v>14.916666666666666</c:v>
                </c:pt>
                <c:pt idx="311">
                  <c:v>14.958333333333334</c:v>
                </c:pt>
                <c:pt idx="312">
                  <c:v>15</c:v>
                </c:pt>
                <c:pt idx="313">
                  <c:v>15.041666666666666</c:v>
                </c:pt>
                <c:pt idx="314">
                  <c:v>15.083333333333334</c:v>
                </c:pt>
                <c:pt idx="315">
                  <c:v>15.125</c:v>
                </c:pt>
                <c:pt idx="316">
                  <c:v>15.166666666666666</c:v>
                </c:pt>
                <c:pt idx="317">
                  <c:v>15.208333333333334</c:v>
                </c:pt>
                <c:pt idx="318">
                  <c:v>15.25</c:v>
                </c:pt>
                <c:pt idx="319">
                  <c:v>15.291666666666666</c:v>
                </c:pt>
                <c:pt idx="320">
                  <c:v>15.333333333333334</c:v>
                </c:pt>
                <c:pt idx="321">
                  <c:v>15.375</c:v>
                </c:pt>
                <c:pt idx="322">
                  <c:v>15.416666666666666</c:v>
                </c:pt>
                <c:pt idx="323">
                  <c:v>15.458333333333334</c:v>
                </c:pt>
                <c:pt idx="324">
                  <c:v>15.5</c:v>
                </c:pt>
                <c:pt idx="325">
                  <c:v>15.541666666666666</c:v>
                </c:pt>
                <c:pt idx="326">
                  <c:v>15.583333333333334</c:v>
                </c:pt>
                <c:pt idx="327">
                  <c:v>15.625</c:v>
                </c:pt>
                <c:pt idx="328">
                  <c:v>15.666666666666666</c:v>
                </c:pt>
                <c:pt idx="329">
                  <c:v>15.708333333333334</c:v>
                </c:pt>
                <c:pt idx="330">
                  <c:v>15.75</c:v>
                </c:pt>
                <c:pt idx="331">
                  <c:v>15.791666666666666</c:v>
                </c:pt>
                <c:pt idx="332">
                  <c:v>15.833333333333334</c:v>
                </c:pt>
                <c:pt idx="333">
                  <c:v>15.875</c:v>
                </c:pt>
                <c:pt idx="334">
                  <c:v>15.916666666666666</c:v>
                </c:pt>
                <c:pt idx="335">
                  <c:v>15.958333333333334</c:v>
                </c:pt>
                <c:pt idx="336">
                  <c:v>16</c:v>
                </c:pt>
                <c:pt idx="337">
                  <c:v>16.041666666666668</c:v>
                </c:pt>
                <c:pt idx="338">
                  <c:v>16.083333333333332</c:v>
                </c:pt>
                <c:pt idx="339">
                  <c:v>16.125</c:v>
                </c:pt>
                <c:pt idx="340">
                  <c:v>16.166666666666668</c:v>
                </c:pt>
                <c:pt idx="341">
                  <c:v>16.208333333333332</c:v>
                </c:pt>
                <c:pt idx="342">
                  <c:v>16.25</c:v>
                </c:pt>
                <c:pt idx="343">
                  <c:v>16.291666666666668</c:v>
                </c:pt>
                <c:pt idx="344">
                  <c:v>16.333333333333332</c:v>
                </c:pt>
                <c:pt idx="345">
                  <c:v>16.375</c:v>
                </c:pt>
                <c:pt idx="346">
                  <c:v>16.416666666666668</c:v>
                </c:pt>
                <c:pt idx="347">
                  <c:v>16.458333333333332</c:v>
                </c:pt>
                <c:pt idx="348">
                  <c:v>16.5</c:v>
                </c:pt>
                <c:pt idx="349">
                  <c:v>16.541666666666668</c:v>
                </c:pt>
                <c:pt idx="350">
                  <c:v>16.583333333333332</c:v>
                </c:pt>
                <c:pt idx="351">
                  <c:v>16.625</c:v>
                </c:pt>
                <c:pt idx="352">
                  <c:v>16.666666666666668</c:v>
                </c:pt>
                <c:pt idx="353">
                  <c:v>16.708333333333332</c:v>
                </c:pt>
                <c:pt idx="354">
                  <c:v>16.75</c:v>
                </c:pt>
                <c:pt idx="355">
                  <c:v>16.791666666666668</c:v>
                </c:pt>
                <c:pt idx="356">
                  <c:v>16.833333333333332</c:v>
                </c:pt>
                <c:pt idx="357">
                  <c:v>16.875</c:v>
                </c:pt>
                <c:pt idx="358">
                  <c:v>16.916666666666668</c:v>
                </c:pt>
                <c:pt idx="359">
                  <c:v>16.958333333333332</c:v>
                </c:pt>
                <c:pt idx="360">
                  <c:v>17</c:v>
                </c:pt>
                <c:pt idx="361">
                  <c:v>17.041666666666668</c:v>
                </c:pt>
                <c:pt idx="362">
                  <c:v>17.083333333333332</c:v>
                </c:pt>
                <c:pt idx="363">
                  <c:v>17.125</c:v>
                </c:pt>
                <c:pt idx="364">
                  <c:v>17.166666666666668</c:v>
                </c:pt>
                <c:pt idx="365">
                  <c:v>17.208333333333332</c:v>
                </c:pt>
                <c:pt idx="366">
                  <c:v>17.25</c:v>
                </c:pt>
                <c:pt idx="367">
                  <c:v>17.291666666666668</c:v>
                </c:pt>
                <c:pt idx="368">
                  <c:v>17.333333333333332</c:v>
                </c:pt>
                <c:pt idx="369">
                  <c:v>17.375</c:v>
                </c:pt>
                <c:pt idx="370">
                  <c:v>17.416666666666668</c:v>
                </c:pt>
                <c:pt idx="371">
                  <c:v>17.458333333333332</c:v>
                </c:pt>
                <c:pt idx="372">
                  <c:v>17.5</c:v>
                </c:pt>
                <c:pt idx="373">
                  <c:v>17.541666666666668</c:v>
                </c:pt>
                <c:pt idx="374">
                  <c:v>17.583333333333332</c:v>
                </c:pt>
                <c:pt idx="375">
                  <c:v>17.625</c:v>
                </c:pt>
                <c:pt idx="376">
                  <c:v>17.666666666666668</c:v>
                </c:pt>
                <c:pt idx="377">
                  <c:v>17.708333333333332</c:v>
                </c:pt>
                <c:pt idx="378">
                  <c:v>17.75</c:v>
                </c:pt>
                <c:pt idx="379">
                  <c:v>17.791666666666668</c:v>
                </c:pt>
                <c:pt idx="380">
                  <c:v>17.833333333333332</c:v>
                </c:pt>
                <c:pt idx="381">
                  <c:v>17.875</c:v>
                </c:pt>
                <c:pt idx="382">
                  <c:v>17.916666666666668</c:v>
                </c:pt>
                <c:pt idx="383">
                  <c:v>17.958333333333332</c:v>
                </c:pt>
                <c:pt idx="384">
                  <c:v>18</c:v>
                </c:pt>
                <c:pt idx="385">
                  <c:v>18.041666666666668</c:v>
                </c:pt>
                <c:pt idx="386">
                  <c:v>18.083333333333332</c:v>
                </c:pt>
                <c:pt idx="387">
                  <c:v>18.125</c:v>
                </c:pt>
                <c:pt idx="388">
                  <c:v>18.166666666666668</c:v>
                </c:pt>
                <c:pt idx="389">
                  <c:v>18.208333333333332</c:v>
                </c:pt>
                <c:pt idx="390">
                  <c:v>18.25</c:v>
                </c:pt>
                <c:pt idx="391">
                  <c:v>18.291666666666668</c:v>
                </c:pt>
                <c:pt idx="392">
                  <c:v>18.333333333333332</c:v>
                </c:pt>
                <c:pt idx="393">
                  <c:v>18.375</c:v>
                </c:pt>
                <c:pt idx="394">
                  <c:v>18.416666666666668</c:v>
                </c:pt>
                <c:pt idx="395">
                  <c:v>18.458333333333332</c:v>
                </c:pt>
                <c:pt idx="396">
                  <c:v>18.5</c:v>
                </c:pt>
                <c:pt idx="397">
                  <c:v>18.541666666666668</c:v>
                </c:pt>
                <c:pt idx="398">
                  <c:v>18.583333333333332</c:v>
                </c:pt>
                <c:pt idx="399">
                  <c:v>18.625</c:v>
                </c:pt>
                <c:pt idx="400">
                  <c:v>18.666666666666668</c:v>
                </c:pt>
                <c:pt idx="401">
                  <c:v>18.708333333333332</c:v>
                </c:pt>
                <c:pt idx="402">
                  <c:v>18.75</c:v>
                </c:pt>
                <c:pt idx="403">
                  <c:v>18.791666666666668</c:v>
                </c:pt>
                <c:pt idx="404">
                  <c:v>18.833333333333332</c:v>
                </c:pt>
                <c:pt idx="405">
                  <c:v>18.875</c:v>
                </c:pt>
                <c:pt idx="406">
                  <c:v>18.916666666666668</c:v>
                </c:pt>
                <c:pt idx="407">
                  <c:v>18.958333333333332</c:v>
                </c:pt>
                <c:pt idx="408">
                  <c:v>19</c:v>
                </c:pt>
                <c:pt idx="409">
                  <c:v>19.041666666666668</c:v>
                </c:pt>
                <c:pt idx="410">
                  <c:v>19.083333333333332</c:v>
                </c:pt>
                <c:pt idx="411">
                  <c:v>19.125</c:v>
                </c:pt>
                <c:pt idx="412">
                  <c:v>19.166666666666668</c:v>
                </c:pt>
                <c:pt idx="413">
                  <c:v>19.208333333333332</c:v>
                </c:pt>
                <c:pt idx="414">
                  <c:v>19.25</c:v>
                </c:pt>
                <c:pt idx="415">
                  <c:v>19.291666666666668</c:v>
                </c:pt>
                <c:pt idx="416">
                  <c:v>19.333333333333332</c:v>
                </c:pt>
                <c:pt idx="417">
                  <c:v>19.375</c:v>
                </c:pt>
                <c:pt idx="418">
                  <c:v>19.416666666666668</c:v>
                </c:pt>
                <c:pt idx="419">
                  <c:v>19.458333333333332</c:v>
                </c:pt>
                <c:pt idx="420">
                  <c:v>19.5</c:v>
                </c:pt>
                <c:pt idx="421">
                  <c:v>19.541666666666668</c:v>
                </c:pt>
                <c:pt idx="422">
                  <c:v>19.583333333333332</c:v>
                </c:pt>
                <c:pt idx="423">
                  <c:v>19.625</c:v>
                </c:pt>
                <c:pt idx="424">
                  <c:v>19.666666666666668</c:v>
                </c:pt>
                <c:pt idx="425">
                  <c:v>19.708333333333332</c:v>
                </c:pt>
                <c:pt idx="426">
                  <c:v>19.75</c:v>
                </c:pt>
                <c:pt idx="427">
                  <c:v>19.791666666666668</c:v>
                </c:pt>
                <c:pt idx="428">
                  <c:v>19.833333333333332</c:v>
                </c:pt>
                <c:pt idx="429">
                  <c:v>19.875</c:v>
                </c:pt>
                <c:pt idx="430">
                  <c:v>19.916666666666668</c:v>
                </c:pt>
                <c:pt idx="431">
                  <c:v>19.958333333333332</c:v>
                </c:pt>
                <c:pt idx="432">
                  <c:v>20</c:v>
                </c:pt>
                <c:pt idx="433">
                  <c:v>20.041666666666668</c:v>
                </c:pt>
              </c:numCache>
            </c:numRef>
          </c:cat>
          <c:val>
            <c:numRef>
              <c:f>Normaalwaarden!$H$2:$H$435</c:f>
              <c:numCache>
                <c:formatCode>General</c:formatCode>
                <c:ptCount val="434"/>
                <c:pt idx="0">
                  <c:v>86.452201009999996</c:v>
                </c:pt>
                <c:pt idx="1">
                  <c:v>86.861609340000001</c:v>
                </c:pt>
                <c:pt idx="2">
                  <c:v>87.252629540000001</c:v>
                </c:pt>
                <c:pt idx="3">
                  <c:v>87.65247282</c:v>
                </c:pt>
                <c:pt idx="4">
                  <c:v>88.032338039999999</c:v>
                </c:pt>
                <c:pt idx="5">
                  <c:v>88.423264340000003</c:v>
                </c:pt>
                <c:pt idx="6">
                  <c:v>88.792941740000003</c:v>
                </c:pt>
                <c:pt idx="7">
                  <c:v>89.17549228</c:v>
                </c:pt>
                <c:pt idx="8">
                  <c:v>89.535769979999998</c:v>
                </c:pt>
                <c:pt idx="9">
                  <c:v>89.910408529999998</c:v>
                </c:pt>
                <c:pt idx="10">
                  <c:v>90.261944389999996</c:v>
                </c:pt>
                <c:pt idx="11">
                  <c:v>90.629077620000004</c:v>
                </c:pt>
                <c:pt idx="12">
                  <c:v>90.97242937</c:v>
                </c:pt>
                <c:pt idx="13">
                  <c:v>91.332423790000007</c:v>
                </c:pt>
                <c:pt idx="14">
                  <c:v>91.668076389999996</c:v>
                </c:pt>
                <c:pt idx="15">
                  <c:v>92.021271670000004</c:v>
                </c:pt>
                <c:pt idx="16">
                  <c:v>92.349660049999997</c:v>
                </c:pt>
                <c:pt idx="17">
                  <c:v>92.696379460000003</c:v>
                </c:pt>
                <c:pt idx="18">
                  <c:v>93.017907030000003</c:v>
                </c:pt>
                <c:pt idx="19">
                  <c:v>93.358465460000005</c:v>
                </c:pt>
                <c:pt idx="20">
                  <c:v>93.673519010000007</c:v>
                </c:pt>
                <c:pt idx="21">
                  <c:v>94.008229229999998</c:v>
                </c:pt>
                <c:pt idx="22">
                  <c:v>94.317192790000007</c:v>
                </c:pt>
                <c:pt idx="23">
                  <c:v>94.646369809999996</c:v>
                </c:pt>
                <c:pt idx="24">
                  <c:v>94.949625109999999</c:v>
                </c:pt>
                <c:pt idx="25">
                  <c:v>95.273591060000001</c:v>
                </c:pt>
                <c:pt idx="26">
                  <c:v>95.595275369999996</c:v>
                </c:pt>
                <c:pt idx="27">
                  <c:v>95.914749290000003</c:v>
                </c:pt>
                <c:pt idx="28">
                  <c:v>96.232082520000006</c:v>
                </c:pt>
                <c:pt idx="29">
                  <c:v>96.547343280000007</c:v>
                </c:pt>
                <c:pt idx="30">
                  <c:v>96.860598350000004</c:v>
                </c:pt>
                <c:pt idx="31">
                  <c:v>97.171913090000004</c:v>
                </c:pt>
                <c:pt idx="32">
                  <c:v>97.481353240000004</c:v>
                </c:pt>
                <c:pt idx="33">
                  <c:v>97.788977270000004</c:v>
                </c:pt>
                <c:pt idx="34">
                  <c:v>98.094848970000001</c:v>
                </c:pt>
                <c:pt idx="35">
                  <c:v>98.399028299999998</c:v>
                </c:pt>
                <c:pt idx="36">
                  <c:v>98.701574239999999</c:v>
                </c:pt>
                <c:pt idx="37">
                  <c:v>99.002543380000006</c:v>
                </c:pt>
                <c:pt idx="38">
                  <c:v>99.301992740000003</c:v>
                </c:pt>
                <c:pt idx="39">
                  <c:v>99.599976999999996</c:v>
                </c:pt>
                <c:pt idx="40">
                  <c:v>99.896549890000003</c:v>
                </c:pt>
                <c:pt idx="41">
                  <c:v>100.19176400000001</c:v>
                </c:pt>
                <c:pt idx="42">
                  <c:v>100.4856705</c:v>
                </c:pt>
                <c:pt idx="43">
                  <c:v>100.77831980000001</c:v>
                </c:pt>
                <c:pt idx="44">
                  <c:v>101.0697607</c:v>
                </c:pt>
                <c:pt idx="45">
                  <c:v>101.3600411</c:v>
                </c:pt>
                <c:pt idx="46">
                  <c:v>101.6492076</c:v>
                </c:pt>
                <c:pt idx="47">
                  <c:v>101.9373058</c:v>
                </c:pt>
                <c:pt idx="48">
                  <c:v>102.22438</c:v>
                </c:pt>
                <c:pt idx="49">
                  <c:v>102.5104735</c:v>
                </c:pt>
                <c:pt idx="50">
                  <c:v>102.7956282</c:v>
                </c:pt>
                <c:pt idx="51">
                  <c:v>103.07988520000001</c:v>
                </c:pt>
                <c:pt idx="52">
                  <c:v>103.3632842</c:v>
                </c:pt>
                <c:pt idx="53">
                  <c:v>103.645864</c:v>
                </c:pt>
                <c:pt idx="54">
                  <c:v>103.92766210000001</c:v>
                </c:pt>
                <c:pt idx="55">
                  <c:v>104.208713</c:v>
                </c:pt>
                <c:pt idx="56">
                  <c:v>104.4890572</c:v>
                </c:pt>
                <c:pt idx="57">
                  <c:v>104.7687256</c:v>
                </c:pt>
                <c:pt idx="58">
                  <c:v>105.0477513</c:v>
                </c:pt>
                <c:pt idx="59">
                  <c:v>105.3261638</c:v>
                </c:pt>
                <c:pt idx="60">
                  <c:v>105.603998</c:v>
                </c:pt>
                <c:pt idx="61">
                  <c:v>105.8812823</c:v>
                </c:pt>
                <c:pt idx="62">
                  <c:v>106.1580453</c:v>
                </c:pt>
                <c:pt idx="63">
                  <c:v>106.43431459999999</c:v>
                </c:pt>
                <c:pt idx="64">
                  <c:v>106.71011660000001</c:v>
                </c:pt>
                <c:pt idx="65">
                  <c:v>106.98547689999999</c:v>
                </c:pt>
                <c:pt idx="66">
                  <c:v>107.26041960000001</c:v>
                </c:pt>
                <c:pt idx="67">
                  <c:v>107.53496800000001</c:v>
                </c:pt>
                <c:pt idx="68">
                  <c:v>107.8091443</c:v>
                </c:pt>
                <c:pt idx="69">
                  <c:v>108.0829695</c:v>
                </c:pt>
                <c:pt idx="70">
                  <c:v>108.3564636</c:v>
                </c:pt>
                <c:pt idx="71">
                  <c:v>108.6296457</c:v>
                </c:pt>
                <c:pt idx="72">
                  <c:v>108.9025336</c:v>
                </c:pt>
                <c:pt idx="73">
                  <c:v>109.1751441</c:v>
                </c:pt>
                <c:pt idx="74">
                  <c:v>109.4474931</c:v>
                </c:pt>
                <c:pt idx="75">
                  <c:v>109.7195954</c:v>
                </c:pt>
                <c:pt idx="76">
                  <c:v>109.9914646</c:v>
                </c:pt>
                <c:pt idx="77">
                  <c:v>110.2631136</c:v>
                </c:pt>
                <c:pt idx="78">
                  <c:v>110.53455409999999</c:v>
                </c:pt>
                <c:pt idx="79">
                  <c:v>110.8057967</c:v>
                </c:pt>
                <c:pt idx="80">
                  <c:v>111.0768513</c:v>
                </c:pt>
                <c:pt idx="81">
                  <c:v>111.34772649999999</c:v>
                </c:pt>
                <c:pt idx="82">
                  <c:v>111.6184303</c:v>
                </c:pt>
                <c:pt idx="83">
                  <c:v>111.88896939999999</c:v>
                </c:pt>
                <c:pt idx="84">
                  <c:v>112.1593496</c:v>
                </c:pt>
                <c:pt idx="85">
                  <c:v>112.42957610000001</c:v>
                </c:pt>
                <c:pt idx="86">
                  <c:v>112.6996527</c:v>
                </c:pt>
                <c:pt idx="87">
                  <c:v>112.9695827</c:v>
                </c:pt>
                <c:pt idx="88">
                  <c:v>113.2393683</c:v>
                </c:pt>
                <c:pt idx="89">
                  <c:v>113.5090108</c:v>
                </c:pt>
                <c:pt idx="90">
                  <c:v>113.77851080000001</c:v>
                </c:pt>
                <c:pt idx="91">
                  <c:v>114.04786780000001</c:v>
                </c:pt>
                <c:pt idx="92">
                  <c:v>114.31708070000001</c:v>
                </c:pt>
                <c:pt idx="93">
                  <c:v>114.5861486</c:v>
                </c:pt>
                <c:pt idx="94">
                  <c:v>114.8550663</c:v>
                </c:pt>
                <c:pt idx="95">
                  <c:v>115.12383149999999</c:v>
                </c:pt>
                <c:pt idx="96">
                  <c:v>115.39243980000001</c:v>
                </c:pt>
                <c:pt idx="97">
                  <c:v>115.66088619999999</c:v>
                </c:pt>
                <c:pt idx="98">
                  <c:v>115.9291648</c:v>
                </c:pt>
                <c:pt idx="99">
                  <c:v>116.1972691</c:v>
                </c:pt>
                <c:pt idx="100">
                  <c:v>116.4651918</c:v>
                </c:pt>
                <c:pt idx="101">
                  <c:v>116.73292499999999</c:v>
                </c:pt>
                <c:pt idx="102">
                  <c:v>117.0004601</c:v>
                </c:pt>
                <c:pt idx="103">
                  <c:v>117.2677879</c:v>
                </c:pt>
                <c:pt idx="104">
                  <c:v>117.5348987</c:v>
                </c:pt>
                <c:pt idx="105">
                  <c:v>117.80178189999999</c:v>
                </c:pt>
                <c:pt idx="106">
                  <c:v>118.0684267</c:v>
                </c:pt>
                <c:pt idx="107">
                  <c:v>118.3348215</c:v>
                </c:pt>
                <c:pt idx="108">
                  <c:v>118.6009542</c:v>
                </c:pt>
                <c:pt idx="109">
                  <c:v>118.86681230000001</c:v>
                </c:pt>
                <c:pt idx="110">
                  <c:v>119.13238269999999</c:v>
                </c:pt>
                <c:pt idx="111">
                  <c:v>119.39765199999999</c:v>
                </c:pt>
                <c:pt idx="112">
                  <c:v>119.6626062</c:v>
                </c:pt>
                <c:pt idx="113">
                  <c:v>119.9272309</c:v>
                </c:pt>
                <c:pt idx="114">
                  <c:v>120.1915116</c:v>
                </c:pt>
                <c:pt idx="115">
                  <c:v>120.455433</c:v>
                </c:pt>
                <c:pt idx="116">
                  <c:v>120.7189798</c:v>
                </c:pt>
                <c:pt idx="117">
                  <c:v>120.9821362</c:v>
                </c:pt>
                <c:pt idx="118">
                  <c:v>121.2448862</c:v>
                </c:pt>
                <c:pt idx="119">
                  <c:v>121.5072136</c:v>
                </c:pt>
                <c:pt idx="120">
                  <c:v>121.7691018</c:v>
                </c:pt>
                <c:pt idx="121">
                  <c:v>122.03053420000001</c:v>
                </c:pt>
                <c:pt idx="122">
                  <c:v>122.2914937</c:v>
                </c:pt>
                <c:pt idx="123">
                  <c:v>122.55196340000001</c:v>
                </c:pt>
                <c:pt idx="124">
                  <c:v>122.81192609999999</c:v>
                </c:pt>
                <c:pt idx="125">
                  <c:v>123.0713645</c:v>
                </c:pt>
                <c:pt idx="126">
                  <c:v>123.3302613</c:v>
                </c:pt>
                <c:pt idx="127">
                  <c:v>123.588599</c:v>
                </c:pt>
                <c:pt idx="128">
                  <c:v>123.84636329999999</c:v>
                </c:pt>
                <c:pt idx="129">
                  <c:v>124.10353120000001</c:v>
                </c:pt>
                <c:pt idx="130">
                  <c:v>124.3600879</c:v>
                </c:pt>
                <c:pt idx="131">
                  <c:v>124.6160161</c:v>
                </c:pt>
                <c:pt idx="132">
                  <c:v>124.8712986</c:v>
                </c:pt>
                <c:pt idx="133">
                  <c:v>125.1259182</c:v>
                </c:pt>
                <c:pt idx="134">
                  <c:v>125.379858</c:v>
                </c:pt>
                <c:pt idx="135">
                  <c:v>125.6331012</c:v>
                </c:pt>
                <c:pt idx="136">
                  <c:v>125.8856313</c:v>
                </c:pt>
                <c:pt idx="137">
                  <c:v>126.1374319</c:v>
                </c:pt>
                <c:pt idx="138">
                  <c:v>126.3884868</c:v>
                </c:pt>
                <c:pt idx="139">
                  <c:v>126.6387804</c:v>
                </c:pt>
                <c:pt idx="140">
                  <c:v>126.8882971</c:v>
                </c:pt>
                <c:pt idx="141">
                  <c:v>127.13702170000001</c:v>
                </c:pt>
                <c:pt idx="142">
                  <c:v>127.3849396</c:v>
                </c:pt>
                <c:pt idx="143">
                  <c:v>127.6320362</c:v>
                </c:pt>
                <c:pt idx="144">
                  <c:v>127.8782976</c:v>
                </c:pt>
                <c:pt idx="145">
                  <c:v>128.12371039999999</c:v>
                </c:pt>
                <c:pt idx="146">
                  <c:v>128.36826149999999</c:v>
                </c:pt>
                <c:pt idx="147">
                  <c:v>128.61193829999999</c:v>
                </c:pt>
                <c:pt idx="148">
                  <c:v>128.85472899999999</c:v>
                </c:pt>
                <c:pt idx="149">
                  <c:v>129.096622</c:v>
                </c:pt>
                <c:pt idx="150">
                  <c:v>129.33760649999999</c:v>
                </c:pt>
                <c:pt idx="151">
                  <c:v>129.57767229999999</c:v>
                </c:pt>
                <c:pt idx="152">
                  <c:v>129.81680979999999</c:v>
                </c:pt>
                <c:pt idx="153">
                  <c:v>130.0550101</c:v>
                </c:pt>
                <c:pt idx="154">
                  <c:v>130.29226499999999</c:v>
                </c:pt>
                <c:pt idx="155">
                  <c:v>130.52856689999999</c:v>
                </c:pt>
                <c:pt idx="156">
                  <c:v>130.76390910000001</c:v>
                </c:pt>
                <c:pt idx="157">
                  <c:v>130.9982857</c:v>
                </c:pt>
                <c:pt idx="158">
                  <c:v>131.23169129999999</c:v>
                </c:pt>
                <c:pt idx="159">
                  <c:v>131.46412179999999</c:v>
                </c:pt>
                <c:pt idx="160">
                  <c:v>131.69557349999999</c:v>
                </c:pt>
                <c:pt idx="161">
                  <c:v>131.9260439</c:v>
                </c:pt>
                <c:pt idx="162">
                  <c:v>132.15553130000001</c:v>
                </c:pt>
                <c:pt idx="163">
                  <c:v>132.38403479999999</c:v>
                </c:pt>
                <c:pt idx="164">
                  <c:v>132.6115547</c:v>
                </c:pt>
                <c:pt idx="165">
                  <c:v>132.83809199999999</c:v>
                </c:pt>
                <c:pt idx="166">
                  <c:v>133.06364909999999</c:v>
                </c:pt>
                <c:pt idx="167">
                  <c:v>133.2882291</c:v>
                </c:pt>
                <c:pt idx="168">
                  <c:v>133.5118362</c:v>
                </c:pt>
                <c:pt idx="169">
                  <c:v>133.73447590000001</c:v>
                </c:pt>
                <c:pt idx="170">
                  <c:v>133.95615470000001</c:v>
                </c:pt>
                <c:pt idx="171">
                  <c:v>134.17688010000001</c:v>
                </c:pt>
                <c:pt idx="172">
                  <c:v>134.39666109999999</c:v>
                </c:pt>
                <c:pt idx="173">
                  <c:v>134.6155076</c:v>
                </c:pt>
                <c:pt idx="174">
                  <c:v>134.8334308</c:v>
                </c:pt>
                <c:pt idx="175">
                  <c:v>135.05044330000001</c:v>
                </c:pt>
                <c:pt idx="176">
                  <c:v>135.26655880000001</c:v>
                </c:pt>
                <c:pt idx="177">
                  <c:v>135.48179250000001</c:v>
                </c:pt>
                <c:pt idx="178">
                  <c:v>135.69616070000001</c:v>
                </c:pt>
                <c:pt idx="179">
                  <c:v>135.90968129999999</c:v>
                </c:pt>
                <c:pt idx="180">
                  <c:v>136.12237339999999</c:v>
                </c:pt>
                <c:pt idx="181">
                  <c:v>136.33425769999999</c:v>
                </c:pt>
                <c:pt idx="182">
                  <c:v>136.54535609999999</c:v>
                </c:pt>
                <c:pt idx="183">
                  <c:v>136.75569229999999</c:v>
                </c:pt>
                <c:pt idx="184">
                  <c:v>136.9652912</c:v>
                </c:pt>
                <c:pt idx="185">
                  <c:v>137.17417940000001</c:v>
                </c:pt>
                <c:pt idx="186">
                  <c:v>137.38238509999999</c:v>
                </c:pt>
                <c:pt idx="187">
                  <c:v>137.5899378</c:v>
                </c:pt>
                <c:pt idx="188">
                  <c:v>137.79686899999999</c:v>
                </c:pt>
                <c:pt idx="189">
                  <c:v>138.0032114</c:v>
                </c:pt>
                <c:pt idx="190">
                  <c:v>138.20899979999999</c:v>
                </c:pt>
                <c:pt idx="191">
                  <c:v>138.4142703</c:v>
                </c:pt>
                <c:pt idx="192">
                  <c:v>138.61906099999999</c:v>
                </c:pt>
                <c:pt idx="193">
                  <c:v>138.8234114</c:v>
                </c:pt>
                <c:pt idx="194">
                  <c:v>139.0273631</c:v>
                </c:pt>
                <c:pt idx="195">
                  <c:v>139.2309592</c:v>
                </c:pt>
                <c:pt idx="196">
                  <c:v>139.43424469999999</c:v>
                </c:pt>
                <c:pt idx="197">
                  <c:v>139.63726629999999</c:v>
                </c:pt>
                <c:pt idx="198">
                  <c:v>139.84007260000001</c:v>
                </c:pt>
                <c:pt idx="199">
                  <c:v>140.04271399999999</c:v>
                </c:pt>
                <c:pt idx="200">
                  <c:v>140.24524270000001</c:v>
                </c:pt>
                <c:pt idx="201">
                  <c:v>140.44771270000001</c:v>
                </c:pt>
                <c:pt idx="202">
                  <c:v>140.65017990000001</c:v>
                </c:pt>
                <c:pt idx="203">
                  <c:v>140.85270220000001</c:v>
                </c:pt>
                <c:pt idx="204">
                  <c:v>141.05533890000001</c:v>
                </c:pt>
                <c:pt idx="205">
                  <c:v>141.2581515</c:v>
                </c:pt>
                <c:pt idx="206">
                  <c:v>141.46120329999999</c:v>
                </c:pt>
                <c:pt idx="207">
                  <c:v>141.66455920000001</c:v>
                </c:pt>
                <c:pt idx="208">
                  <c:v>141.86828589999999</c:v>
                </c:pt>
                <c:pt idx="209">
                  <c:v>142.072452</c:v>
                </c:pt>
                <c:pt idx="210">
                  <c:v>142.27712779999999</c:v>
                </c:pt>
                <c:pt idx="211">
                  <c:v>142.48238520000001</c:v>
                </c:pt>
                <c:pt idx="212">
                  <c:v>142.6882976</c:v>
                </c:pt>
                <c:pt idx="213">
                  <c:v>142.8949403</c:v>
                </c:pt>
                <c:pt idx="214">
                  <c:v>143.1023898</c:v>
                </c:pt>
                <c:pt idx="215">
                  <c:v>143.31072409999999</c:v>
                </c:pt>
                <c:pt idx="216">
                  <c:v>143.52002279999999</c:v>
                </c:pt>
                <c:pt idx="217">
                  <c:v>143.73036629999999</c:v>
                </c:pt>
                <c:pt idx="218">
                  <c:v>143.94183670000001</c:v>
                </c:pt>
                <c:pt idx="219">
                  <c:v>144.15451669999999</c:v>
                </c:pt>
                <c:pt idx="220">
                  <c:v>144.3684901</c:v>
                </c:pt>
                <c:pt idx="221">
                  <c:v>144.58384140000001</c:v>
                </c:pt>
                <c:pt idx="222">
                  <c:v>144.8006565</c:v>
                </c:pt>
                <c:pt idx="223">
                  <c:v>145.0190192</c:v>
                </c:pt>
                <c:pt idx="224">
                  <c:v>145.23901720000001</c:v>
                </c:pt>
                <c:pt idx="225">
                  <c:v>145.4607359</c:v>
                </c:pt>
                <c:pt idx="226">
                  <c:v>145.68426109999999</c:v>
                </c:pt>
                <c:pt idx="227">
                  <c:v>145.90967839999999</c:v>
                </c:pt>
                <c:pt idx="228">
                  <c:v>146.13707260000001</c:v>
                </c:pt>
                <c:pt idx="229">
                  <c:v>146.3665278</c:v>
                </c:pt>
                <c:pt idx="230">
                  <c:v>146.59812690000001</c:v>
                </c:pt>
                <c:pt idx="231">
                  <c:v>146.83195129999999</c:v>
                </c:pt>
                <c:pt idx="232">
                  <c:v>147.06808079999999</c:v>
                </c:pt>
                <c:pt idx="233">
                  <c:v>147.3065929</c:v>
                </c:pt>
                <c:pt idx="234">
                  <c:v>147.547563</c:v>
                </c:pt>
                <c:pt idx="235">
                  <c:v>147.79106350000001</c:v>
                </c:pt>
                <c:pt idx="236">
                  <c:v>148.03716370000001</c:v>
                </c:pt>
                <c:pt idx="237">
                  <c:v>148.28592939999999</c:v>
                </c:pt>
                <c:pt idx="238">
                  <c:v>148.53742249999999</c:v>
                </c:pt>
                <c:pt idx="239">
                  <c:v>148.79170060000001</c:v>
                </c:pt>
                <c:pt idx="240">
                  <c:v>149.04881639999999</c:v>
                </c:pt>
                <c:pt idx="241">
                  <c:v>149.30881780000001</c:v>
                </c:pt>
                <c:pt idx="242">
                  <c:v>149.57174660000001</c:v>
                </c:pt>
                <c:pt idx="243">
                  <c:v>149.83763909999999</c:v>
                </c:pt>
                <c:pt idx="244">
                  <c:v>150.10652479999999</c:v>
                </c:pt>
                <c:pt idx="245">
                  <c:v>150.37842670000001</c:v>
                </c:pt>
                <c:pt idx="246">
                  <c:v>150.65336009999999</c:v>
                </c:pt>
                <c:pt idx="247">
                  <c:v>150.93133309999999</c:v>
                </c:pt>
                <c:pt idx="248">
                  <c:v>151.2123454</c:v>
                </c:pt>
                <c:pt idx="249">
                  <c:v>151.49638870000001</c:v>
                </c:pt>
                <c:pt idx="250">
                  <c:v>151.7834455</c:v>
                </c:pt>
                <c:pt idx="251">
                  <c:v>152.07348970000001</c:v>
                </c:pt>
                <c:pt idx="252">
                  <c:v>152.36648550000001</c:v>
                </c:pt>
                <c:pt idx="253">
                  <c:v>152.6623878</c:v>
                </c:pt>
                <c:pt idx="254">
                  <c:v>152.96114159999999</c:v>
                </c:pt>
                <c:pt idx="255">
                  <c:v>153.26268189999999</c:v>
                </c:pt>
                <c:pt idx="256">
                  <c:v>153.56693390000001</c:v>
                </c:pt>
                <c:pt idx="257">
                  <c:v>153.87381239999999</c:v>
                </c:pt>
                <c:pt idx="258">
                  <c:v>154.18322219999999</c:v>
                </c:pt>
                <c:pt idx="259">
                  <c:v>154.495058</c:v>
                </c:pt>
                <c:pt idx="260">
                  <c:v>154.80920449999999</c:v>
                </c:pt>
                <c:pt idx="261">
                  <c:v>155.12553650000001</c:v>
                </c:pt>
                <c:pt idx="262">
                  <c:v>155.44391920000001</c:v>
                </c:pt>
                <c:pt idx="263">
                  <c:v>155.76420859999999</c:v>
                </c:pt>
                <c:pt idx="264">
                  <c:v>156.08625140000001</c:v>
                </c:pt>
                <c:pt idx="265">
                  <c:v>156.40988580000001</c:v>
                </c:pt>
                <c:pt idx="266">
                  <c:v>156.73494030000001</c:v>
                </c:pt>
                <c:pt idx="267">
                  <c:v>157.06124149999999</c:v>
                </c:pt>
                <c:pt idx="268">
                  <c:v>157.38860149999999</c:v>
                </c:pt>
                <c:pt idx="269">
                  <c:v>157.7168289</c:v>
                </c:pt>
                <c:pt idx="270">
                  <c:v>158.04572680000001</c:v>
                </c:pt>
                <c:pt idx="271">
                  <c:v>158.3750929</c:v>
                </c:pt>
                <c:pt idx="272">
                  <c:v>158.70472040000001</c:v>
                </c:pt>
                <c:pt idx="273">
                  <c:v>159.03439900000001</c:v>
                </c:pt>
                <c:pt idx="274">
                  <c:v>159.36391499999999</c:v>
                </c:pt>
                <c:pt idx="275">
                  <c:v>159.69305009999999</c:v>
                </c:pt>
                <c:pt idx="276">
                  <c:v>160.02159040000001</c:v>
                </c:pt>
                <c:pt idx="277">
                  <c:v>160.3493168</c:v>
                </c:pt>
                <c:pt idx="278">
                  <c:v>160.6760118</c:v>
                </c:pt>
                <c:pt idx="279">
                  <c:v>161.00145860000001</c:v>
                </c:pt>
                <c:pt idx="280">
                  <c:v>161.3254426</c:v>
                </c:pt>
                <c:pt idx="281">
                  <c:v>161.6477515</c:v>
                </c:pt>
                <c:pt idx="282">
                  <c:v>161.96817619999999</c:v>
                </c:pt>
                <c:pt idx="283">
                  <c:v>162.28651189999999</c:v>
                </c:pt>
                <c:pt idx="284">
                  <c:v>162.6025582</c:v>
                </c:pt>
                <c:pt idx="285">
                  <c:v>162.91612019999999</c:v>
                </c:pt>
                <c:pt idx="286">
                  <c:v>163.22701169999999</c:v>
                </c:pt>
                <c:pt idx="287">
                  <c:v>163.535045</c:v>
                </c:pt>
                <c:pt idx="288">
                  <c:v>163.84004669999999</c:v>
                </c:pt>
                <c:pt idx="289">
                  <c:v>164.1418486</c:v>
                </c:pt>
                <c:pt idx="290">
                  <c:v>164.44029040000001</c:v>
                </c:pt>
                <c:pt idx="291">
                  <c:v>164.7352199</c:v>
                </c:pt>
                <c:pt idx="292">
                  <c:v>165.0264932</c:v>
                </c:pt>
                <c:pt idx="293">
                  <c:v>165.3139755</c:v>
                </c:pt>
                <c:pt idx="294">
                  <c:v>165.5975406</c:v>
                </c:pt>
                <c:pt idx="295">
                  <c:v>165.8770715</c:v>
                </c:pt>
                <c:pt idx="296">
                  <c:v>166.1524604</c:v>
                </c:pt>
                <c:pt idx="297">
                  <c:v>166.42360869999999</c:v>
                </c:pt>
                <c:pt idx="298">
                  <c:v>166.69042709999999</c:v>
                </c:pt>
                <c:pt idx="299">
                  <c:v>166.9528354</c:v>
                </c:pt>
                <c:pt idx="300">
                  <c:v>167.21076260000001</c:v>
                </c:pt>
                <c:pt idx="301">
                  <c:v>167.46414659999999</c:v>
                </c:pt>
                <c:pt idx="302">
                  <c:v>167.71293439999999</c:v>
                </c:pt>
                <c:pt idx="303">
                  <c:v>167.95708139999999</c:v>
                </c:pt>
                <c:pt idx="304">
                  <c:v>168.19655169999999</c:v>
                </c:pt>
                <c:pt idx="305">
                  <c:v>168.43131750000001</c:v>
                </c:pt>
                <c:pt idx="306">
                  <c:v>168.6613591</c:v>
                </c:pt>
                <c:pt idx="307">
                  <c:v>168.8866644</c:v>
                </c:pt>
                <c:pt idx="308">
                  <c:v>169.1072288</c:v>
                </c:pt>
                <c:pt idx="309">
                  <c:v>169.32305479999999</c:v>
                </c:pt>
                <c:pt idx="310">
                  <c:v>169.5341516</c:v>
                </c:pt>
                <c:pt idx="311">
                  <c:v>169.74053509999999</c:v>
                </c:pt>
                <c:pt idx="312">
                  <c:v>169.942227</c:v>
                </c:pt>
                <c:pt idx="313">
                  <c:v>170.13925499999999</c:v>
                </c:pt>
                <c:pt idx="314">
                  <c:v>170.33165210000001</c:v>
                </c:pt>
                <c:pt idx="315">
                  <c:v>170.51945670000001</c:v>
                </c:pt>
                <c:pt idx="316">
                  <c:v>170.70271149999999</c:v>
                </c:pt>
                <c:pt idx="317">
                  <c:v>170.88146399999999</c:v>
                </c:pt>
                <c:pt idx="318">
                  <c:v>171.05576569999999</c:v>
                </c:pt>
                <c:pt idx="319">
                  <c:v>171.22567169999999</c:v>
                </c:pt>
                <c:pt idx="320">
                  <c:v>171.3912407</c:v>
                </c:pt>
                <c:pt idx="321">
                  <c:v>171.55253450000001</c:v>
                </c:pt>
                <c:pt idx="322">
                  <c:v>171.70961779999999</c:v>
                </c:pt>
                <c:pt idx="323">
                  <c:v>171.8625576</c:v>
                </c:pt>
                <c:pt idx="324">
                  <c:v>172.01142340000001</c:v>
                </c:pt>
                <c:pt idx="325">
                  <c:v>172.15628649999999</c:v>
                </c:pt>
                <c:pt idx="326">
                  <c:v>172.29722000000001</c:v>
                </c:pt>
                <c:pt idx="327">
                  <c:v>172.43429829999999</c:v>
                </c:pt>
                <c:pt idx="328">
                  <c:v>172.5675966</c:v>
                </c:pt>
                <c:pt idx="329">
                  <c:v>172.6971935</c:v>
                </c:pt>
                <c:pt idx="330">
                  <c:v>172.82316520000001</c:v>
                </c:pt>
                <c:pt idx="331">
                  <c:v>172.94558979999999</c:v>
                </c:pt>
                <c:pt idx="332">
                  <c:v>173.06454590000001</c:v>
                </c:pt>
                <c:pt idx="333">
                  <c:v>173.18011200000001</c:v>
                </c:pt>
                <c:pt idx="334">
                  <c:v>173.29236710000001</c:v>
                </c:pt>
                <c:pt idx="335">
                  <c:v>173.40138959999999</c:v>
                </c:pt>
                <c:pt idx="336">
                  <c:v>173.50725790000001</c:v>
                </c:pt>
                <c:pt idx="337">
                  <c:v>173.61005180000001</c:v>
                </c:pt>
                <c:pt idx="338">
                  <c:v>173.70984580000001</c:v>
                </c:pt>
                <c:pt idx="339">
                  <c:v>173.8067179</c:v>
                </c:pt>
                <c:pt idx="340">
                  <c:v>173.90074419999999</c:v>
                </c:pt>
                <c:pt idx="341">
                  <c:v>173.9919998</c:v>
                </c:pt>
                <c:pt idx="342">
                  <c:v>174.08055899999999</c:v>
                </c:pt>
                <c:pt idx="343">
                  <c:v>174.16649509999999</c:v>
                </c:pt>
                <c:pt idx="344">
                  <c:v>174.2498803</c:v>
                </c:pt>
                <c:pt idx="345">
                  <c:v>174.33078549999999</c:v>
                </c:pt>
                <c:pt idx="346">
                  <c:v>174.40928070000001</c:v>
                </c:pt>
                <c:pt idx="347">
                  <c:v>174.4854344</c:v>
                </c:pt>
                <c:pt idx="348">
                  <c:v>174.55931409999999</c:v>
                </c:pt>
                <c:pt idx="349">
                  <c:v>174.6309856</c:v>
                </c:pt>
                <c:pt idx="350">
                  <c:v>174.70051369999999</c:v>
                </c:pt>
                <c:pt idx="351">
                  <c:v>174.7679617</c:v>
                </c:pt>
                <c:pt idx="352">
                  <c:v>174.83339140000001</c:v>
                </c:pt>
                <c:pt idx="353">
                  <c:v>174.8968634</c:v>
                </c:pt>
                <c:pt idx="354">
                  <c:v>174.95843669999999</c:v>
                </c:pt>
                <c:pt idx="355">
                  <c:v>175.01816909999999</c:v>
                </c:pt>
                <c:pt idx="356">
                  <c:v>175.0761167</c:v>
                </c:pt>
                <c:pt idx="357">
                  <c:v>175.13233450000001</c:v>
                </c:pt>
                <c:pt idx="358">
                  <c:v>175.1868758</c:v>
                </c:pt>
                <c:pt idx="359">
                  <c:v>175.23979259999999</c:v>
                </c:pt>
                <c:pt idx="360">
                  <c:v>175.29113559999999</c:v>
                </c:pt>
                <c:pt idx="361">
                  <c:v>175.34095400000001</c:v>
                </c:pt>
                <c:pt idx="362">
                  <c:v>175.3892956</c:v>
                </c:pt>
                <c:pt idx="363">
                  <c:v>175.43620709999999</c:v>
                </c:pt>
                <c:pt idx="364">
                  <c:v>175.48173370000001</c:v>
                </c:pt>
                <c:pt idx="365">
                  <c:v>175.52591910000001</c:v>
                </c:pt>
                <c:pt idx="366">
                  <c:v>175.568806</c:v>
                </c:pt>
                <c:pt idx="367">
                  <c:v>175.6104358</c:v>
                </c:pt>
                <c:pt idx="368">
                  <c:v>175.6508485</c:v>
                </c:pt>
                <c:pt idx="369">
                  <c:v>175.69008299999999</c:v>
                </c:pt>
                <c:pt idx="370">
                  <c:v>175.72817699999999</c:v>
                </c:pt>
                <c:pt idx="371">
                  <c:v>175.76516710000001</c:v>
                </c:pt>
                <c:pt idx="372">
                  <c:v>175.80108849999999</c:v>
                </c:pt>
                <c:pt idx="373">
                  <c:v>175.83597570000001</c:v>
                </c:pt>
                <c:pt idx="374">
                  <c:v>175.8698617</c:v>
                </c:pt>
                <c:pt idx="375">
                  <c:v>175.90277879999999</c:v>
                </c:pt>
                <c:pt idx="376">
                  <c:v>175.93475789999999</c:v>
                </c:pt>
                <c:pt idx="377">
                  <c:v>175.9658293</c:v>
                </c:pt>
                <c:pt idx="378">
                  <c:v>175.99602189999999</c:v>
                </c:pt>
                <c:pt idx="379">
                  <c:v>176.02536409999999</c:v>
                </c:pt>
                <c:pt idx="380">
                  <c:v>176.05388300000001</c:v>
                </c:pt>
                <c:pt idx="381">
                  <c:v>176.081605</c:v>
                </c:pt>
                <c:pt idx="382">
                  <c:v>176.10855549999999</c:v>
                </c:pt>
                <c:pt idx="383">
                  <c:v>176.13475930000001</c:v>
                </c:pt>
                <c:pt idx="384">
                  <c:v>176.16024010000001</c:v>
                </c:pt>
                <c:pt idx="385">
                  <c:v>176.18502079999999</c:v>
                </c:pt>
                <c:pt idx="386">
                  <c:v>176.20912390000001</c:v>
                </c:pt>
                <c:pt idx="387">
                  <c:v>176.2325707</c:v>
                </c:pt>
                <c:pt idx="388">
                  <c:v>176.25538209999999</c:v>
                </c:pt>
                <c:pt idx="389">
                  <c:v>176.2775781</c:v>
                </c:pt>
                <c:pt idx="390">
                  <c:v>176.29917810000001</c:v>
                </c:pt>
                <c:pt idx="391">
                  <c:v>176.32020080000001</c:v>
                </c:pt>
                <c:pt idx="392">
                  <c:v>176.3406645</c:v>
                </c:pt>
                <c:pt idx="393">
                  <c:v>176.36058639999999</c:v>
                </c:pt>
                <c:pt idx="394">
                  <c:v>176.3799837</c:v>
                </c:pt>
                <c:pt idx="395">
                  <c:v>176.39887250000001</c:v>
                </c:pt>
                <c:pt idx="396">
                  <c:v>176.4172686</c:v>
                </c:pt>
                <c:pt idx="397">
                  <c:v>176.43518739999999</c:v>
                </c:pt>
                <c:pt idx="398">
                  <c:v>176.4526434</c:v>
                </c:pt>
                <c:pt idx="399">
                  <c:v>176.469651</c:v>
                </c:pt>
                <c:pt idx="400">
                  <c:v>176.4862238</c:v>
                </c:pt>
                <c:pt idx="401">
                  <c:v>176.50237509999999</c:v>
                </c:pt>
                <c:pt idx="402">
                  <c:v>176.5181177</c:v>
                </c:pt>
                <c:pt idx="403">
                  <c:v>176.53346400000001</c:v>
                </c:pt>
                <c:pt idx="404">
                  <c:v>176.54842600000001</c:v>
                </c:pt>
                <c:pt idx="405">
                  <c:v>176.56301529999999</c:v>
                </c:pt>
                <c:pt idx="406">
                  <c:v>176.57724289999999</c:v>
                </c:pt>
                <c:pt idx="407">
                  <c:v>176.59111970000001</c:v>
                </c:pt>
                <c:pt idx="408">
                  <c:v>176.6046561</c:v>
                </c:pt>
                <c:pt idx="409">
                  <c:v>176.6178621</c:v>
                </c:pt>
                <c:pt idx="410">
                  <c:v>176.63074760000001</c:v>
                </c:pt>
                <c:pt idx="411">
                  <c:v>176.64332189999999</c:v>
                </c:pt>
                <c:pt idx="412">
                  <c:v>176.65559400000001</c:v>
                </c:pt>
                <c:pt idx="413">
                  <c:v>176.66757290000001</c:v>
                </c:pt>
                <c:pt idx="414">
                  <c:v>176.67926700000001</c:v>
                </c:pt>
                <c:pt idx="415">
                  <c:v>176.69068440000001</c:v>
                </c:pt>
                <c:pt idx="416">
                  <c:v>176.70183320000001</c:v>
                </c:pt>
                <c:pt idx="417">
                  <c:v>176.71272099999999</c:v>
                </c:pt>
                <c:pt idx="418">
                  <c:v>176.72335519999999</c:v>
                </c:pt>
                <c:pt idx="419">
                  <c:v>176.733743</c:v>
                </c:pt>
                <c:pt idx="420">
                  <c:v>176.7438914</c:v>
                </c:pt>
                <c:pt idx="421">
                  <c:v>176.75380699999999</c:v>
                </c:pt>
                <c:pt idx="422">
                  <c:v>176.76349630000001</c:v>
                </c:pt>
                <c:pt idx="423">
                  <c:v>176.77296569999999</c:v>
                </c:pt>
                <c:pt idx="424">
                  <c:v>176.78222120000001</c:v>
                </c:pt>
                <c:pt idx="425">
                  <c:v>176.79126869999999</c:v>
                </c:pt>
                <c:pt idx="426">
                  <c:v>176.80011390000001</c:v>
                </c:pt>
                <c:pt idx="427">
                  <c:v>176.80876219999999</c:v>
                </c:pt>
                <c:pt idx="428">
                  <c:v>176.81721899999999</c:v>
                </c:pt>
                <c:pt idx="429">
                  <c:v>176.8254895</c:v>
                </c:pt>
                <c:pt idx="430">
                  <c:v>176.8335787</c:v>
                </c:pt>
                <c:pt idx="431">
                  <c:v>176.8414914</c:v>
                </c:pt>
                <c:pt idx="432">
                  <c:v>176.84923219999999</c:v>
                </c:pt>
                <c:pt idx="433">
                  <c:v>176.8568057</c:v>
                </c:pt>
              </c:numCache>
            </c:numRef>
          </c:val>
          <c:smooth val="0"/>
          <c:extLst>
            <c:ext xmlns:c16="http://schemas.microsoft.com/office/drawing/2014/chart" uri="{C3380CC4-5D6E-409C-BE32-E72D297353CC}">
              <c16:uniqueId val="{00000002-9747-49E3-BD9E-99A9BA8F77EF}"/>
            </c:ext>
          </c:extLst>
        </c:ser>
        <c:ser>
          <c:idx val="6"/>
          <c:order val="3"/>
          <c:tx>
            <c:v>-1 SD</c:v>
          </c:tx>
          <c:spPr>
            <a:ln w="19050">
              <a:solidFill>
                <a:srgbClr val="14CBF0"/>
              </a:solidFill>
              <a:prstDash val="sysDash"/>
            </a:ln>
          </c:spPr>
          <c:marker>
            <c:symbol val="none"/>
          </c:marker>
          <c:cat>
            <c:numRef>
              <c:f>Normaalwaarden!$C$2:$C$435</c:f>
              <c:numCache>
                <c:formatCode>General</c:formatCode>
                <c:ptCount val="434"/>
                <c:pt idx="0">
                  <c:v>2</c:v>
                </c:pt>
                <c:pt idx="1">
                  <c:v>2.0416666666666665</c:v>
                </c:pt>
                <c:pt idx="2">
                  <c:v>2.0833333333333335</c:v>
                </c:pt>
                <c:pt idx="3">
                  <c:v>2.125</c:v>
                </c:pt>
                <c:pt idx="4">
                  <c:v>2.1666666666666665</c:v>
                </c:pt>
                <c:pt idx="5">
                  <c:v>2.2083333333333335</c:v>
                </c:pt>
                <c:pt idx="6">
                  <c:v>2.25</c:v>
                </c:pt>
                <c:pt idx="7">
                  <c:v>2.2916666666666665</c:v>
                </c:pt>
                <c:pt idx="8">
                  <c:v>2.3333333333333335</c:v>
                </c:pt>
                <c:pt idx="9">
                  <c:v>2.375</c:v>
                </c:pt>
                <c:pt idx="10">
                  <c:v>2.4166666666666665</c:v>
                </c:pt>
                <c:pt idx="11">
                  <c:v>2.4583333333333335</c:v>
                </c:pt>
                <c:pt idx="12">
                  <c:v>2.5</c:v>
                </c:pt>
                <c:pt idx="13">
                  <c:v>2.5416666666666665</c:v>
                </c:pt>
                <c:pt idx="14">
                  <c:v>2.5833333333333335</c:v>
                </c:pt>
                <c:pt idx="15">
                  <c:v>2.625</c:v>
                </c:pt>
                <c:pt idx="16">
                  <c:v>2.6666666666666665</c:v>
                </c:pt>
                <c:pt idx="17">
                  <c:v>2.7083333333333335</c:v>
                </c:pt>
                <c:pt idx="18">
                  <c:v>2.75</c:v>
                </c:pt>
                <c:pt idx="19">
                  <c:v>2.7916666666666665</c:v>
                </c:pt>
                <c:pt idx="20">
                  <c:v>2.8333333333333335</c:v>
                </c:pt>
                <c:pt idx="21">
                  <c:v>2.875</c:v>
                </c:pt>
                <c:pt idx="22">
                  <c:v>2.9166666666666665</c:v>
                </c:pt>
                <c:pt idx="23">
                  <c:v>2.9583333333333335</c:v>
                </c:pt>
                <c:pt idx="24">
                  <c:v>3</c:v>
                </c:pt>
                <c:pt idx="25">
                  <c:v>3.0416666666666665</c:v>
                </c:pt>
                <c:pt idx="26">
                  <c:v>3.0833333333333335</c:v>
                </c:pt>
                <c:pt idx="27">
                  <c:v>3.125</c:v>
                </c:pt>
                <c:pt idx="28">
                  <c:v>3.1666666666666665</c:v>
                </c:pt>
                <c:pt idx="29">
                  <c:v>3.2083333333333335</c:v>
                </c:pt>
                <c:pt idx="30">
                  <c:v>3.25</c:v>
                </c:pt>
                <c:pt idx="31">
                  <c:v>3.2916666666666665</c:v>
                </c:pt>
                <c:pt idx="32">
                  <c:v>3.3333333333333335</c:v>
                </c:pt>
                <c:pt idx="33">
                  <c:v>3.375</c:v>
                </c:pt>
                <c:pt idx="34">
                  <c:v>3.4166666666666665</c:v>
                </c:pt>
                <c:pt idx="35">
                  <c:v>3.4583333333333335</c:v>
                </c:pt>
                <c:pt idx="36">
                  <c:v>3.5</c:v>
                </c:pt>
                <c:pt idx="37">
                  <c:v>3.5416666666666665</c:v>
                </c:pt>
                <c:pt idx="38">
                  <c:v>3.5833333333333335</c:v>
                </c:pt>
                <c:pt idx="39">
                  <c:v>3.625</c:v>
                </c:pt>
                <c:pt idx="40">
                  <c:v>3.6666666666666665</c:v>
                </c:pt>
                <c:pt idx="41">
                  <c:v>3.7083333333333335</c:v>
                </c:pt>
                <c:pt idx="42">
                  <c:v>3.75</c:v>
                </c:pt>
                <c:pt idx="43">
                  <c:v>3.7916666666666665</c:v>
                </c:pt>
                <c:pt idx="44">
                  <c:v>3.8333333333333335</c:v>
                </c:pt>
                <c:pt idx="45">
                  <c:v>3.875</c:v>
                </c:pt>
                <c:pt idx="46">
                  <c:v>3.9166666666666665</c:v>
                </c:pt>
                <c:pt idx="47">
                  <c:v>3.9583333333333335</c:v>
                </c:pt>
                <c:pt idx="48">
                  <c:v>4</c:v>
                </c:pt>
                <c:pt idx="49">
                  <c:v>4.041666666666667</c:v>
                </c:pt>
                <c:pt idx="50">
                  <c:v>4.083333333333333</c:v>
                </c:pt>
                <c:pt idx="51">
                  <c:v>4.125</c:v>
                </c:pt>
                <c:pt idx="52">
                  <c:v>4.166666666666667</c:v>
                </c:pt>
                <c:pt idx="53">
                  <c:v>4.208333333333333</c:v>
                </c:pt>
                <c:pt idx="54">
                  <c:v>4.25</c:v>
                </c:pt>
                <c:pt idx="55">
                  <c:v>4.291666666666667</c:v>
                </c:pt>
                <c:pt idx="56">
                  <c:v>4.333333333333333</c:v>
                </c:pt>
                <c:pt idx="57">
                  <c:v>4.375</c:v>
                </c:pt>
                <c:pt idx="58">
                  <c:v>4.416666666666667</c:v>
                </c:pt>
                <c:pt idx="59">
                  <c:v>4.458333333333333</c:v>
                </c:pt>
                <c:pt idx="60">
                  <c:v>4.5</c:v>
                </c:pt>
                <c:pt idx="61">
                  <c:v>4.541666666666667</c:v>
                </c:pt>
                <c:pt idx="62">
                  <c:v>4.583333333333333</c:v>
                </c:pt>
                <c:pt idx="63">
                  <c:v>4.625</c:v>
                </c:pt>
                <c:pt idx="64">
                  <c:v>4.666666666666667</c:v>
                </c:pt>
                <c:pt idx="65">
                  <c:v>4.708333333333333</c:v>
                </c:pt>
                <c:pt idx="66">
                  <c:v>4.75</c:v>
                </c:pt>
                <c:pt idx="67">
                  <c:v>4.791666666666667</c:v>
                </c:pt>
                <c:pt idx="68">
                  <c:v>4.833333333333333</c:v>
                </c:pt>
                <c:pt idx="69">
                  <c:v>4.875</c:v>
                </c:pt>
                <c:pt idx="70">
                  <c:v>4.916666666666667</c:v>
                </c:pt>
                <c:pt idx="71">
                  <c:v>4.958333333333333</c:v>
                </c:pt>
                <c:pt idx="72">
                  <c:v>5</c:v>
                </c:pt>
                <c:pt idx="73">
                  <c:v>5.041666666666667</c:v>
                </c:pt>
                <c:pt idx="74">
                  <c:v>5.083333333333333</c:v>
                </c:pt>
                <c:pt idx="75">
                  <c:v>5.125</c:v>
                </c:pt>
                <c:pt idx="76">
                  <c:v>5.166666666666667</c:v>
                </c:pt>
                <c:pt idx="77">
                  <c:v>5.208333333333333</c:v>
                </c:pt>
                <c:pt idx="78">
                  <c:v>5.25</c:v>
                </c:pt>
                <c:pt idx="79">
                  <c:v>5.291666666666667</c:v>
                </c:pt>
                <c:pt idx="80">
                  <c:v>5.333333333333333</c:v>
                </c:pt>
                <c:pt idx="81">
                  <c:v>5.375</c:v>
                </c:pt>
                <c:pt idx="82">
                  <c:v>5.416666666666667</c:v>
                </c:pt>
                <c:pt idx="83">
                  <c:v>5.458333333333333</c:v>
                </c:pt>
                <c:pt idx="84">
                  <c:v>5.5</c:v>
                </c:pt>
                <c:pt idx="85">
                  <c:v>5.541666666666667</c:v>
                </c:pt>
                <c:pt idx="86">
                  <c:v>5.583333333333333</c:v>
                </c:pt>
                <c:pt idx="87">
                  <c:v>5.625</c:v>
                </c:pt>
                <c:pt idx="88">
                  <c:v>5.666666666666667</c:v>
                </c:pt>
                <c:pt idx="89">
                  <c:v>5.708333333333333</c:v>
                </c:pt>
                <c:pt idx="90">
                  <c:v>5.75</c:v>
                </c:pt>
                <c:pt idx="91">
                  <c:v>5.791666666666667</c:v>
                </c:pt>
                <c:pt idx="92">
                  <c:v>5.833333333333333</c:v>
                </c:pt>
                <c:pt idx="93">
                  <c:v>5.875</c:v>
                </c:pt>
                <c:pt idx="94">
                  <c:v>5.916666666666667</c:v>
                </c:pt>
                <c:pt idx="95">
                  <c:v>5.958333333333333</c:v>
                </c:pt>
                <c:pt idx="96">
                  <c:v>6</c:v>
                </c:pt>
                <c:pt idx="97">
                  <c:v>6.041666666666667</c:v>
                </c:pt>
                <c:pt idx="98">
                  <c:v>6.083333333333333</c:v>
                </c:pt>
                <c:pt idx="99">
                  <c:v>6.125</c:v>
                </c:pt>
                <c:pt idx="100">
                  <c:v>6.166666666666667</c:v>
                </c:pt>
                <c:pt idx="101">
                  <c:v>6.208333333333333</c:v>
                </c:pt>
                <c:pt idx="102">
                  <c:v>6.25</c:v>
                </c:pt>
                <c:pt idx="103">
                  <c:v>6.291666666666667</c:v>
                </c:pt>
                <c:pt idx="104">
                  <c:v>6.333333333333333</c:v>
                </c:pt>
                <c:pt idx="105">
                  <c:v>6.375</c:v>
                </c:pt>
                <c:pt idx="106">
                  <c:v>6.416666666666667</c:v>
                </c:pt>
                <c:pt idx="107">
                  <c:v>6.458333333333333</c:v>
                </c:pt>
                <c:pt idx="108">
                  <c:v>6.5</c:v>
                </c:pt>
                <c:pt idx="109">
                  <c:v>6.541666666666667</c:v>
                </c:pt>
                <c:pt idx="110">
                  <c:v>6.583333333333333</c:v>
                </c:pt>
                <c:pt idx="111">
                  <c:v>6.625</c:v>
                </c:pt>
                <c:pt idx="112">
                  <c:v>6.666666666666667</c:v>
                </c:pt>
                <c:pt idx="113">
                  <c:v>6.708333333333333</c:v>
                </c:pt>
                <c:pt idx="114">
                  <c:v>6.75</c:v>
                </c:pt>
                <c:pt idx="115">
                  <c:v>6.791666666666667</c:v>
                </c:pt>
                <c:pt idx="116">
                  <c:v>6.833333333333333</c:v>
                </c:pt>
                <c:pt idx="117">
                  <c:v>6.875</c:v>
                </c:pt>
                <c:pt idx="118">
                  <c:v>6.916666666666667</c:v>
                </c:pt>
                <c:pt idx="119">
                  <c:v>6.958333333333333</c:v>
                </c:pt>
                <c:pt idx="120">
                  <c:v>7</c:v>
                </c:pt>
                <c:pt idx="121">
                  <c:v>7.041666666666667</c:v>
                </c:pt>
                <c:pt idx="122">
                  <c:v>7.083333333333333</c:v>
                </c:pt>
                <c:pt idx="123">
                  <c:v>7.125</c:v>
                </c:pt>
                <c:pt idx="124">
                  <c:v>7.166666666666667</c:v>
                </c:pt>
                <c:pt idx="125">
                  <c:v>7.208333333333333</c:v>
                </c:pt>
                <c:pt idx="126">
                  <c:v>7.25</c:v>
                </c:pt>
                <c:pt idx="127">
                  <c:v>7.291666666666667</c:v>
                </c:pt>
                <c:pt idx="128">
                  <c:v>7.333333333333333</c:v>
                </c:pt>
                <c:pt idx="129">
                  <c:v>7.375</c:v>
                </c:pt>
                <c:pt idx="130">
                  <c:v>7.416666666666667</c:v>
                </c:pt>
                <c:pt idx="131">
                  <c:v>7.458333333333333</c:v>
                </c:pt>
                <c:pt idx="132">
                  <c:v>7.5</c:v>
                </c:pt>
                <c:pt idx="133">
                  <c:v>7.541666666666667</c:v>
                </c:pt>
                <c:pt idx="134">
                  <c:v>7.583333333333333</c:v>
                </c:pt>
                <c:pt idx="135">
                  <c:v>7.625</c:v>
                </c:pt>
                <c:pt idx="136">
                  <c:v>7.666666666666667</c:v>
                </c:pt>
                <c:pt idx="137">
                  <c:v>7.708333333333333</c:v>
                </c:pt>
                <c:pt idx="138">
                  <c:v>7.75</c:v>
                </c:pt>
                <c:pt idx="139">
                  <c:v>7.791666666666667</c:v>
                </c:pt>
                <c:pt idx="140">
                  <c:v>7.833333333333333</c:v>
                </c:pt>
                <c:pt idx="141">
                  <c:v>7.875</c:v>
                </c:pt>
                <c:pt idx="142">
                  <c:v>7.916666666666667</c:v>
                </c:pt>
                <c:pt idx="143">
                  <c:v>7.958333333333333</c:v>
                </c:pt>
                <c:pt idx="144">
                  <c:v>8</c:v>
                </c:pt>
                <c:pt idx="145">
                  <c:v>8.0416666666666661</c:v>
                </c:pt>
                <c:pt idx="146">
                  <c:v>8.0833333333333339</c:v>
                </c:pt>
                <c:pt idx="147">
                  <c:v>8.125</c:v>
                </c:pt>
                <c:pt idx="148">
                  <c:v>8.1666666666666661</c:v>
                </c:pt>
                <c:pt idx="149">
                  <c:v>8.2083333333333339</c:v>
                </c:pt>
                <c:pt idx="150">
                  <c:v>8.25</c:v>
                </c:pt>
                <c:pt idx="151">
                  <c:v>8.2916666666666661</c:v>
                </c:pt>
                <c:pt idx="152">
                  <c:v>8.3333333333333339</c:v>
                </c:pt>
                <c:pt idx="153">
                  <c:v>8.375</c:v>
                </c:pt>
                <c:pt idx="154">
                  <c:v>8.4166666666666661</c:v>
                </c:pt>
                <c:pt idx="155">
                  <c:v>8.4583333333333339</c:v>
                </c:pt>
                <c:pt idx="156">
                  <c:v>8.5</c:v>
                </c:pt>
                <c:pt idx="157">
                  <c:v>8.5416666666666661</c:v>
                </c:pt>
                <c:pt idx="158">
                  <c:v>8.5833333333333339</c:v>
                </c:pt>
                <c:pt idx="159">
                  <c:v>8.625</c:v>
                </c:pt>
                <c:pt idx="160">
                  <c:v>8.6666666666666661</c:v>
                </c:pt>
                <c:pt idx="161">
                  <c:v>8.7083333333333339</c:v>
                </c:pt>
                <c:pt idx="162">
                  <c:v>8.75</c:v>
                </c:pt>
                <c:pt idx="163">
                  <c:v>8.7916666666666661</c:v>
                </c:pt>
                <c:pt idx="164">
                  <c:v>8.8333333333333339</c:v>
                </c:pt>
                <c:pt idx="165">
                  <c:v>8.875</c:v>
                </c:pt>
                <c:pt idx="166">
                  <c:v>8.9166666666666661</c:v>
                </c:pt>
                <c:pt idx="167">
                  <c:v>8.9583333333333339</c:v>
                </c:pt>
                <c:pt idx="168">
                  <c:v>9</c:v>
                </c:pt>
                <c:pt idx="169">
                  <c:v>9.0416666666666661</c:v>
                </c:pt>
                <c:pt idx="170">
                  <c:v>9.0833333333333339</c:v>
                </c:pt>
                <c:pt idx="171">
                  <c:v>9.125</c:v>
                </c:pt>
                <c:pt idx="172">
                  <c:v>9.1666666666666661</c:v>
                </c:pt>
                <c:pt idx="173">
                  <c:v>9.2083333333333339</c:v>
                </c:pt>
                <c:pt idx="174">
                  <c:v>9.25</c:v>
                </c:pt>
                <c:pt idx="175">
                  <c:v>9.2916666666666661</c:v>
                </c:pt>
                <c:pt idx="176">
                  <c:v>9.3333333333333339</c:v>
                </c:pt>
                <c:pt idx="177">
                  <c:v>9.375</c:v>
                </c:pt>
                <c:pt idx="178">
                  <c:v>9.4166666666666661</c:v>
                </c:pt>
                <c:pt idx="179">
                  <c:v>9.4583333333333339</c:v>
                </c:pt>
                <c:pt idx="180">
                  <c:v>9.5</c:v>
                </c:pt>
                <c:pt idx="181">
                  <c:v>9.5416666666666661</c:v>
                </c:pt>
                <c:pt idx="182">
                  <c:v>9.5833333333333339</c:v>
                </c:pt>
                <c:pt idx="183">
                  <c:v>9.625</c:v>
                </c:pt>
                <c:pt idx="184">
                  <c:v>9.6666666666666661</c:v>
                </c:pt>
                <c:pt idx="185">
                  <c:v>9.7083333333333339</c:v>
                </c:pt>
                <c:pt idx="186">
                  <c:v>9.75</c:v>
                </c:pt>
                <c:pt idx="187">
                  <c:v>9.7916666666666661</c:v>
                </c:pt>
                <c:pt idx="188">
                  <c:v>9.8333333333333339</c:v>
                </c:pt>
                <c:pt idx="189">
                  <c:v>9.875</c:v>
                </c:pt>
                <c:pt idx="190">
                  <c:v>9.9166666666666661</c:v>
                </c:pt>
                <c:pt idx="191">
                  <c:v>9.9583333333333339</c:v>
                </c:pt>
                <c:pt idx="192">
                  <c:v>10</c:v>
                </c:pt>
                <c:pt idx="193">
                  <c:v>10.041666666666666</c:v>
                </c:pt>
                <c:pt idx="194">
                  <c:v>10.083333333333334</c:v>
                </c:pt>
                <c:pt idx="195">
                  <c:v>10.125</c:v>
                </c:pt>
                <c:pt idx="196">
                  <c:v>10.166666666666666</c:v>
                </c:pt>
                <c:pt idx="197">
                  <c:v>10.208333333333334</c:v>
                </c:pt>
                <c:pt idx="198">
                  <c:v>10.25</c:v>
                </c:pt>
                <c:pt idx="199">
                  <c:v>10.291666666666666</c:v>
                </c:pt>
                <c:pt idx="200">
                  <c:v>10.333333333333334</c:v>
                </c:pt>
                <c:pt idx="201">
                  <c:v>10.375</c:v>
                </c:pt>
                <c:pt idx="202">
                  <c:v>10.416666666666666</c:v>
                </c:pt>
                <c:pt idx="203">
                  <c:v>10.458333333333334</c:v>
                </c:pt>
                <c:pt idx="204">
                  <c:v>10.5</c:v>
                </c:pt>
                <c:pt idx="205">
                  <c:v>10.541666666666666</c:v>
                </c:pt>
                <c:pt idx="206">
                  <c:v>10.583333333333334</c:v>
                </c:pt>
                <c:pt idx="207">
                  <c:v>10.625</c:v>
                </c:pt>
                <c:pt idx="208">
                  <c:v>10.666666666666666</c:v>
                </c:pt>
                <c:pt idx="209">
                  <c:v>10.708333333333334</c:v>
                </c:pt>
                <c:pt idx="210">
                  <c:v>10.75</c:v>
                </c:pt>
                <c:pt idx="211">
                  <c:v>10.791666666666666</c:v>
                </c:pt>
                <c:pt idx="212">
                  <c:v>10.833333333333334</c:v>
                </c:pt>
                <c:pt idx="213">
                  <c:v>10.875</c:v>
                </c:pt>
                <c:pt idx="214">
                  <c:v>10.916666666666666</c:v>
                </c:pt>
                <c:pt idx="215">
                  <c:v>10.958333333333334</c:v>
                </c:pt>
                <c:pt idx="216">
                  <c:v>11</c:v>
                </c:pt>
                <c:pt idx="217">
                  <c:v>11.041666666666666</c:v>
                </c:pt>
                <c:pt idx="218">
                  <c:v>11.083333333333334</c:v>
                </c:pt>
                <c:pt idx="219">
                  <c:v>11.125</c:v>
                </c:pt>
                <c:pt idx="220">
                  <c:v>11.166666666666666</c:v>
                </c:pt>
                <c:pt idx="221">
                  <c:v>11.208333333333334</c:v>
                </c:pt>
                <c:pt idx="222">
                  <c:v>11.25</c:v>
                </c:pt>
                <c:pt idx="223">
                  <c:v>11.291666666666666</c:v>
                </c:pt>
                <c:pt idx="224">
                  <c:v>11.333333333333334</c:v>
                </c:pt>
                <c:pt idx="225">
                  <c:v>11.375</c:v>
                </c:pt>
                <c:pt idx="226">
                  <c:v>11.416666666666666</c:v>
                </c:pt>
                <c:pt idx="227">
                  <c:v>11.458333333333334</c:v>
                </c:pt>
                <c:pt idx="228">
                  <c:v>11.5</c:v>
                </c:pt>
                <c:pt idx="229">
                  <c:v>11.541666666666666</c:v>
                </c:pt>
                <c:pt idx="230">
                  <c:v>11.583333333333334</c:v>
                </c:pt>
                <c:pt idx="231">
                  <c:v>11.625</c:v>
                </c:pt>
                <c:pt idx="232">
                  <c:v>11.666666666666666</c:v>
                </c:pt>
                <c:pt idx="233">
                  <c:v>11.708333333333334</c:v>
                </c:pt>
                <c:pt idx="234">
                  <c:v>11.75</c:v>
                </c:pt>
                <c:pt idx="235">
                  <c:v>11.791666666666666</c:v>
                </c:pt>
                <c:pt idx="236">
                  <c:v>11.833333333333334</c:v>
                </c:pt>
                <c:pt idx="237">
                  <c:v>11.875</c:v>
                </c:pt>
                <c:pt idx="238">
                  <c:v>11.916666666666666</c:v>
                </c:pt>
                <c:pt idx="239">
                  <c:v>11.958333333333334</c:v>
                </c:pt>
                <c:pt idx="240">
                  <c:v>12</c:v>
                </c:pt>
                <c:pt idx="241">
                  <c:v>12.041666666666666</c:v>
                </c:pt>
                <c:pt idx="242">
                  <c:v>12.083333333333334</c:v>
                </c:pt>
                <c:pt idx="243">
                  <c:v>12.125</c:v>
                </c:pt>
                <c:pt idx="244">
                  <c:v>12.166666666666666</c:v>
                </c:pt>
                <c:pt idx="245">
                  <c:v>12.208333333333334</c:v>
                </c:pt>
                <c:pt idx="246">
                  <c:v>12.25</c:v>
                </c:pt>
                <c:pt idx="247">
                  <c:v>12.291666666666666</c:v>
                </c:pt>
                <c:pt idx="248">
                  <c:v>12.333333333333334</c:v>
                </c:pt>
                <c:pt idx="249">
                  <c:v>12.375</c:v>
                </c:pt>
                <c:pt idx="250">
                  <c:v>12.416666666666666</c:v>
                </c:pt>
                <c:pt idx="251">
                  <c:v>12.458333333333334</c:v>
                </c:pt>
                <c:pt idx="252">
                  <c:v>12.5</c:v>
                </c:pt>
                <c:pt idx="253">
                  <c:v>12.541666666666666</c:v>
                </c:pt>
                <c:pt idx="254">
                  <c:v>12.583333333333334</c:v>
                </c:pt>
                <c:pt idx="255">
                  <c:v>12.625</c:v>
                </c:pt>
                <c:pt idx="256">
                  <c:v>12.666666666666666</c:v>
                </c:pt>
                <c:pt idx="257">
                  <c:v>12.708333333333334</c:v>
                </c:pt>
                <c:pt idx="258">
                  <c:v>12.75</c:v>
                </c:pt>
                <c:pt idx="259">
                  <c:v>12.791666666666666</c:v>
                </c:pt>
                <c:pt idx="260">
                  <c:v>12.833333333333334</c:v>
                </c:pt>
                <c:pt idx="261">
                  <c:v>12.875</c:v>
                </c:pt>
                <c:pt idx="262">
                  <c:v>12.916666666666666</c:v>
                </c:pt>
                <c:pt idx="263">
                  <c:v>12.958333333333334</c:v>
                </c:pt>
                <c:pt idx="264">
                  <c:v>13</c:v>
                </c:pt>
                <c:pt idx="265">
                  <c:v>13.041666666666666</c:v>
                </c:pt>
                <c:pt idx="266">
                  <c:v>13.083333333333334</c:v>
                </c:pt>
                <c:pt idx="267">
                  <c:v>13.125</c:v>
                </c:pt>
                <c:pt idx="268">
                  <c:v>13.166666666666666</c:v>
                </c:pt>
                <c:pt idx="269">
                  <c:v>13.208333333333334</c:v>
                </c:pt>
                <c:pt idx="270">
                  <c:v>13.25</c:v>
                </c:pt>
                <c:pt idx="271">
                  <c:v>13.291666666666666</c:v>
                </c:pt>
                <c:pt idx="272">
                  <c:v>13.333333333333334</c:v>
                </c:pt>
                <c:pt idx="273">
                  <c:v>13.375</c:v>
                </c:pt>
                <c:pt idx="274">
                  <c:v>13.416666666666666</c:v>
                </c:pt>
                <c:pt idx="275">
                  <c:v>13.458333333333334</c:v>
                </c:pt>
                <c:pt idx="276">
                  <c:v>13.5</c:v>
                </c:pt>
                <c:pt idx="277">
                  <c:v>13.541666666666666</c:v>
                </c:pt>
                <c:pt idx="278">
                  <c:v>13.583333333333334</c:v>
                </c:pt>
                <c:pt idx="279">
                  <c:v>13.625</c:v>
                </c:pt>
                <c:pt idx="280">
                  <c:v>13.666666666666666</c:v>
                </c:pt>
                <c:pt idx="281">
                  <c:v>13.708333333333334</c:v>
                </c:pt>
                <c:pt idx="282">
                  <c:v>13.75</c:v>
                </c:pt>
                <c:pt idx="283">
                  <c:v>13.791666666666666</c:v>
                </c:pt>
                <c:pt idx="284">
                  <c:v>13.833333333333334</c:v>
                </c:pt>
                <c:pt idx="285">
                  <c:v>13.875</c:v>
                </c:pt>
                <c:pt idx="286">
                  <c:v>13.916666666666666</c:v>
                </c:pt>
                <c:pt idx="287">
                  <c:v>13.958333333333334</c:v>
                </c:pt>
                <c:pt idx="288">
                  <c:v>14</c:v>
                </c:pt>
                <c:pt idx="289">
                  <c:v>14.041666666666666</c:v>
                </c:pt>
                <c:pt idx="290">
                  <c:v>14.083333333333334</c:v>
                </c:pt>
                <c:pt idx="291">
                  <c:v>14.125</c:v>
                </c:pt>
                <c:pt idx="292">
                  <c:v>14.166666666666666</c:v>
                </c:pt>
                <c:pt idx="293">
                  <c:v>14.208333333333334</c:v>
                </c:pt>
                <c:pt idx="294">
                  <c:v>14.25</c:v>
                </c:pt>
                <c:pt idx="295">
                  <c:v>14.291666666666666</c:v>
                </c:pt>
                <c:pt idx="296">
                  <c:v>14.333333333333334</c:v>
                </c:pt>
                <c:pt idx="297">
                  <c:v>14.375</c:v>
                </c:pt>
                <c:pt idx="298">
                  <c:v>14.416666666666666</c:v>
                </c:pt>
                <c:pt idx="299">
                  <c:v>14.458333333333334</c:v>
                </c:pt>
                <c:pt idx="300">
                  <c:v>14.5</c:v>
                </c:pt>
                <c:pt idx="301">
                  <c:v>14.541666666666666</c:v>
                </c:pt>
                <c:pt idx="302">
                  <c:v>14.583333333333334</c:v>
                </c:pt>
                <c:pt idx="303">
                  <c:v>14.625</c:v>
                </c:pt>
                <c:pt idx="304">
                  <c:v>14.666666666666666</c:v>
                </c:pt>
                <c:pt idx="305">
                  <c:v>14.708333333333334</c:v>
                </c:pt>
                <c:pt idx="306">
                  <c:v>14.75</c:v>
                </c:pt>
                <c:pt idx="307">
                  <c:v>14.791666666666666</c:v>
                </c:pt>
                <c:pt idx="308">
                  <c:v>14.833333333333334</c:v>
                </c:pt>
                <c:pt idx="309">
                  <c:v>14.875</c:v>
                </c:pt>
                <c:pt idx="310">
                  <c:v>14.916666666666666</c:v>
                </c:pt>
                <c:pt idx="311">
                  <c:v>14.958333333333334</c:v>
                </c:pt>
                <c:pt idx="312">
                  <c:v>15</c:v>
                </c:pt>
                <c:pt idx="313">
                  <c:v>15.041666666666666</c:v>
                </c:pt>
                <c:pt idx="314">
                  <c:v>15.083333333333334</c:v>
                </c:pt>
                <c:pt idx="315">
                  <c:v>15.125</c:v>
                </c:pt>
                <c:pt idx="316">
                  <c:v>15.166666666666666</c:v>
                </c:pt>
                <c:pt idx="317">
                  <c:v>15.208333333333334</c:v>
                </c:pt>
                <c:pt idx="318">
                  <c:v>15.25</c:v>
                </c:pt>
                <c:pt idx="319">
                  <c:v>15.291666666666666</c:v>
                </c:pt>
                <c:pt idx="320">
                  <c:v>15.333333333333334</c:v>
                </c:pt>
                <c:pt idx="321">
                  <c:v>15.375</c:v>
                </c:pt>
                <c:pt idx="322">
                  <c:v>15.416666666666666</c:v>
                </c:pt>
                <c:pt idx="323">
                  <c:v>15.458333333333334</c:v>
                </c:pt>
                <c:pt idx="324">
                  <c:v>15.5</c:v>
                </c:pt>
                <c:pt idx="325">
                  <c:v>15.541666666666666</c:v>
                </c:pt>
                <c:pt idx="326">
                  <c:v>15.583333333333334</c:v>
                </c:pt>
                <c:pt idx="327">
                  <c:v>15.625</c:v>
                </c:pt>
                <c:pt idx="328">
                  <c:v>15.666666666666666</c:v>
                </c:pt>
                <c:pt idx="329">
                  <c:v>15.708333333333334</c:v>
                </c:pt>
                <c:pt idx="330">
                  <c:v>15.75</c:v>
                </c:pt>
                <c:pt idx="331">
                  <c:v>15.791666666666666</c:v>
                </c:pt>
                <c:pt idx="332">
                  <c:v>15.833333333333334</c:v>
                </c:pt>
                <c:pt idx="333">
                  <c:v>15.875</c:v>
                </c:pt>
                <c:pt idx="334">
                  <c:v>15.916666666666666</c:v>
                </c:pt>
                <c:pt idx="335">
                  <c:v>15.958333333333334</c:v>
                </c:pt>
                <c:pt idx="336">
                  <c:v>16</c:v>
                </c:pt>
                <c:pt idx="337">
                  <c:v>16.041666666666668</c:v>
                </c:pt>
                <c:pt idx="338">
                  <c:v>16.083333333333332</c:v>
                </c:pt>
                <c:pt idx="339">
                  <c:v>16.125</c:v>
                </c:pt>
                <c:pt idx="340">
                  <c:v>16.166666666666668</c:v>
                </c:pt>
                <c:pt idx="341">
                  <c:v>16.208333333333332</c:v>
                </c:pt>
                <c:pt idx="342">
                  <c:v>16.25</c:v>
                </c:pt>
                <c:pt idx="343">
                  <c:v>16.291666666666668</c:v>
                </c:pt>
                <c:pt idx="344">
                  <c:v>16.333333333333332</c:v>
                </c:pt>
                <c:pt idx="345">
                  <c:v>16.375</c:v>
                </c:pt>
                <c:pt idx="346">
                  <c:v>16.416666666666668</c:v>
                </c:pt>
                <c:pt idx="347">
                  <c:v>16.458333333333332</c:v>
                </c:pt>
                <c:pt idx="348">
                  <c:v>16.5</c:v>
                </c:pt>
                <c:pt idx="349">
                  <c:v>16.541666666666668</c:v>
                </c:pt>
                <c:pt idx="350">
                  <c:v>16.583333333333332</c:v>
                </c:pt>
                <c:pt idx="351">
                  <c:v>16.625</c:v>
                </c:pt>
                <c:pt idx="352">
                  <c:v>16.666666666666668</c:v>
                </c:pt>
                <c:pt idx="353">
                  <c:v>16.708333333333332</c:v>
                </c:pt>
                <c:pt idx="354">
                  <c:v>16.75</c:v>
                </c:pt>
                <c:pt idx="355">
                  <c:v>16.791666666666668</c:v>
                </c:pt>
                <c:pt idx="356">
                  <c:v>16.833333333333332</c:v>
                </c:pt>
                <c:pt idx="357">
                  <c:v>16.875</c:v>
                </c:pt>
                <c:pt idx="358">
                  <c:v>16.916666666666668</c:v>
                </c:pt>
                <c:pt idx="359">
                  <c:v>16.958333333333332</c:v>
                </c:pt>
                <c:pt idx="360">
                  <c:v>17</c:v>
                </c:pt>
                <c:pt idx="361">
                  <c:v>17.041666666666668</c:v>
                </c:pt>
                <c:pt idx="362">
                  <c:v>17.083333333333332</c:v>
                </c:pt>
                <c:pt idx="363">
                  <c:v>17.125</c:v>
                </c:pt>
                <c:pt idx="364">
                  <c:v>17.166666666666668</c:v>
                </c:pt>
                <c:pt idx="365">
                  <c:v>17.208333333333332</c:v>
                </c:pt>
                <c:pt idx="366">
                  <c:v>17.25</c:v>
                </c:pt>
                <c:pt idx="367">
                  <c:v>17.291666666666668</c:v>
                </c:pt>
                <c:pt idx="368">
                  <c:v>17.333333333333332</c:v>
                </c:pt>
                <c:pt idx="369">
                  <c:v>17.375</c:v>
                </c:pt>
                <c:pt idx="370">
                  <c:v>17.416666666666668</c:v>
                </c:pt>
                <c:pt idx="371">
                  <c:v>17.458333333333332</c:v>
                </c:pt>
                <c:pt idx="372">
                  <c:v>17.5</c:v>
                </c:pt>
                <c:pt idx="373">
                  <c:v>17.541666666666668</c:v>
                </c:pt>
                <c:pt idx="374">
                  <c:v>17.583333333333332</c:v>
                </c:pt>
                <c:pt idx="375">
                  <c:v>17.625</c:v>
                </c:pt>
                <c:pt idx="376">
                  <c:v>17.666666666666668</c:v>
                </c:pt>
                <c:pt idx="377">
                  <c:v>17.708333333333332</c:v>
                </c:pt>
                <c:pt idx="378">
                  <c:v>17.75</c:v>
                </c:pt>
                <c:pt idx="379">
                  <c:v>17.791666666666668</c:v>
                </c:pt>
                <c:pt idx="380">
                  <c:v>17.833333333333332</c:v>
                </c:pt>
                <c:pt idx="381">
                  <c:v>17.875</c:v>
                </c:pt>
                <c:pt idx="382">
                  <c:v>17.916666666666668</c:v>
                </c:pt>
                <c:pt idx="383">
                  <c:v>17.958333333333332</c:v>
                </c:pt>
                <c:pt idx="384">
                  <c:v>18</c:v>
                </c:pt>
                <c:pt idx="385">
                  <c:v>18.041666666666668</c:v>
                </c:pt>
                <c:pt idx="386">
                  <c:v>18.083333333333332</c:v>
                </c:pt>
                <c:pt idx="387">
                  <c:v>18.125</c:v>
                </c:pt>
                <c:pt idx="388">
                  <c:v>18.166666666666668</c:v>
                </c:pt>
                <c:pt idx="389">
                  <c:v>18.208333333333332</c:v>
                </c:pt>
                <c:pt idx="390">
                  <c:v>18.25</c:v>
                </c:pt>
                <c:pt idx="391">
                  <c:v>18.291666666666668</c:v>
                </c:pt>
                <c:pt idx="392">
                  <c:v>18.333333333333332</c:v>
                </c:pt>
                <c:pt idx="393">
                  <c:v>18.375</c:v>
                </c:pt>
                <c:pt idx="394">
                  <c:v>18.416666666666668</c:v>
                </c:pt>
                <c:pt idx="395">
                  <c:v>18.458333333333332</c:v>
                </c:pt>
                <c:pt idx="396">
                  <c:v>18.5</c:v>
                </c:pt>
                <c:pt idx="397">
                  <c:v>18.541666666666668</c:v>
                </c:pt>
                <c:pt idx="398">
                  <c:v>18.583333333333332</c:v>
                </c:pt>
                <c:pt idx="399">
                  <c:v>18.625</c:v>
                </c:pt>
                <c:pt idx="400">
                  <c:v>18.666666666666668</c:v>
                </c:pt>
                <c:pt idx="401">
                  <c:v>18.708333333333332</c:v>
                </c:pt>
                <c:pt idx="402">
                  <c:v>18.75</c:v>
                </c:pt>
                <c:pt idx="403">
                  <c:v>18.791666666666668</c:v>
                </c:pt>
                <c:pt idx="404">
                  <c:v>18.833333333333332</c:v>
                </c:pt>
                <c:pt idx="405">
                  <c:v>18.875</c:v>
                </c:pt>
                <c:pt idx="406">
                  <c:v>18.916666666666668</c:v>
                </c:pt>
                <c:pt idx="407">
                  <c:v>18.958333333333332</c:v>
                </c:pt>
                <c:pt idx="408">
                  <c:v>19</c:v>
                </c:pt>
                <c:pt idx="409">
                  <c:v>19.041666666666668</c:v>
                </c:pt>
                <c:pt idx="410">
                  <c:v>19.083333333333332</c:v>
                </c:pt>
                <c:pt idx="411">
                  <c:v>19.125</c:v>
                </c:pt>
                <c:pt idx="412">
                  <c:v>19.166666666666668</c:v>
                </c:pt>
                <c:pt idx="413">
                  <c:v>19.208333333333332</c:v>
                </c:pt>
                <c:pt idx="414">
                  <c:v>19.25</c:v>
                </c:pt>
                <c:pt idx="415">
                  <c:v>19.291666666666668</c:v>
                </c:pt>
                <c:pt idx="416">
                  <c:v>19.333333333333332</c:v>
                </c:pt>
                <c:pt idx="417">
                  <c:v>19.375</c:v>
                </c:pt>
                <c:pt idx="418">
                  <c:v>19.416666666666668</c:v>
                </c:pt>
                <c:pt idx="419">
                  <c:v>19.458333333333332</c:v>
                </c:pt>
                <c:pt idx="420">
                  <c:v>19.5</c:v>
                </c:pt>
                <c:pt idx="421">
                  <c:v>19.541666666666668</c:v>
                </c:pt>
                <c:pt idx="422">
                  <c:v>19.583333333333332</c:v>
                </c:pt>
                <c:pt idx="423">
                  <c:v>19.625</c:v>
                </c:pt>
                <c:pt idx="424">
                  <c:v>19.666666666666668</c:v>
                </c:pt>
                <c:pt idx="425">
                  <c:v>19.708333333333332</c:v>
                </c:pt>
                <c:pt idx="426">
                  <c:v>19.75</c:v>
                </c:pt>
                <c:pt idx="427">
                  <c:v>19.791666666666668</c:v>
                </c:pt>
                <c:pt idx="428">
                  <c:v>19.833333333333332</c:v>
                </c:pt>
                <c:pt idx="429">
                  <c:v>19.875</c:v>
                </c:pt>
                <c:pt idx="430">
                  <c:v>19.916666666666668</c:v>
                </c:pt>
                <c:pt idx="431">
                  <c:v>19.958333333333332</c:v>
                </c:pt>
                <c:pt idx="432">
                  <c:v>20</c:v>
                </c:pt>
                <c:pt idx="433">
                  <c:v>20.041666666666668</c:v>
                </c:pt>
              </c:numCache>
            </c:numRef>
          </c:cat>
          <c:val>
            <c:numRef>
              <c:f>Normaalwaarden!$J$2:$J$435</c:f>
              <c:numCache>
                <c:formatCode>General</c:formatCode>
                <c:ptCount val="434"/>
                <c:pt idx="0">
                  <c:v>89.942147550000001</c:v>
                </c:pt>
                <c:pt idx="1">
                  <c:v>90.369934400000005</c:v>
                </c:pt>
                <c:pt idx="2">
                  <c:v>90.803751289999994</c:v>
                </c:pt>
                <c:pt idx="3">
                  <c:v>91.220831840000002</c:v>
                </c:pt>
                <c:pt idx="4">
                  <c:v>91.640326209999998</c:v>
                </c:pt>
                <c:pt idx="5">
                  <c:v>92.047374559999994</c:v>
                </c:pt>
                <c:pt idx="6">
                  <c:v>92.453458710000007</c:v>
                </c:pt>
                <c:pt idx="7">
                  <c:v>92.851065169999998</c:v>
                </c:pt>
                <c:pt idx="8">
                  <c:v>93.244538509999998</c:v>
                </c:pt>
                <c:pt idx="9">
                  <c:v>93.633232449999994</c:v>
                </c:pt>
                <c:pt idx="10">
                  <c:v>94.014812300000003</c:v>
                </c:pt>
                <c:pt idx="11">
                  <c:v>94.395078830000003</c:v>
                </c:pt>
                <c:pt idx="12">
                  <c:v>94.765421329999995</c:v>
                </c:pt>
                <c:pt idx="13">
                  <c:v>95.137714930000001</c:v>
                </c:pt>
                <c:pt idx="14">
                  <c:v>95.497433459999996</c:v>
                </c:pt>
                <c:pt idx="15">
                  <c:v>95.862188570000001</c:v>
                </c:pt>
                <c:pt idx="16">
                  <c:v>96.211868920000001</c:v>
                </c:pt>
                <c:pt idx="17">
                  <c:v>96.569508189999993</c:v>
                </c:pt>
                <c:pt idx="18">
                  <c:v>96.909720899999996</c:v>
                </c:pt>
                <c:pt idx="19">
                  <c:v>97.260661409999997</c:v>
                </c:pt>
                <c:pt idx="20">
                  <c:v>97.591971549999997</c:v>
                </c:pt>
                <c:pt idx="21">
                  <c:v>97.936629429999996</c:v>
                </c:pt>
                <c:pt idx="22">
                  <c:v>98.259605320000006</c:v>
                </c:pt>
                <c:pt idx="23">
                  <c:v>98.598398959999997</c:v>
                </c:pt>
                <c:pt idx="24">
                  <c:v>98.913613290000001</c:v>
                </c:pt>
                <c:pt idx="25">
                  <c:v>99.246966389999997</c:v>
                </c:pt>
                <c:pt idx="26">
                  <c:v>99.578205760000003</c:v>
                </c:pt>
                <c:pt idx="27">
                  <c:v>99.907406620000003</c:v>
                </c:pt>
                <c:pt idx="28">
                  <c:v>100.2346422</c:v>
                </c:pt>
                <c:pt idx="29">
                  <c:v>100.55998390000001</c:v>
                </c:pt>
                <c:pt idx="30">
                  <c:v>100.883501</c:v>
                </c:pt>
                <c:pt idx="31">
                  <c:v>101.2052612</c:v>
                </c:pt>
                <c:pt idx="32">
                  <c:v>101.5253311</c:v>
                </c:pt>
                <c:pt idx="33">
                  <c:v>101.8437728</c:v>
                </c:pt>
                <c:pt idx="34">
                  <c:v>102.1606498</c:v>
                </c:pt>
                <c:pt idx="35">
                  <c:v>102.4760229</c:v>
                </c:pt>
                <c:pt idx="36">
                  <c:v>102.7899513</c:v>
                </c:pt>
                <c:pt idx="37">
                  <c:v>103.1024922</c:v>
                </c:pt>
                <c:pt idx="38">
                  <c:v>103.4137018</c:v>
                </c:pt>
                <c:pt idx="39">
                  <c:v>103.7236345</c:v>
                </c:pt>
                <c:pt idx="40">
                  <c:v>104.03234310000001</c:v>
                </c:pt>
                <c:pt idx="41">
                  <c:v>104.33987930000001</c:v>
                </c:pt>
                <c:pt idx="42">
                  <c:v>104.6462928</c:v>
                </c:pt>
                <c:pt idx="43">
                  <c:v>104.9516323</c:v>
                </c:pt>
                <c:pt idx="44">
                  <c:v>105.255945</c:v>
                </c:pt>
                <c:pt idx="45">
                  <c:v>105.5592766</c:v>
                </c:pt>
                <c:pt idx="46">
                  <c:v>105.8616715</c:v>
                </c:pt>
                <c:pt idx="47">
                  <c:v>106.1631727</c:v>
                </c:pt>
                <c:pt idx="48">
                  <c:v>106.4638221</c:v>
                </c:pt>
                <c:pt idx="49">
                  <c:v>106.7636598</c:v>
                </c:pt>
                <c:pt idx="50">
                  <c:v>107.062725</c:v>
                </c:pt>
                <c:pt idx="51">
                  <c:v>107.36105550000001</c:v>
                </c:pt>
                <c:pt idx="52">
                  <c:v>107.6586879</c:v>
                </c:pt>
                <c:pt idx="53">
                  <c:v>107.9556572</c:v>
                </c:pt>
                <c:pt idx="54">
                  <c:v>108.2519976</c:v>
                </c:pt>
                <c:pt idx="55">
                  <c:v>108.54774089999999</c:v>
                </c:pt>
                <c:pt idx="56">
                  <c:v>108.842921</c:v>
                </c:pt>
                <c:pt idx="57">
                  <c:v>109.13756669999999</c:v>
                </c:pt>
                <c:pt idx="58">
                  <c:v>109.4317071</c:v>
                </c:pt>
                <c:pt idx="59">
                  <c:v>109.725369</c:v>
                </c:pt>
                <c:pt idx="60">
                  <c:v>110.01858110000001</c:v>
                </c:pt>
                <c:pt idx="61">
                  <c:v>110.3113683</c:v>
                </c:pt>
                <c:pt idx="62">
                  <c:v>110.60375500000001</c:v>
                </c:pt>
                <c:pt idx="63">
                  <c:v>110.8957645</c:v>
                </c:pt>
                <c:pt idx="64">
                  <c:v>111.1874191</c:v>
                </c:pt>
                <c:pt idx="65">
                  <c:v>111.47873970000001</c:v>
                </c:pt>
                <c:pt idx="66">
                  <c:v>111.7697464</c:v>
                </c:pt>
                <c:pt idx="67">
                  <c:v>112.0604579</c:v>
                </c:pt>
                <c:pt idx="68">
                  <c:v>112.3508922</c:v>
                </c:pt>
                <c:pt idx="69">
                  <c:v>112.641066</c:v>
                </c:pt>
                <c:pt idx="70">
                  <c:v>112.93099479999999</c:v>
                </c:pt>
                <c:pt idx="71">
                  <c:v>113.2206935</c:v>
                </c:pt>
                <c:pt idx="72">
                  <c:v>113.5101755</c:v>
                </c:pt>
                <c:pt idx="73">
                  <c:v>113.7994535</c:v>
                </c:pt>
                <c:pt idx="74">
                  <c:v>114.08853910000001</c:v>
                </c:pt>
                <c:pt idx="75">
                  <c:v>114.3774428</c:v>
                </c:pt>
                <c:pt idx="76">
                  <c:v>114.6661744</c:v>
                </c:pt>
                <c:pt idx="77">
                  <c:v>114.95474249999999</c:v>
                </c:pt>
                <c:pt idx="78">
                  <c:v>115.2431548</c:v>
                </c:pt>
                <c:pt idx="79">
                  <c:v>115.5314181</c:v>
                </c:pt>
                <c:pt idx="80">
                  <c:v>115.8195384</c:v>
                </c:pt>
                <c:pt idx="81">
                  <c:v>116.1075206</c:v>
                </c:pt>
                <c:pt idx="82">
                  <c:v>116.39536889999999</c:v>
                </c:pt>
                <c:pt idx="83">
                  <c:v>116.68308639999999</c:v>
                </c:pt>
                <c:pt idx="84">
                  <c:v>116.97067560000001</c:v>
                </c:pt>
                <c:pt idx="85">
                  <c:v>117.2581381</c:v>
                </c:pt>
                <c:pt idx="86">
                  <c:v>117.5454745</c:v>
                </c:pt>
                <c:pt idx="87">
                  <c:v>117.8326848</c:v>
                </c:pt>
                <c:pt idx="88">
                  <c:v>118.1197681</c:v>
                </c:pt>
                <c:pt idx="89">
                  <c:v>118.40672290000001</c:v>
                </c:pt>
                <c:pt idx="90">
                  <c:v>118.6935467</c:v>
                </c:pt>
                <c:pt idx="91">
                  <c:v>118.9802365</c:v>
                </c:pt>
                <c:pt idx="92">
                  <c:v>119.2667884</c:v>
                </c:pt>
                <c:pt idx="93">
                  <c:v>119.5531984</c:v>
                </c:pt>
                <c:pt idx="94">
                  <c:v>119.83946039999999</c:v>
                </c:pt>
                <c:pt idx="95">
                  <c:v>120.1255689</c:v>
                </c:pt>
                <c:pt idx="96">
                  <c:v>120.4115176</c:v>
                </c:pt>
                <c:pt idx="97">
                  <c:v>120.6972993</c:v>
                </c:pt>
                <c:pt idx="98">
                  <c:v>120.9829063</c:v>
                </c:pt>
                <c:pt idx="99">
                  <c:v>121.2683304</c:v>
                </c:pt>
                <c:pt idx="100">
                  <c:v>121.5535627</c:v>
                </c:pt>
                <c:pt idx="101">
                  <c:v>121.8385938</c:v>
                </c:pt>
                <c:pt idx="102">
                  <c:v>122.12341379999999</c:v>
                </c:pt>
                <c:pt idx="103">
                  <c:v>122.4080123</c:v>
                </c:pt>
                <c:pt idx="104">
                  <c:v>122.6923783</c:v>
                </c:pt>
                <c:pt idx="105">
                  <c:v>122.97650059999999</c:v>
                </c:pt>
                <c:pt idx="106">
                  <c:v>123.26036740000001</c:v>
                </c:pt>
                <c:pt idx="107">
                  <c:v>123.54396629999999</c:v>
                </c:pt>
                <c:pt idx="108">
                  <c:v>123.8272848</c:v>
                </c:pt>
                <c:pt idx="109">
                  <c:v>124.11031</c:v>
                </c:pt>
                <c:pt idx="110">
                  <c:v>124.3930283</c:v>
                </c:pt>
                <c:pt idx="111">
                  <c:v>124.6754262</c:v>
                </c:pt>
                <c:pt idx="112">
                  <c:v>124.9574897</c:v>
                </c:pt>
                <c:pt idx="113">
                  <c:v>125.2392043</c:v>
                </c:pt>
                <c:pt idx="114">
                  <c:v>125.52055559999999</c:v>
                </c:pt>
                <c:pt idx="115">
                  <c:v>125.80152870000001</c:v>
                </c:pt>
                <c:pt idx="116">
                  <c:v>126.0821085</c:v>
                </c:pt>
                <c:pt idx="117">
                  <c:v>126.3622798</c:v>
                </c:pt>
                <c:pt idx="118">
                  <c:v>126.642027</c:v>
                </c:pt>
                <c:pt idx="119">
                  <c:v>126.9213345</c:v>
                </c:pt>
                <c:pt idx="120">
                  <c:v>127.2001865</c:v>
                </c:pt>
                <c:pt idx="121">
                  <c:v>127.47856710000001</c:v>
                </c:pt>
                <c:pt idx="122">
                  <c:v>127.7564603</c:v>
                </c:pt>
                <c:pt idx="123">
                  <c:v>128.03384990000001</c:v>
                </c:pt>
                <c:pt idx="124">
                  <c:v>128.31071969999999</c:v>
                </c:pt>
                <c:pt idx="125">
                  <c:v>128.5870535</c:v>
                </c:pt>
                <c:pt idx="126">
                  <c:v>128.86283510000001</c:v>
                </c:pt>
                <c:pt idx="127">
                  <c:v>129.13804819999999</c:v>
                </c:pt>
                <c:pt idx="128">
                  <c:v>129.41267790000001</c:v>
                </c:pt>
                <c:pt idx="129">
                  <c:v>129.6867057</c:v>
                </c:pt>
                <c:pt idx="130">
                  <c:v>129.96011630000001</c:v>
                </c:pt>
                <c:pt idx="131">
                  <c:v>130.23289399999999</c:v>
                </c:pt>
                <c:pt idx="132">
                  <c:v>130.50502259999999</c:v>
                </c:pt>
                <c:pt idx="133">
                  <c:v>130.7764865</c:v>
                </c:pt>
                <c:pt idx="134">
                  <c:v>131.0472699</c:v>
                </c:pt>
                <c:pt idx="135">
                  <c:v>131.31735739999999</c:v>
                </c:pt>
                <c:pt idx="136">
                  <c:v>131.5867337</c:v>
                </c:pt>
                <c:pt idx="137">
                  <c:v>131.8553837</c:v>
                </c:pt>
                <c:pt idx="138">
                  <c:v>132.12329270000001</c:v>
                </c:pt>
                <c:pt idx="139">
                  <c:v>132.3904459</c:v>
                </c:pt>
                <c:pt idx="140">
                  <c:v>132.6568293</c:v>
                </c:pt>
                <c:pt idx="141">
                  <c:v>132.92242880000001</c:v>
                </c:pt>
                <c:pt idx="142">
                  <c:v>133.18723080000001</c:v>
                </c:pt>
                <c:pt idx="143">
                  <c:v>133.451222</c:v>
                </c:pt>
                <c:pt idx="144">
                  <c:v>133.71438950000001</c:v>
                </c:pt>
                <c:pt idx="145">
                  <c:v>133.97672080000001</c:v>
                </c:pt>
                <c:pt idx="146">
                  <c:v>134.238204</c:v>
                </c:pt>
                <c:pt idx="147">
                  <c:v>134.49882729999999</c:v>
                </c:pt>
                <c:pt idx="148">
                  <c:v>134.75857959999999</c:v>
                </c:pt>
                <c:pt idx="149">
                  <c:v>135.0174505</c:v>
                </c:pt>
                <c:pt idx="150">
                  <c:v>135.2754296</c:v>
                </c:pt>
                <c:pt idx="151">
                  <c:v>135.53250750000001</c:v>
                </c:pt>
                <c:pt idx="152">
                  <c:v>135.78867529999999</c:v>
                </c:pt>
                <c:pt idx="153">
                  <c:v>136.0439246</c:v>
                </c:pt>
                <c:pt idx="154">
                  <c:v>136.29824769999999</c:v>
                </c:pt>
                <c:pt idx="155">
                  <c:v>136.5516375</c:v>
                </c:pt>
                <c:pt idx="156">
                  <c:v>136.8040877</c:v>
                </c:pt>
                <c:pt idx="157">
                  <c:v>137.05559249999999</c:v>
                </c:pt>
                <c:pt idx="158">
                  <c:v>137.3061472</c:v>
                </c:pt>
                <c:pt idx="159">
                  <c:v>137.5557475</c:v>
                </c:pt>
                <c:pt idx="160">
                  <c:v>137.80439010000001</c:v>
                </c:pt>
                <c:pt idx="161">
                  <c:v>138.0520726</c:v>
                </c:pt>
                <c:pt idx="162">
                  <c:v>138.29879310000001</c:v>
                </c:pt>
                <c:pt idx="163">
                  <c:v>138.54455100000001</c:v>
                </c:pt>
                <c:pt idx="164">
                  <c:v>138.78934649999999</c:v>
                </c:pt>
                <c:pt idx="165">
                  <c:v>139.03318049999999</c:v>
                </c:pt>
                <c:pt idx="166">
                  <c:v>139.2760552</c:v>
                </c:pt>
                <c:pt idx="167">
                  <c:v>139.5179736</c:v>
                </c:pt>
                <c:pt idx="168">
                  <c:v>139.7589399</c:v>
                </c:pt>
                <c:pt idx="169">
                  <c:v>139.99895910000001</c:v>
                </c:pt>
                <c:pt idx="170">
                  <c:v>140.23803760000001</c:v>
                </c:pt>
                <c:pt idx="171">
                  <c:v>140.4761829</c:v>
                </c:pt>
                <c:pt idx="172">
                  <c:v>140.71340330000001</c:v>
                </c:pt>
                <c:pt idx="173">
                  <c:v>140.9497087</c:v>
                </c:pt>
                <c:pt idx="174">
                  <c:v>141.1851102</c:v>
                </c:pt>
                <c:pt idx="175">
                  <c:v>141.41961979999999</c:v>
                </c:pt>
                <c:pt idx="176">
                  <c:v>141.65325110000001</c:v>
                </c:pt>
                <c:pt idx="177">
                  <c:v>141.886019</c:v>
                </c:pt>
                <c:pt idx="178">
                  <c:v>142.11793969999999</c:v>
                </c:pt>
                <c:pt idx="179">
                  <c:v>142.34903069999999</c:v>
                </c:pt>
                <c:pt idx="180">
                  <c:v>142.57931099999999</c:v>
                </c:pt>
                <c:pt idx="181">
                  <c:v>142.80880110000001</c:v>
                </c:pt>
                <c:pt idx="182">
                  <c:v>143.0375229</c:v>
                </c:pt>
                <c:pt idx="183">
                  <c:v>143.26549969999999</c:v>
                </c:pt>
                <c:pt idx="184">
                  <c:v>143.49275660000001</c:v>
                </c:pt>
                <c:pt idx="185">
                  <c:v>143.7193201</c:v>
                </c:pt>
                <c:pt idx="186">
                  <c:v>143.94521829999999</c:v>
                </c:pt>
                <c:pt idx="187">
                  <c:v>144.170481</c:v>
                </c:pt>
                <c:pt idx="188">
                  <c:v>144.39513959999999</c:v>
                </c:pt>
                <c:pt idx="189">
                  <c:v>144.619227</c:v>
                </c:pt>
                <c:pt idx="190">
                  <c:v>144.84277829999999</c:v>
                </c:pt>
                <c:pt idx="191">
                  <c:v>145.06582979999999</c:v>
                </c:pt>
                <c:pt idx="192">
                  <c:v>145.28841980000001</c:v>
                </c:pt>
                <c:pt idx="193">
                  <c:v>145.51058839999999</c:v>
                </c:pt>
                <c:pt idx="194">
                  <c:v>145.73237750000001</c:v>
                </c:pt>
                <c:pt idx="195">
                  <c:v>145.9538307</c:v>
                </c:pt>
                <c:pt idx="196">
                  <c:v>146.1749935</c:v>
                </c:pt>
                <c:pt idx="197">
                  <c:v>146.3959131</c:v>
                </c:pt>
                <c:pt idx="198">
                  <c:v>146.6166389</c:v>
                </c:pt>
                <c:pt idx="199">
                  <c:v>146.83722169999999</c:v>
                </c:pt>
                <c:pt idx="200">
                  <c:v>147.0577146</c:v>
                </c:pt>
                <c:pt idx="201">
                  <c:v>147.27817229999999</c:v>
                </c:pt>
                <c:pt idx="202">
                  <c:v>147.4986514</c:v>
                </c:pt>
                <c:pt idx="203">
                  <c:v>147.71921029999999</c:v>
                </c:pt>
                <c:pt idx="204">
                  <c:v>147.9399094</c:v>
                </c:pt>
                <c:pt idx="205">
                  <c:v>148.1608109</c:v>
                </c:pt>
                <c:pt idx="206">
                  <c:v>148.38197869999999</c:v>
                </c:pt>
                <c:pt idx="207">
                  <c:v>148.6034784</c:v>
                </c:pt>
                <c:pt idx="208">
                  <c:v>148.8253775</c:v>
                </c:pt>
                <c:pt idx="209">
                  <c:v>149.04774520000001</c:v>
                </c:pt>
                <c:pt idx="210">
                  <c:v>149.27065229999999</c:v>
                </c:pt>
                <c:pt idx="211">
                  <c:v>149.49417099999999</c:v>
                </c:pt>
                <c:pt idx="212">
                  <c:v>149.71837540000001</c:v>
                </c:pt>
                <c:pt idx="213">
                  <c:v>149.94334079999999</c:v>
                </c:pt>
                <c:pt idx="214">
                  <c:v>150.1691438</c:v>
                </c:pt>
                <c:pt idx="215">
                  <c:v>150.3958624</c:v>
                </c:pt>
                <c:pt idx="216">
                  <c:v>150.6235758</c:v>
                </c:pt>
                <c:pt idx="217">
                  <c:v>150.85236420000001</c:v>
                </c:pt>
                <c:pt idx="218">
                  <c:v>151.0823086</c:v>
                </c:pt>
                <c:pt idx="219">
                  <c:v>151.31349090000001</c:v>
                </c:pt>
                <c:pt idx="220">
                  <c:v>151.5459937</c:v>
                </c:pt>
                <c:pt idx="221">
                  <c:v>151.77989980000001</c:v>
                </c:pt>
                <c:pt idx="222">
                  <c:v>152.0152928</c:v>
                </c:pt>
                <c:pt idx="223">
                  <c:v>152.25225510000001</c:v>
                </c:pt>
                <c:pt idx="224">
                  <c:v>152.49087069999999</c:v>
                </c:pt>
                <c:pt idx="225">
                  <c:v>152.7312221</c:v>
                </c:pt>
                <c:pt idx="226">
                  <c:v>152.97339149999999</c:v>
                </c:pt>
                <c:pt idx="227">
                  <c:v>153.21746010000001</c:v>
                </c:pt>
                <c:pt idx="228">
                  <c:v>153.46350810000001</c:v>
                </c:pt>
                <c:pt idx="229">
                  <c:v>153.71161409999999</c:v>
                </c:pt>
                <c:pt idx="230">
                  <c:v>153.96185510000001</c:v>
                </c:pt>
                <c:pt idx="231">
                  <c:v>154.21430580000001</c:v>
                </c:pt>
                <c:pt idx="232">
                  <c:v>154.46903889999999</c:v>
                </c:pt>
                <c:pt idx="233">
                  <c:v>154.72612380000001</c:v>
                </c:pt>
                <c:pt idx="234">
                  <c:v>154.98562699999999</c:v>
                </c:pt>
                <c:pt idx="235">
                  <c:v>155.2476115</c:v>
                </c:pt>
                <c:pt idx="236">
                  <c:v>155.51213630000001</c:v>
                </c:pt>
                <c:pt idx="237">
                  <c:v>155.7792561</c:v>
                </c:pt>
                <c:pt idx="238">
                  <c:v>156.0490207</c:v>
                </c:pt>
                <c:pt idx="239">
                  <c:v>156.32147499999999</c:v>
                </c:pt>
                <c:pt idx="240">
                  <c:v>156.59665810000001</c:v>
                </c:pt>
                <c:pt idx="241">
                  <c:v>156.8746032</c:v>
                </c:pt>
                <c:pt idx="242">
                  <c:v>157.15533679999999</c:v>
                </c:pt>
                <c:pt idx="243">
                  <c:v>157.4388788</c:v>
                </c:pt>
                <c:pt idx="244">
                  <c:v>157.7252417</c:v>
                </c:pt>
                <c:pt idx="245">
                  <c:v>158.01443040000001</c:v>
                </c:pt>
                <c:pt idx="246">
                  <c:v>158.30644169999999</c:v>
                </c:pt>
                <c:pt idx="247">
                  <c:v>158.6012638</c:v>
                </c:pt>
                <c:pt idx="248">
                  <c:v>158.89887630000001</c:v>
                </c:pt>
                <c:pt idx="249">
                  <c:v>159.1992497</c:v>
                </c:pt>
                <c:pt idx="250">
                  <c:v>159.50234499999999</c:v>
                </c:pt>
                <c:pt idx="251">
                  <c:v>159.80811360000001</c:v>
                </c:pt>
                <c:pt idx="252">
                  <c:v>160.1164972</c:v>
                </c:pt>
                <c:pt idx="253">
                  <c:v>160.42742730000001</c:v>
                </c:pt>
                <c:pt idx="254">
                  <c:v>160.74082530000001</c:v>
                </c:pt>
                <c:pt idx="255">
                  <c:v>161.0566025</c:v>
                </c:pt>
                <c:pt idx="256">
                  <c:v>161.37465990000001</c:v>
                </c:pt>
                <c:pt idx="257">
                  <c:v>161.69488849999999</c:v>
                </c:pt>
                <c:pt idx="258">
                  <c:v>162.0171689</c:v>
                </c:pt>
                <c:pt idx="259">
                  <c:v>162.3413722</c:v>
                </c:pt>
                <c:pt idx="260">
                  <c:v>162.6673595</c:v>
                </c:pt>
                <c:pt idx="261">
                  <c:v>162.99498270000001</c:v>
                </c:pt>
                <c:pt idx="262">
                  <c:v>163.3240845</c:v>
                </c:pt>
                <c:pt idx="263">
                  <c:v>163.65449910000001</c:v>
                </c:pt>
                <c:pt idx="264">
                  <c:v>163.98605240000001</c:v>
                </c:pt>
                <c:pt idx="265">
                  <c:v>164.3185628</c:v>
                </c:pt>
                <c:pt idx="266">
                  <c:v>164.6518409</c:v>
                </c:pt>
                <c:pt idx="267">
                  <c:v>164.98569309999999</c:v>
                </c:pt>
                <c:pt idx="268">
                  <c:v>165.31991729999999</c:v>
                </c:pt>
                <c:pt idx="269">
                  <c:v>165.65430739999999</c:v>
                </c:pt>
                <c:pt idx="270">
                  <c:v>165.98865319999999</c:v>
                </c:pt>
                <c:pt idx="271">
                  <c:v>166.32274079999999</c:v>
                </c:pt>
                <c:pt idx="272">
                  <c:v>166.6563539</c:v>
                </c:pt>
                <c:pt idx="273">
                  <c:v>166.98927399999999</c:v>
                </c:pt>
                <c:pt idx="274">
                  <c:v>167.32128159999999</c:v>
                </c:pt>
                <c:pt idx="275">
                  <c:v>167.65215599999999</c:v>
                </c:pt>
                <c:pt idx="276">
                  <c:v>167.98167939999999</c:v>
                </c:pt>
                <c:pt idx="277">
                  <c:v>168.30963370000001</c:v>
                </c:pt>
                <c:pt idx="278">
                  <c:v>168.63580339999999</c:v>
                </c:pt>
                <c:pt idx="279">
                  <c:v>168.95997629999999</c:v>
                </c:pt>
                <c:pt idx="280">
                  <c:v>169.28194379999999</c:v>
                </c:pt>
                <c:pt idx="281">
                  <c:v>169.60150200000001</c:v>
                </c:pt>
                <c:pt idx="282">
                  <c:v>169.91845230000001</c:v>
                </c:pt>
                <c:pt idx="283">
                  <c:v>170.23260200000001</c:v>
                </c:pt>
                <c:pt idx="284">
                  <c:v>170.54376490000001</c:v>
                </c:pt>
                <c:pt idx="285">
                  <c:v>170.85176190000001</c:v>
                </c:pt>
                <c:pt idx="286">
                  <c:v>171.1564228</c:v>
                </c:pt>
                <c:pt idx="287">
                  <c:v>171.457582</c:v>
                </c:pt>
                <c:pt idx="288">
                  <c:v>171.7550856</c:v>
                </c:pt>
                <c:pt idx="289">
                  <c:v>172.04878769999999</c:v>
                </c:pt>
                <c:pt idx="290">
                  <c:v>172.33855109999999</c:v>
                </c:pt>
                <c:pt idx="291">
                  <c:v>172.6242484</c:v>
                </c:pt>
                <c:pt idx="292">
                  <c:v>172.90576139999999</c:v>
                </c:pt>
                <c:pt idx="293">
                  <c:v>173.1829817</c:v>
                </c:pt>
                <c:pt idx="294">
                  <c:v>173.4558107</c:v>
                </c:pt>
                <c:pt idx="295">
                  <c:v>173.7241593</c:v>
                </c:pt>
                <c:pt idx="296">
                  <c:v>173.98794849999999</c:v>
                </c:pt>
                <c:pt idx="297">
                  <c:v>174.2471085</c:v>
                </c:pt>
                <c:pt idx="298">
                  <c:v>174.5015793</c:v>
                </c:pt>
                <c:pt idx="299">
                  <c:v>174.75131020000001</c:v>
                </c:pt>
                <c:pt idx="300">
                  <c:v>174.9962596</c:v>
                </c:pt>
                <c:pt idx="301">
                  <c:v>175.23639499999999</c:v>
                </c:pt>
                <c:pt idx="302">
                  <c:v>175.47169239999999</c:v>
                </c:pt>
                <c:pt idx="303">
                  <c:v>175.70213630000001</c:v>
                </c:pt>
                <c:pt idx="304">
                  <c:v>175.92771930000001</c:v>
                </c:pt>
                <c:pt idx="305">
                  <c:v>176.14844170000001</c:v>
                </c:pt>
                <c:pt idx="306">
                  <c:v>176.3643112</c:v>
                </c:pt>
                <c:pt idx="307">
                  <c:v>176.57534269999999</c:v>
                </c:pt>
                <c:pt idx="308">
                  <c:v>176.78155770000001</c:v>
                </c:pt>
                <c:pt idx="309">
                  <c:v>176.98298399999999</c:v>
                </c:pt>
                <c:pt idx="310">
                  <c:v>177.1796554</c:v>
                </c:pt>
                <c:pt idx="311">
                  <c:v>177.37161130000001</c:v>
                </c:pt>
                <c:pt idx="312">
                  <c:v>177.55889619999999</c:v>
                </c:pt>
                <c:pt idx="313">
                  <c:v>177.7415594</c:v>
                </c:pt>
                <c:pt idx="314">
                  <c:v>177.9196547</c:v>
                </c:pt>
                <c:pt idx="315">
                  <c:v>178.09324000000001</c:v>
                </c:pt>
                <c:pt idx="316">
                  <c:v>178.2623768</c:v>
                </c:pt>
                <c:pt idx="317">
                  <c:v>178.42713000000001</c:v>
                </c:pt>
                <c:pt idx="318">
                  <c:v>178.58756769999999</c:v>
                </c:pt>
                <c:pt idx="319">
                  <c:v>178.74376040000001</c:v>
                </c:pt>
                <c:pt idx="320">
                  <c:v>178.89578119999999</c:v>
                </c:pt>
                <c:pt idx="321">
                  <c:v>179.04370510000001</c:v>
                </c:pt>
                <c:pt idx="322">
                  <c:v>179.1876091</c:v>
                </c:pt>
                <c:pt idx="323">
                  <c:v>179.32757140000001</c:v>
                </c:pt>
                <c:pt idx="324">
                  <c:v>179.46367190000001</c:v>
                </c:pt>
                <c:pt idx="325">
                  <c:v>179.595991</c:v>
                </c:pt>
                <c:pt idx="326">
                  <c:v>179.7246102</c:v>
                </c:pt>
                <c:pt idx="327">
                  <c:v>179.84961129999999</c:v>
                </c:pt>
                <c:pt idx="328">
                  <c:v>179.97107639999999</c:v>
                </c:pt>
                <c:pt idx="329">
                  <c:v>180.0890885</c:v>
                </c:pt>
                <c:pt idx="330">
                  <c:v>180.2037296</c:v>
                </c:pt>
                <c:pt idx="331">
                  <c:v>180.31508170000001</c:v>
                </c:pt>
                <c:pt idx="332">
                  <c:v>180.42322669999999</c:v>
                </c:pt>
                <c:pt idx="333">
                  <c:v>180.52824580000001</c:v>
                </c:pt>
                <c:pt idx="334">
                  <c:v>180.6302197</c:v>
                </c:pt>
                <c:pt idx="335">
                  <c:v>180.72922819999999</c:v>
                </c:pt>
                <c:pt idx="336">
                  <c:v>180.8253503</c:v>
                </c:pt>
                <c:pt idx="337">
                  <c:v>180.91866479999999</c:v>
                </c:pt>
                <c:pt idx="338">
                  <c:v>181.00924760000001</c:v>
                </c:pt>
                <c:pt idx="339">
                  <c:v>181.0971749</c:v>
                </c:pt>
                <c:pt idx="340">
                  <c:v>181.1825216</c:v>
                </c:pt>
                <c:pt idx="341">
                  <c:v>181.26536089999999</c:v>
                </c:pt>
                <c:pt idx="342">
                  <c:v>181.34576509999999</c:v>
                </c:pt>
                <c:pt idx="343">
                  <c:v>181.42380470000001</c:v>
                </c:pt>
                <c:pt idx="344">
                  <c:v>181.49954919999999</c:v>
                </c:pt>
                <c:pt idx="345">
                  <c:v>181.57306650000001</c:v>
                </c:pt>
                <c:pt idx="346">
                  <c:v>181.6444229</c:v>
                </c:pt>
                <c:pt idx="347">
                  <c:v>181.7136836</c:v>
                </c:pt>
                <c:pt idx="348">
                  <c:v>181.78091190000001</c:v>
                </c:pt>
                <c:pt idx="349">
                  <c:v>181.84616969999999</c:v>
                </c:pt>
                <c:pt idx="350">
                  <c:v>181.90951770000001</c:v>
                </c:pt>
                <c:pt idx="351">
                  <c:v>181.97101470000001</c:v>
                </c:pt>
                <c:pt idx="352">
                  <c:v>182.0307182</c:v>
                </c:pt>
                <c:pt idx="353">
                  <c:v>182.08868409999999</c:v>
                </c:pt>
                <c:pt idx="354">
                  <c:v>182.14496679999999</c:v>
                </c:pt>
                <c:pt idx="355">
                  <c:v>182.1996192</c:v>
                </c:pt>
                <c:pt idx="356">
                  <c:v>182.25269299999999</c:v>
                </c:pt>
                <c:pt idx="357">
                  <c:v>182.304238</c:v>
                </c:pt>
                <c:pt idx="358">
                  <c:v>182.35430299999999</c:v>
                </c:pt>
                <c:pt idx="359">
                  <c:v>182.40293489999999</c:v>
                </c:pt>
                <c:pt idx="360">
                  <c:v>182.45017970000001</c:v>
                </c:pt>
                <c:pt idx="361">
                  <c:v>182.49608180000001</c:v>
                </c:pt>
                <c:pt idx="362">
                  <c:v>182.54068419999999</c:v>
                </c:pt>
                <c:pt idx="363">
                  <c:v>182.58402860000001</c:v>
                </c:pt>
                <c:pt idx="364">
                  <c:v>182.6261556</c:v>
                </c:pt>
                <c:pt idx="365">
                  <c:v>182.66710420000001</c:v>
                </c:pt>
                <c:pt idx="366">
                  <c:v>182.70691249999999</c:v>
                </c:pt>
                <c:pt idx="367">
                  <c:v>182.7456172</c:v>
                </c:pt>
                <c:pt idx="368">
                  <c:v>182.78325380000001</c:v>
                </c:pt>
                <c:pt idx="369">
                  <c:v>182.8198567</c:v>
                </c:pt>
                <c:pt idx="370">
                  <c:v>182.85545930000001</c:v>
                </c:pt>
                <c:pt idx="371">
                  <c:v>182.89009369999999</c:v>
                </c:pt>
                <c:pt idx="372">
                  <c:v>182.92379109999999</c:v>
                </c:pt>
                <c:pt idx="373">
                  <c:v>182.9565815</c:v>
                </c:pt>
                <c:pt idx="374">
                  <c:v>182.988494</c:v>
                </c:pt>
                <c:pt idx="375">
                  <c:v>183.01955670000001</c:v>
                </c:pt>
                <c:pt idx="376">
                  <c:v>183.04979689999999</c:v>
                </c:pt>
                <c:pt idx="377">
                  <c:v>183.07924059999999</c:v>
                </c:pt>
                <c:pt idx="378">
                  <c:v>183.1079134</c:v>
                </c:pt>
                <c:pt idx="379">
                  <c:v>183.1358396</c:v>
                </c:pt>
                <c:pt idx="380">
                  <c:v>183.16304299999999</c:v>
                </c:pt>
                <c:pt idx="381">
                  <c:v>183.1895462</c:v>
                </c:pt>
                <c:pt idx="382">
                  <c:v>183.2153715</c:v>
                </c:pt>
                <c:pt idx="383">
                  <c:v>183.24054000000001</c:v>
                </c:pt>
                <c:pt idx="384">
                  <c:v>183.26507230000001</c:v>
                </c:pt>
                <c:pt idx="385">
                  <c:v>183.28898839999999</c:v>
                </c:pt>
                <c:pt idx="386">
                  <c:v>183.31230719999999</c:v>
                </c:pt>
                <c:pt idx="387">
                  <c:v>183.33504730000001</c:v>
                </c:pt>
                <c:pt idx="388">
                  <c:v>183.3572265</c:v>
                </c:pt>
                <c:pt idx="389">
                  <c:v>183.37886209999999</c:v>
                </c:pt>
                <c:pt idx="390">
                  <c:v>183.39997070000001</c:v>
                </c:pt>
                <c:pt idx="391">
                  <c:v>183.42056830000001</c:v>
                </c:pt>
                <c:pt idx="392">
                  <c:v>183.44067039999999</c:v>
                </c:pt>
                <c:pt idx="393">
                  <c:v>183.46029200000001</c:v>
                </c:pt>
                <c:pt idx="394">
                  <c:v>183.47944749999999</c:v>
                </c:pt>
                <c:pt idx="395">
                  <c:v>183.49815079999999</c:v>
                </c:pt>
                <c:pt idx="396">
                  <c:v>183.51641530000001</c:v>
                </c:pt>
                <c:pt idx="397">
                  <c:v>183.5342541</c:v>
                </c:pt>
                <c:pt idx="398">
                  <c:v>183.55167969999999</c:v>
                </c:pt>
                <c:pt idx="399">
                  <c:v>183.56870409999999</c:v>
                </c:pt>
                <c:pt idx="400">
                  <c:v>183.5853391</c:v>
                </c:pt>
                <c:pt idx="401">
                  <c:v>183.60159590000001</c:v>
                </c:pt>
                <c:pt idx="402">
                  <c:v>183.61748539999999</c:v>
                </c:pt>
                <c:pt idx="403">
                  <c:v>183.63301820000001</c:v>
                </c:pt>
                <c:pt idx="404">
                  <c:v>183.6482043</c:v>
                </c:pt>
                <c:pt idx="405">
                  <c:v>183.66305360000001</c:v>
                </c:pt>
                <c:pt idx="406">
                  <c:v>183.67757560000001</c:v>
                </c:pt>
                <c:pt idx="407">
                  <c:v>183.6917794</c:v>
                </c:pt>
                <c:pt idx="408">
                  <c:v>183.7056738</c:v>
                </c:pt>
                <c:pt idx="409">
                  <c:v>183.7192675</c:v>
                </c:pt>
                <c:pt idx="410">
                  <c:v>183.73256860000001</c:v>
                </c:pt>
                <c:pt idx="411">
                  <c:v>183.74558519999999</c:v>
                </c:pt>
                <c:pt idx="412">
                  <c:v>183.75832489999999</c:v>
                </c:pt>
                <c:pt idx="413">
                  <c:v>183.77079520000001</c:v>
                </c:pt>
                <c:pt idx="414">
                  <c:v>183.78300340000001</c:v>
                </c:pt>
                <c:pt idx="415">
                  <c:v>183.79495639999999</c:v>
                </c:pt>
                <c:pt idx="416">
                  <c:v>183.8066609</c:v>
                </c:pt>
                <c:pt idx="417">
                  <c:v>183.81812339999999</c:v>
                </c:pt>
                <c:pt idx="418">
                  <c:v>183.82935040000001</c:v>
                </c:pt>
                <c:pt idx="419">
                  <c:v>183.84034779999999</c:v>
                </c:pt>
                <c:pt idx="420">
                  <c:v>183.85112169999999</c:v>
                </c:pt>
                <c:pt idx="421">
                  <c:v>183.86167760000001</c:v>
                </c:pt>
                <c:pt idx="422">
                  <c:v>183.87202120000001</c:v>
                </c:pt>
                <c:pt idx="423">
                  <c:v>183.88215769999999</c:v>
                </c:pt>
                <c:pt idx="424">
                  <c:v>183.89209249999999</c:v>
                </c:pt>
                <c:pt idx="425">
                  <c:v>183.90183049999999</c:v>
                </c:pt>
                <c:pt idx="426">
                  <c:v>183.91137649999999</c:v>
                </c:pt>
                <c:pt idx="427">
                  <c:v>183.92073540000001</c:v>
                </c:pt>
                <c:pt idx="428">
                  <c:v>183.9299116</c:v>
                </c:pt>
                <c:pt idx="429">
                  <c:v>183.93890959999999</c:v>
                </c:pt>
                <c:pt idx="430">
                  <c:v>183.94773369999999</c:v>
                </c:pt>
                <c:pt idx="431">
                  <c:v>183.956388</c:v>
                </c:pt>
                <c:pt idx="432">
                  <c:v>183.96487669999999</c:v>
                </c:pt>
                <c:pt idx="433">
                  <c:v>183.97320350000001</c:v>
                </c:pt>
              </c:numCache>
            </c:numRef>
          </c:val>
          <c:smooth val="0"/>
          <c:extLst>
            <c:ext xmlns:c16="http://schemas.microsoft.com/office/drawing/2014/chart" uri="{C3380CC4-5D6E-409C-BE32-E72D297353CC}">
              <c16:uniqueId val="{00000003-9747-49E3-BD9E-99A9BA8F77EF}"/>
            </c:ext>
          </c:extLst>
        </c:ser>
        <c:ser>
          <c:idx val="8"/>
          <c:order val="4"/>
          <c:tx>
            <c:v>-2 SD</c:v>
          </c:tx>
          <c:spPr>
            <a:ln w="19050">
              <a:solidFill>
                <a:srgbClr val="14CBF0"/>
              </a:solidFill>
              <a:prstDash val="sysDash"/>
            </a:ln>
          </c:spPr>
          <c:marker>
            <c:symbol val="none"/>
          </c:marker>
          <c:cat>
            <c:numRef>
              <c:f>Normaalwaarden!$C$2:$C$435</c:f>
              <c:numCache>
                <c:formatCode>General</c:formatCode>
                <c:ptCount val="434"/>
                <c:pt idx="0">
                  <c:v>2</c:v>
                </c:pt>
                <c:pt idx="1">
                  <c:v>2.0416666666666665</c:v>
                </c:pt>
                <c:pt idx="2">
                  <c:v>2.0833333333333335</c:v>
                </c:pt>
                <c:pt idx="3">
                  <c:v>2.125</c:v>
                </c:pt>
                <c:pt idx="4">
                  <c:v>2.1666666666666665</c:v>
                </c:pt>
                <c:pt idx="5">
                  <c:v>2.2083333333333335</c:v>
                </c:pt>
                <c:pt idx="6">
                  <c:v>2.25</c:v>
                </c:pt>
                <c:pt idx="7">
                  <c:v>2.2916666666666665</c:v>
                </c:pt>
                <c:pt idx="8">
                  <c:v>2.3333333333333335</c:v>
                </c:pt>
                <c:pt idx="9">
                  <c:v>2.375</c:v>
                </c:pt>
                <c:pt idx="10">
                  <c:v>2.4166666666666665</c:v>
                </c:pt>
                <c:pt idx="11">
                  <c:v>2.4583333333333335</c:v>
                </c:pt>
                <c:pt idx="12">
                  <c:v>2.5</c:v>
                </c:pt>
                <c:pt idx="13">
                  <c:v>2.5416666666666665</c:v>
                </c:pt>
                <c:pt idx="14">
                  <c:v>2.5833333333333335</c:v>
                </c:pt>
                <c:pt idx="15">
                  <c:v>2.625</c:v>
                </c:pt>
                <c:pt idx="16">
                  <c:v>2.6666666666666665</c:v>
                </c:pt>
                <c:pt idx="17">
                  <c:v>2.7083333333333335</c:v>
                </c:pt>
                <c:pt idx="18">
                  <c:v>2.75</c:v>
                </c:pt>
                <c:pt idx="19">
                  <c:v>2.7916666666666665</c:v>
                </c:pt>
                <c:pt idx="20">
                  <c:v>2.8333333333333335</c:v>
                </c:pt>
                <c:pt idx="21">
                  <c:v>2.875</c:v>
                </c:pt>
                <c:pt idx="22">
                  <c:v>2.9166666666666665</c:v>
                </c:pt>
                <c:pt idx="23">
                  <c:v>2.9583333333333335</c:v>
                </c:pt>
                <c:pt idx="24">
                  <c:v>3</c:v>
                </c:pt>
                <c:pt idx="25">
                  <c:v>3.0416666666666665</c:v>
                </c:pt>
                <c:pt idx="26">
                  <c:v>3.0833333333333335</c:v>
                </c:pt>
                <c:pt idx="27">
                  <c:v>3.125</c:v>
                </c:pt>
                <c:pt idx="28">
                  <c:v>3.1666666666666665</c:v>
                </c:pt>
                <c:pt idx="29">
                  <c:v>3.2083333333333335</c:v>
                </c:pt>
                <c:pt idx="30">
                  <c:v>3.25</c:v>
                </c:pt>
                <c:pt idx="31">
                  <c:v>3.2916666666666665</c:v>
                </c:pt>
                <c:pt idx="32">
                  <c:v>3.3333333333333335</c:v>
                </c:pt>
                <c:pt idx="33">
                  <c:v>3.375</c:v>
                </c:pt>
                <c:pt idx="34">
                  <c:v>3.4166666666666665</c:v>
                </c:pt>
                <c:pt idx="35">
                  <c:v>3.4583333333333335</c:v>
                </c:pt>
                <c:pt idx="36">
                  <c:v>3.5</c:v>
                </c:pt>
                <c:pt idx="37">
                  <c:v>3.5416666666666665</c:v>
                </c:pt>
                <c:pt idx="38">
                  <c:v>3.5833333333333335</c:v>
                </c:pt>
                <c:pt idx="39">
                  <c:v>3.625</c:v>
                </c:pt>
                <c:pt idx="40">
                  <c:v>3.6666666666666665</c:v>
                </c:pt>
                <c:pt idx="41">
                  <c:v>3.7083333333333335</c:v>
                </c:pt>
                <c:pt idx="42">
                  <c:v>3.75</c:v>
                </c:pt>
                <c:pt idx="43">
                  <c:v>3.7916666666666665</c:v>
                </c:pt>
                <c:pt idx="44">
                  <c:v>3.8333333333333335</c:v>
                </c:pt>
                <c:pt idx="45">
                  <c:v>3.875</c:v>
                </c:pt>
                <c:pt idx="46">
                  <c:v>3.9166666666666665</c:v>
                </c:pt>
                <c:pt idx="47">
                  <c:v>3.9583333333333335</c:v>
                </c:pt>
                <c:pt idx="48">
                  <c:v>4</c:v>
                </c:pt>
                <c:pt idx="49">
                  <c:v>4.041666666666667</c:v>
                </c:pt>
                <c:pt idx="50">
                  <c:v>4.083333333333333</c:v>
                </c:pt>
                <c:pt idx="51">
                  <c:v>4.125</c:v>
                </c:pt>
                <c:pt idx="52">
                  <c:v>4.166666666666667</c:v>
                </c:pt>
                <c:pt idx="53">
                  <c:v>4.208333333333333</c:v>
                </c:pt>
                <c:pt idx="54">
                  <c:v>4.25</c:v>
                </c:pt>
                <c:pt idx="55">
                  <c:v>4.291666666666667</c:v>
                </c:pt>
                <c:pt idx="56">
                  <c:v>4.333333333333333</c:v>
                </c:pt>
                <c:pt idx="57">
                  <c:v>4.375</c:v>
                </c:pt>
                <c:pt idx="58">
                  <c:v>4.416666666666667</c:v>
                </c:pt>
                <c:pt idx="59">
                  <c:v>4.458333333333333</c:v>
                </c:pt>
                <c:pt idx="60">
                  <c:v>4.5</c:v>
                </c:pt>
                <c:pt idx="61">
                  <c:v>4.541666666666667</c:v>
                </c:pt>
                <c:pt idx="62">
                  <c:v>4.583333333333333</c:v>
                </c:pt>
                <c:pt idx="63">
                  <c:v>4.625</c:v>
                </c:pt>
                <c:pt idx="64">
                  <c:v>4.666666666666667</c:v>
                </c:pt>
                <c:pt idx="65">
                  <c:v>4.708333333333333</c:v>
                </c:pt>
                <c:pt idx="66">
                  <c:v>4.75</c:v>
                </c:pt>
                <c:pt idx="67">
                  <c:v>4.791666666666667</c:v>
                </c:pt>
                <c:pt idx="68">
                  <c:v>4.833333333333333</c:v>
                </c:pt>
                <c:pt idx="69">
                  <c:v>4.875</c:v>
                </c:pt>
                <c:pt idx="70">
                  <c:v>4.916666666666667</c:v>
                </c:pt>
                <c:pt idx="71">
                  <c:v>4.958333333333333</c:v>
                </c:pt>
                <c:pt idx="72">
                  <c:v>5</c:v>
                </c:pt>
                <c:pt idx="73">
                  <c:v>5.041666666666667</c:v>
                </c:pt>
                <c:pt idx="74">
                  <c:v>5.083333333333333</c:v>
                </c:pt>
                <c:pt idx="75">
                  <c:v>5.125</c:v>
                </c:pt>
                <c:pt idx="76">
                  <c:v>5.166666666666667</c:v>
                </c:pt>
                <c:pt idx="77">
                  <c:v>5.208333333333333</c:v>
                </c:pt>
                <c:pt idx="78">
                  <c:v>5.25</c:v>
                </c:pt>
                <c:pt idx="79">
                  <c:v>5.291666666666667</c:v>
                </c:pt>
                <c:pt idx="80">
                  <c:v>5.333333333333333</c:v>
                </c:pt>
                <c:pt idx="81">
                  <c:v>5.375</c:v>
                </c:pt>
                <c:pt idx="82">
                  <c:v>5.416666666666667</c:v>
                </c:pt>
                <c:pt idx="83">
                  <c:v>5.458333333333333</c:v>
                </c:pt>
                <c:pt idx="84">
                  <c:v>5.5</c:v>
                </c:pt>
                <c:pt idx="85">
                  <c:v>5.541666666666667</c:v>
                </c:pt>
                <c:pt idx="86">
                  <c:v>5.583333333333333</c:v>
                </c:pt>
                <c:pt idx="87">
                  <c:v>5.625</c:v>
                </c:pt>
                <c:pt idx="88">
                  <c:v>5.666666666666667</c:v>
                </c:pt>
                <c:pt idx="89">
                  <c:v>5.708333333333333</c:v>
                </c:pt>
                <c:pt idx="90">
                  <c:v>5.75</c:v>
                </c:pt>
                <c:pt idx="91">
                  <c:v>5.791666666666667</c:v>
                </c:pt>
                <c:pt idx="92">
                  <c:v>5.833333333333333</c:v>
                </c:pt>
                <c:pt idx="93">
                  <c:v>5.875</c:v>
                </c:pt>
                <c:pt idx="94">
                  <c:v>5.916666666666667</c:v>
                </c:pt>
                <c:pt idx="95">
                  <c:v>5.958333333333333</c:v>
                </c:pt>
                <c:pt idx="96">
                  <c:v>6</c:v>
                </c:pt>
                <c:pt idx="97">
                  <c:v>6.041666666666667</c:v>
                </c:pt>
                <c:pt idx="98">
                  <c:v>6.083333333333333</c:v>
                </c:pt>
                <c:pt idx="99">
                  <c:v>6.125</c:v>
                </c:pt>
                <c:pt idx="100">
                  <c:v>6.166666666666667</c:v>
                </c:pt>
                <c:pt idx="101">
                  <c:v>6.208333333333333</c:v>
                </c:pt>
                <c:pt idx="102">
                  <c:v>6.25</c:v>
                </c:pt>
                <c:pt idx="103">
                  <c:v>6.291666666666667</c:v>
                </c:pt>
                <c:pt idx="104">
                  <c:v>6.333333333333333</c:v>
                </c:pt>
                <c:pt idx="105">
                  <c:v>6.375</c:v>
                </c:pt>
                <c:pt idx="106">
                  <c:v>6.416666666666667</c:v>
                </c:pt>
                <c:pt idx="107">
                  <c:v>6.458333333333333</c:v>
                </c:pt>
                <c:pt idx="108">
                  <c:v>6.5</c:v>
                </c:pt>
                <c:pt idx="109">
                  <c:v>6.541666666666667</c:v>
                </c:pt>
                <c:pt idx="110">
                  <c:v>6.583333333333333</c:v>
                </c:pt>
                <c:pt idx="111">
                  <c:v>6.625</c:v>
                </c:pt>
                <c:pt idx="112">
                  <c:v>6.666666666666667</c:v>
                </c:pt>
                <c:pt idx="113">
                  <c:v>6.708333333333333</c:v>
                </c:pt>
                <c:pt idx="114">
                  <c:v>6.75</c:v>
                </c:pt>
                <c:pt idx="115">
                  <c:v>6.791666666666667</c:v>
                </c:pt>
                <c:pt idx="116">
                  <c:v>6.833333333333333</c:v>
                </c:pt>
                <c:pt idx="117">
                  <c:v>6.875</c:v>
                </c:pt>
                <c:pt idx="118">
                  <c:v>6.916666666666667</c:v>
                </c:pt>
                <c:pt idx="119">
                  <c:v>6.958333333333333</c:v>
                </c:pt>
                <c:pt idx="120">
                  <c:v>7</c:v>
                </c:pt>
                <c:pt idx="121">
                  <c:v>7.041666666666667</c:v>
                </c:pt>
                <c:pt idx="122">
                  <c:v>7.083333333333333</c:v>
                </c:pt>
                <c:pt idx="123">
                  <c:v>7.125</c:v>
                </c:pt>
                <c:pt idx="124">
                  <c:v>7.166666666666667</c:v>
                </c:pt>
                <c:pt idx="125">
                  <c:v>7.208333333333333</c:v>
                </c:pt>
                <c:pt idx="126">
                  <c:v>7.25</c:v>
                </c:pt>
                <c:pt idx="127">
                  <c:v>7.291666666666667</c:v>
                </c:pt>
                <c:pt idx="128">
                  <c:v>7.333333333333333</c:v>
                </c:pt>
                <c:pt idx="129">
                  <c:v>7.375</c:v>
                </c:pt>
                <c:pt idx="130">
                  <c:v>7.416666666666667</c:v>
                </c:pt>
                <c:pt idx="131">
                  <c:v>7.458333333333333</c:v>
                </c:pt>
                <c:pt idx="132">
                  <c:v>7.5</c:v>
                </c:pt>
                <c:pt idx="133">
                  <c:v>7.541666666666667</c:v>
                </c:pt>
                <c:pt idx="134">
                  <c:v>7.583333333333333</c:v>
                </c:pt>
                <c:pt idx="135">
                  <c:v>7.625</c:v>
                </c:pt>
                <c:pt idx="136">
                  <c:v>7.666666666666667</c:v>
                </c:pt>
                <c:pt idx="137">
                  <c:v>7.708333333333333</c:v>
                </c:pt>
                <c:pt idx="138">
                  <c:v>7.75</c:v>
                </c:pt>
                <c:pt idx="139">
                  <c:v>7.791666666666667</c:v>
                </c:pt>
                <c:pt idx="140">
                  <c:v>7.833333333333333</c:v>
                </c:pt>
                <c:pt idx="141">
                  <c:v>7.875</c:v>
                </c:pt>
                <c:pt idx="142">
                  <c:v>7.916666666666667</c:v>
                </c:pt>
                <c:pt idx="143">
                  <c:v>7.958333333333333</c:v>
                </c:pt>
                <c:pt idx="144">
                  <c:v>8</c:v>
                </c:pt>
                <c:pt idx="145">
                  <c:v>8.0416666666666661</c:v>
                </c:pt>
                <c:pt idx="146">
                  <c:v>8.0833333333333339</c:v>
                </c:pt>
                <c:pt idx="147">
                  <c:v>8.125</c:v>
                </c:pt>
                <c:pt idx="148">
                  <c:v>8.1666666666666661</c:v>
                </c:pt>
                <c:pt idx="149">
                  <c:v>8.2083333333333339</c:v>
                </c:pt>
                <c:pt idx="150">
                  <c:v>8.25</c:v>
                </c:pt>
                <c:pt idx="151">
                  <c:v>8.2916666666666661</c:v>
                </c:pt>
                <c:pt idx="152">
                  <c:v>8.3333333333333339</c:v>
                </c:pt>
                <c:pt idx="153">
                  <c:v>8.375</c:v>
                </c:pt>
                <c:pt idx="154">
                  <c:v>8.4166666666666661</c:v>
                </c:pt>
                <c:pt idx="155">
                  <c:v>8.4583333333333339</c:v>
                </c:pt>
                <c:pt idx="156">
                  <c:v>8.5</c:v>
                </c:pt>
                <c:pt idx="157">
                  <c:v>8.5416666666666661</c:v>
                </c:pt>
                <c:pt idx="158">
                  <c:v>8.5833333333333339</c:v>
                </c:pt>
                <c:pt idx="159">
                  <c:v>8.625</c:v>
                </c:pt>
                <c:pt idx="160">
                  <c:v>8.6666666666666661</c:v>
                </c:pt>
                <c:pt idx="161">
                  <c:v>8.7083333333333339</c:v>
                </c:pt>
                <c:pt idx="162">
                  <c:v>8.75</c:v>
                </c:pt>
                <c:pt idx="163">
                  <c:v>8.7916666666666661</c:v>
                </c:pt>
                <c:pt idx="164">
                  <c:v>8.8333333333333339</c:v>
                </c:pt>
                <c:pt idx="165">
                  <c:v>8.875</c:v>
                </c:pt>
                <c:pt idx="166">
                  <c:v>8.9166666666666661</c:v>
                </c:pt>
                <c:pt idx="167">
                  <c:v>8.9583333333333339</c:v>
                </c:pt>
                <c:pt idx="168">
                  <c:v>9</c:v>
                </c:pt>
                <c:pt idx="169">
                  <c:v>9.0416666666666661</c:v>
                </c:pt>
                <c:pt idx="170">
                  <c:v>9.0833333333333339</c:v>
                </c:pt>
                <c:pt idx="171">
                  <c:v>9.125</c:v>
                </c:pt>
                <c:pt idx="172">
                  <c:v>9.1666666666666661</c:v>
                </c:pt>
                <c:pt idx="173">
                  <c:v>9.2083333333333339</c:v>
                </c:pt>
                <c:pt idx="174">
                  <c:v>9.25</c:v>
                </c:pt>
                <c:pt idx="175">
                  <c:v>9.2916666666666661</c:v>
                </c:pt>
                <c:pt idx="176">
                  <c:v>9.3333333333333339</c:v>
                </c:pt>
                <c:pt idx="177">
                  <c:v>9.375</c:v>
                </c:pt>
                <c:pt idx="178">
                  <c:v>9.4166666666666661</c:v>
                </c:pt>
                <c:pt idx="179">
                  <c:v>9.4583333333333339</c:v>
                </c:pt>
                <c:pt idx="180">
                  <c:v>9.5</c:v>
                </c:pt>
                <c:pt idx="181">
                  <c:v>9.5416666666666661</c:v>
                </c:pt>
                <c:pt idx="182">
                  <c:v>9.5833333333333339</c:v>
                </c:pt>
                <c:pt idx="183">
                  <c:v>9.625</c:v>
                </c:pt>
                <c:pt idx="184">
                  <c:v>9.6666666666666661</c:v>
                </c:pt>
                <c:pt idx="185">
                  <c:v>9.7083333333333339</c:v>
                </c:pt>
                <c:pt idx="186">
                  <c:v>9.75</c:v>
                </c:pt>
                <c:pt idx="187">
                  <c:v>9.7916666666666661</c:v>
                </c:pt>
                <c:pt idx="188">
                  <c:v>9.8333333333333339</c:v>
                </c:pt>
                <c:pt idx="189">
                  <c:v>9.875</c:v>
                </c:pt>
                <c:pt idx="190">
                  <c:v>9.9166666666666661</c:v>
                </c:pt>
                <c:pt idx="191">
                  <c:v>9.9583333333333339</c:v>
                </c:pt>
                <c:pt idx="192">
                  <c:v>10</c:v>
                </c:pt>
                <c:pt idx="193">
                  <c:v>10.041666666666666</c:v>
                </c:pt>
                <c:pt idx="194">
                  <c:v>10.083333333333334</c:v>
                </c:pt>
                <c:pt idx="195">
                  <c:v>10.125</c:v>
                </c:pt>
                <c:pt idx="196">
                  <c:v>10.166666666666666</c:v>
                </c:pt>
                <c:pt idx="197">
                  <c:v>10.208333333333334</c:v>
                </c:pt>
                <c:pt idx="198">
                  <c:v>10.25</c:v>
                </c:pt>
                <c:pt idx="199">
                  <c:v>10.291666666666666</c:v>
                </c:pt>
                <c:pt idx="200">
                  <c:v>10.333333333333334</c:v>
                </c:pt>
                <c:pt idx="201">
                  <c:v>10.375</c:v>
                </c:pt>
                <c:pt idx="202">
                  <c:v>10.416666666666666</c:v>
                </c:pt>
                <c:pt idx="203">
                  <c:v>10.458333333333334</c:v>
                </c:pt>
                <c:pt idx="204">
                  <c:v>10.5</c:v>
                </c:pt>
                <c:pt idx="205">
                  <c:v>10.541666666666666</c:v>
                </c:pt>
                <c:pt idx="206">
                  <c:v>10.583333333333334</c:v>
                </c:pt>
                <c:pt idx="207">
                  <c:v>10.625</c:v>
                </c:pt>
                <c:pt idx="208">
                  <c:v>10.666666666666666</c:v>
                </c:pt>
                <c:pt idx="209">
                  <c:v>10.708333333333334</c:v>
                </c:pt>
                <c:pt idx="210">
                  <c:v>10.75</c:v>
                </c:pt>
                <c:pt idx="211">
                  <c:v>10.791666666666666</c:v>
                </c:pt>
                <c:pt idx="212">
                  <c:v>10.833333333333334</c:v>
                </c:pt>
                <c:pt idx="213">
                  <c:v>10.875</c:v>
                </c:pt>
                <c:pt idx="214">
                  <c:v>10.916666666666666</c:v>
                </c:pt>
                <c:pt idx="215">
                  <c:v>10.958333333333334</c:v>
                </c:pt>
                <c:pt idx="216">
                  <c:v>11</c:v>
                </c:pt>
                <c:pt idx="217">
                  <c:v>11.041666666666666</c:v>
                </c:pt>
                <c:pt idx="218">
                  <c:v>11.083333333333334</c:v>
                </c:pt>
                <c:pt idx="219">
                  <c:v>11.125</c:v>
                </c:pt>
                <c:pt idx="220">
                  <c:v>11.166666666666666</c:v>
                </c:pt>
                <c:pt idx="221">
                  <c:v>11.208333333333334</c:v>
                </c:pt>
                <c:pt idx="222">
                  <c:v>11.25</c:v>
                </c:pt>
                <c:pt idx="223">
                  <c:v>11.291666666666666</c:v>
                </c:pt>
                <c:pt idx="224">
                  <c:v>11.333333333333334</c:v>
                </c:pt>
                <c:pt idx="225">
                  <c:v>11.375</c:v>
                </c:pt>
                <c:pt idx="226">
                  <c:v>11.416666666666666</c:v>
                </c:pt>
                <c:pt idx="227">
                  <c:v>11.458333333333334</c:v>
                </c:pt>
                <c:pt idx="228">
                  <c:v>11.5</c:v>
                </c:pt>
                <c:pt idx="229">
                  <c:v>11.541666666666666</c:v>
                </c:pt>
                <c:pt idx="230">
                  <c:v>11.583333333333334</c:v>
                </c:pt>
                <c:pt idx="231">
                  <c:v>11.625</c:v>
                </c:pt>
                <c:pt idx="232">
                  <c:v>11.666666666666666</c:v>
                </c:pt>
                <c:pt idx="233">
                  <c:v>11.708333333333334</c:v>
                </c:pt>
                <c:pt idx="234">
                  <c:v>11.75</c:v>
                </c:pt>
                <c:pt idx="235">
                  <c:v>11.791666666666666</c:v>
                </c:pt>
                <c:pt idx="236">
                  <c:v>11.833333333333334</c:v>
                </c:pt>
                <c:pt idx="237">
                  <c:v>11.875</c:v>
                </c:pt>
                <c:pt idx="238">
                  <c:v>11.916666666666666</c:v>
                </c:pt>
                <c:pt idx="239">
                  <c:v>11.958333333333334</c:v>
                </c:pt>
                <c:pt idx="240">
                  <c:v>12</c:v>
                </c:pt>
                <c:pt idx="241">
                  <c:v>12.041666666666666</c:v>
                </c:pt>
                <c:pt idx="242">
                  <c:v>12.083333333333334</c:v>
                </c:pt>
                <c:pt idx="243">
                  <c:v>12.125</c:v>
                </c:pt>
                <c:pt idx="244">
                  <c:v>12.166666666666666</c:v>
                </c:pt>
                <c:pt idx="245">
                  <c:v>12.208333333333334</c:v>
                </c:pt>
                <c:pt idx="246">
                  <c:v>12.25</c:v>
                </c:pt>
                <c:pt idx="247">
                  <c:v>12.291666666666666</c:v>
                </c:pt>
                <c:pt idx="248">
                  <c:v>12.333333333333334</c:v>
                </c:pt>
                <c:pt idx="249">
                  <c:v>12.375</c:v>
                </c:pt>
                <c:pt idx="250">
                  <c:v>12.416666666666666</c:v>
                </c:pt>
                <c:pt idx="251">
                  <c:v>12.458333333333334</c:v>
                </c:pt>
                <c:pt idx="252">
                  <c:v>12.5</c:v>
                </c:pt>
                <c:pt idx="253">
                  <c:v>12.541666666666666</c:v>
                </c:pt>
                <c:pt idx="254">
                  <c:v>12.583333333333334</c:v>
                </c:pt>
                <c:pt idx="255">
                  <c:v>12.625</c:v>
                </c:pt>
                <c:pt idx="256">
                  <c:v>12.666666666666666</c:v>
                </c:pt>
                <c:pt idx="257">
                  <c:v>12.708333333333334</c:v>
                </c:pt>
                <c:pt idx="258">
                  <c:v>12.75</c:v>
                </c:pt>
                <c:pt idx="259">
                  <c:v>12.791666666666666</c:v>
                </c:pt>
                <c:pt idx="260">
                  <c:v>12.833333333333334</c:v>
                </c:pt>
                <c:pt idx="261">
                  <c:v>12.875</c:v>
                </c:pt>
                <c:pt idx="262">
                  <c:v>12.916666666666666</c:v>
                </c:pt>
                <c:pt idx="263">
                  <c:v>12.958333333333334</c:v>
                </c:pt>
                <c:pt idx="264">
                  <c:v>13</c:v>
                </c:pt>
                <c:pt idx="265">
                  <c:v>13.041666666666666</c:v>
                </c:pt>
                <c:pt idx="266">
                  <c:v>13.083333333333334</c:v>
                </c:pt>
                <c:pt idx="267">
                  <c:v>13.125</c:v>
                </c:pt>
                <c:pt idx="268">
                  <c:v>13.166666666666666</c:v>
                </c:pt>
                <c:pt idx="269">
                  <c:v>13.208333333333334</c:v>
                </c:pt>
                <c:pt idx="270">
                  <c:v>13.25</c:v>
                </c:pt>
                <c:pt idx="271">
                  <c:v>13.291666666666666</c:v>
                </c:pt>
                <c:pt idx="272">
                  <c:v>13.333333333333334</c:v>
                </c:pt>
                <c:pt idx="273">
                  <c:v>13.375</c:v>
                </c:pt>
                <c:pt idx="274">
                  <c:v>13.416666666666666</c:v>
                </c:pt>
                <c:pt idx="275">
                  <c:v>13.458333333333334</c:v>
                </c:pt>
                <c:pt idx="276">
                  <c:v>13.5</c:v>
                </c:pt>
                <c:pt idx="277">
                  <c:v>13.541666666666666</c:v>
                </c:pt>
                <c:pt idx="278">
                  <c:v>13.583333333333334</c:v>
                </c:pt>
                <c:pt idx="279">
                  <c:v>13.625</c:v>
                </c:pt>
                <c:pt idx="280">
                  <c:v>13.666666666666666</c:v>
                </c:pt>
                <c:pt idx="281">
                  <c:v>13.708333333333334</c:v>
                </c:pt>
                <c:pt idx="282">
                  <c:v>13.75</c:v>
                </c:pt>
                <c:pt idx="283">
                  <c:v>13.791666666666666</c:v>
                </c:pt>
                <c:pt idx="284">
                  <c:v>13.833333333333334</c:v>
                </c:pt>
                <c:pt idx="285">
                  <c:v>13.875</c:v>
                </c:pt>
                <c:pt idx="286">
                  <c:v>13.916666666666666</c:v>
                </c:pt>
                <c:pt idx="287">
                  <c:v>13.958333333333334</c:v>
                </c:pt>
                <c:pt idx="288">
                  <c:v>14</c:v>
                </c:pt>
                <c:pt idx="289">
                  <c:v>14.041666666666666</c:v>
                </c:pt>
                <c:pt idx="290">
                  <c:v>14.083333333333334</c:v>
                </c:pt>
                <c:pt idx="291">
                  <c:v>14.125</c:v>
                </c:pt>
                <c:pt idx="292">
                  <c:v>14.166666666666666</c:v>
                </c:pt>
                <c:pt idx="293">
                  <c:v>14.208333333333334</c:v>
                </c:pt>
                <c:pt idx="294">
                  <c:v>14.25</c:v>
                </c:pt>
                <c:pt idx="295">
                  <c:v>14.291666666666666</c:v>
                </c:pt>
                <c:pt idx="296">
                  <c:v>14.333333333333334</c:v>
                </c:pt>
                <c:pt idx="297">
                  <c:v>14.375</c:v>
                </c:pt>
                <c:pt idx="298">
                  <c:v>14.416666666666666</c:v>
                </c:pt>
                <c:pt idx="299">
                  <c:v>14.458333333333334</c:v>
                </c:pt>
                <c:pt idx="300">
                  <c:v>14.5</c:v>
                </c:pt>
                <c:pt idx="301">
                  <c:v>14.541666666666666</c:v>
                </c:pt>
                <c:pt idx="302">
                  <c:v>14.583333333333334</c:v>
                </c:pt>
                <c:pt idx="303">
                  <c:v>14.625</c:v>
                </c:pt>
                <c:pt idx="304">
                  <c:v>14.666666666666666</c:v>
                </c:pt>
                <c:pt idx="305">
                  <c:v>14.708333333333334</c:v>
                </c:pt>
                <c:pt idx="306">
                  <c:v>14.75</c:v>
                </c:pt>
                <c:pt idx="307">
                  <c:v>14.791666666666666</c:v>
                </c:pt>
                <c:pt idx="308">
                  <c:v>14.833333333333334</c:v>
                </c:pt>
                <c:pt idx="309">
                  <c:v>14.875</c:v>
                </c:pt>
                <c:pt idx="310">
                  <c:v>14.916666666666666</c:v>
                </c:pt>
                <c:pt idx="311">
                  <c:v>14.958333333333334</c:v>
                </c:pt>
                <c:pt idx="312">
                  <c:v>15</c:v>
                </c:pt>
                <c:pt idx="313">
                  <c:v>15.041666666666666</c:v>
                </c:pt>
                <c:pt idx="314">
                  <c:v>15.083333333333334</c:v>
                </c:pt>
                <c:pt idx="315">
                  <c:v>15.125</c:v>
                </c:pt>
                <c:pt idx="316">
                  <c:v>15.166666666666666</c:v>
                </c:pt>
                <c:pt idx="317">
                  <c:v>15.208333333333334</c:v>
                </c:pt>
                <c:pt idx="318">
                  <c:v>15.25</c:v>
                </c:pt>
                <c:pt idx="319">
                  <c:v>15.291666666666666</c:v>
                </c:pt>
                <c:pt idx="320">
                  <c:v>15.333333333333334</c:v>
                </c:pt>
                <c:pt idx="321">
                  <c:v>15.375</c:v>
                </c:pt>
                <c:pt idx="322">
                  <c:v>15.416666666666666</c:v>
                </c:pt>
                <c:pt idx="323">
                  <c:v>15.458333333333334</c:v>
                </c:pt>
                <c:pt idx="324">
                  <c:v>15.5</c:v>
                </c:pt>
                <c:pt idx="325">
                  <c:v>15.541666666666666</c:v>
                </c:pt>
                <c:pt idx="326">
                  <c:v>15.583333333333334</c:v>
                </c:pt>
                <c:pt idx="327">
                  <c:v>15.625</c:v>
                </c:pt>
                <c:pt idx="328">
                  <c:v>15.666666666666666</c:v>
                </c:pt>
                <c:pt idx="329">
                  <c:v>15.708333333333334</c:v>
                </c:pt>
                <c:pt idx="330">
                  <c:v>15.75</c:v>
                </c:pt>
                <c:pt idx="331">
                  <c:v>15.791666666666666</c:v>
                </c:pt>
                <c:pt idx="332">
                  <c:v>15.833333333333334</c:v>
                </c:pt>
                <c:pt idx="333">
                  <c:v>15.875</c:v>
                </c:pt>
                <c:pt idx="334">
                  <c:v>15.916666666666666</c:v>
                </c:pt>
                <c:pt idx="335">
                  <c:v>15.958333333333334</c:v>
                </c:pt>
                <c:pt idx="336">
                  <c:v>16</c:v>
                </c:pt>
                <c:pt idx="337">
                  <c:v>16.041666666666668</c:v>
                </c:pt>
                <c:pt idx="338">
                  <c:v>16.083333333333332</c:v>
                </c:pt>
                <c:pt idx="339">
                  <c:v>16.125</c:v>
                </c:pt>
                <c:pt idx="340">
                  <c:v>16.166666666666668</c:v>
                </c:pt>
                <c:pt idx="341">
                  <c:v>16.208333333333332</c:v>
                </c:pt>
                <c:pt idx="342">
                  <c:v>16.25</c:v>
                </c:pt>
                <c:pt idx="343">
                  <c:v>16.291666666666668</c:v>
                </c:pt>
                <c:pt idx="344">
                  <c:v>16.333333333333332</c:v>
                </c:pt>
                <c:pt idx="345">
                  <c:v>16.375</c:v>
                </c:pt>
                <c:pt idx="346">
                  <c:v>16.416666666666668</c:v>
                </c:pt>
                <c:pt idx="347">
                  <c:v>16.458333333333332</c:v>
                </c:pt>
                <c:pt idx="348">
                  <c:v>16.5</c:v>
                </c:pt>
                <c:pt idx="349">
                  <c:v>16.541666666666668</c:v>
                </c:pt>
                <c:pt idx="350">
                  <c:v>16.583333333333332</c:v>
                </c:pt>
                <c:pt idx="351">
                  <c:v>16.625</c:v>
                </c:pt>
                <c:pt idx="352">
                  <c:v>16.666666666666668</c:v>
                </c:pt>
                <c:pt idx="353">
                  <c:v>16.708333333333332</c:v>
                </c:pt>
                <c:pt idx="354">
                  <c:v>16.75</c:v>
                </c:pt>
                <c:pt idx="355">
                  <c:v>16.791666666666668</c:v>
                </c:pt>
                <c:pt idx="356">
                  <c:v>16.833333333333332</c:v>
                </c:pt>
                <c:pt idx="357">
                  <c:v>16.875</c:v>
                </c:pt>
                <c:pt idx="358">
                  <c:v>16.916666666666668</c:v>
                </c:pt>
                <c:pt idx="359">
                  <c:v>16.958333333333332</c:v>
                </c:pt>
                <c:pt idx="360">
                  <c:v>17</c:v>
                </c:pt>
                <c:pt idx="361">
                  <c:v>17.041666666666668</c:v>
                </c:pt>
                <c:pt idx="362">
                  <c:v>17.083333333333332</c:v>
                </c:pt>
                <c:pt idx="363">
                  <c:v>17.125</c:v>
                </c:pt>
                <c:pt idx="364">
                  <c:v>17.166666666666668</c:v>
                </c:pt>
                <c:pt idx="365">
                  <c:v>17.208333333333332</c:v>
                </c:pt>
                <c:pt idx="366">
                  <c:v>17.25</c:v>
                </c:pt>
                <c:pt idx="367">
                  <c:v>17.291666666666668</c:v>
                </c:pt>
                <c:pt idx="368">
                  <c:v>17.333333333333332</c:v>
                </c:pt>
                <c:pt idx="369">
                  <c:v>17.375</c:v>
                </c:pt>
                <c:pt idx="370">
                  <c:v>17.416666666666668</c:v>
                </c:pt>
                <c:pt idx="371">
                  <c:v>17.458333333333332</c:v>
                </c:pt>
                <c:pt idx="372">
                  <c:v>17.5</c:v>
                </c:pt>
                <c:pt idx="373">
                  <c:v>17.541666666666668</c:v>
                </c:pt>
                <c:pt idx="374">
                  <c:v>17.583333333333332</c:v>
                </c:pt>
                <c:pt idx="375">
                  <c:v>17.625</c:v>
                </c:pt>
                <c:pt idx="376">
                  <c:v>17.666666666666668</c:v>
                </c:pt>
                <c:pt idx="377">
                  <c:v>17.708333333333332</c:v>
                </c:pt>
                <c:pt idx="378">
                  <c:v>17.75</c:v>
                </c:pt>
                <c:pt idx="379">
                  <c:v>17.791666666666668</c:v>
                </c:pt>
                <c:pt idx="380">
                  <c:v>17.833333333333332</c:v>
                </c:pt>
                <c:pt idx="381">
                  <c:v>17.875</c:v>
                </c:pt>
                <c:pt idx="382">
                  <c:v>17.916666666666668</c:v>
                </c:pt>
                <c:pt idx="383">
                  <c:v>17.958333333333332</c:v>
                </c:pt>
                <c:pt idx="384">
                  <c:v>18</c:v>
                </c:pt>
                <c:pt idx="385">
                  <c:v>18.041666666666668</c:v>
                </c:pt>
                <c:pt idx="386">
                  <c:v>18.083333333333332</c:v>
                </c:pt>
                <c:pt idx="387">
                  <c:v>18.125</c:v>
                </c:pt>
                <c:pt idx="388">
                  <c:v>18.166666666666668</c:v>
                </c:pt>
                <c:pt idx="389">
                  <c:v>18.208333333333332</c:v>
                </c:pt>
                <c:pt idx="390">
                  <c:v>18.25</c:v>
                </c:pt>
                <c:pt idx="391">
                  <c:v>18.291666666666668</c:v>
                </c:pt>
                <c:pt idx="392">
                  <c:v>18.333333333333332</c:v>
                </c:pt>
                <c:pt idx="393">
                  <c:v>18.375</c:v>
                </c:pt>
                <c:pt idx="394">
                  <c:v>18.416666666666668</c:v>
                </c:pt>
                <c:pt idx="395">
                  <c:v>18.458333333333332</c:v>
                </c:pt>
                <c:pt idx="396">
                  <c:v>18.5</c:v>
                </c:pt>
                <c:pt idx="397">
                  <c:v>18.541666666666668</c:v>
                </c:pt>
                <c:pt idx="398">
                  <c:v>18.583333333333332</c:v>
                </c:pt>
                <c:pt idx="399">
                  <c:v>18.625</c:v>
                </c:pt>
                <c:pt idx="400">
                  <c:v>18.666666666666668</c:v>
                </c:pt>
                <c:pt idx="401">
                  <c:v>18.708333333333332</c:v>
                </c:pt>
                <c:pt idx="402">
                  <c:v>18.75</c:v>
                </c:pt>
                <c:pt idx="403">
                  <c:v>18.791666666666668</c:v>
                </c:pt>
                <c:pt idx="404">
                  <c:v>18.833333333333332</c:v>
                </c:pt>
                <c:pt idx="405">
                  <c:v>18.875</c:v>
                </c:pt>
                <c:pt idx="406">
                  <c:v>18.916666666666668</c:v>
                </c:pt>
                <c:pt idx="407">
                  <c:v>18.958333333333332</c:v>
                </c:pt>
                <c:pt idx="408">
                  <c:v>19</c:v>
                </c:pt>
                <c:pt idx="409">
                  <c:v>19.041666666666668</c:v>
                </c:pt>
                <c:pt idx="410">
                  <c:v>19.083333333333332</c:v>
                </c:pt>
                <c:pt idx="411">
                  <c:v>19.125</c:v>
                </c:pt>
                <c:pt idx="412">
                  <c:v>19.166666666666668</c:v>
                </c:pt>
                <c:pt idx="413">
                  <c:v>19.208333333333332</c:v>
                </c:pt>
                <c:pt idx="414">
                  <c:v>19.25</c:v>
                </c:pt>
                <c:pt idx="415">
                  <c:v>19.291666666666668</c:v>
                </c:pt>
                <c:pt idx="416">
                  <c:v>19.333333333333332</c:v>
                </c:pt>
                <c:pt idx="417">
                  <c:v>19.375</c:v>
                </c:pt>
                <c:pt idx="418">
                  <c:v>19.416666666666668</c:v>
                </c:pt>
                <c:pt idx="419">
                  <c:v>19.458333333333332</c:v>
                </c:pt>
                <c:pt idx="420">
                  <c:v>19.5</c:v>
                </c:pt>
                <c:pt idx="421">
                  <c:v>19.541666666666668</c:v>
                </c:pt>
                <c:pt idx="422">
                  <c:v>19.583333333333332</c:v>
                </c:pt>
                <c:pt idx="423">
                  <c:v>19.625</c:v>
                </c:pt>
                <c:pt idx="424">
                  <c:v>19.666666666666668</c:v>
                </c:pt>
                <c:pt idx="425">
                  <c:v>19.708333333333332</c:v>
                </c:pt>
                <c:pt idx="426">
                  <c:v>19.75</c:v>
                </c:pt>
                <c:pt idx="427">
                  <c:v>19.791666666666668</c:v>
                </c:pt>
                <c:pt idx="428">
                  <c:v>19.833333333333332</c:v>
                </c:pt>
                <c:pt idx="429">
                  <c:v>19.875</c:v>
                </c:pt>
                <c:pt idx="430">
                  <c:v>19.916666666666668</c:v>
                </c:pt>
                <c:pt idx="431">
                  <c:v>19.958333333333332</c:v>
                </c:pt>
                <c:pt idx="432">
                  <c:v>20</c:v>
                </c:pt>
                <c:pt idx="433">
                  <c:v>20.041666666666668</c:v>
                </c:pt>
              </c:numCache>
            </c:numRef>
          </c:cat>
          <c:val>
            <c:numRef>
              <c:f>Normaalwaarden!$L$2:$L$435</c:f>
              <c:numCache>
                <c:formatCode>General</c:formatCode>
                <c:ptCount val="434"/>
                <c:pt idx="0">
                  <c:v>93.440032599999995</c:v>
                </c:pt>
                <c:pt idx="1">
                  <c:v>93.877277739999997</c:v>
                </c:pt>
                <c:pt idx="2">
                  <c:v>94.387409950000006</c:v>
                </c:pt>
                <c:pt idx="3">
                  <c:v>94.812058469999997</c:v>
                </c:pt>
                <c:pt idx="4">
                  <c:v>95.304702480000003</c:v>
                </c:pt>
                <c:pt idx="5">
                  <c:v>95.717516470000007</c:v>
                </c:pt>
                <c:pt idx="6">
                  <c:v>96.193300440000002</c:v>
                </c:pt>
                <c:pt idx="7">
                  <c:v>96.595001359999998</c:v>
                </c:pt>
                <c:pt idx="8">
                  <c:v>97.054575029999995</c:v>
                </c:pt>
                <c:pt idx="9">
                  <c:v>97.445849510000002</c:v>
                </c:pt>
                <c:pt idx="10">
                  <c:v>97.889879530000002</c:v>
                </c:pt>
                <c:pt idx="11">
                  <c:v>98.271387669999996</c:v>
                </c:pt>
                <c:pt idx="12">
                  <c:v>98.700564139999997</c:v>
                </c:pt>
                <c:pt idx="13">
                  <c:v>99.072945279999999</c:v>
                </c:pt>
                <c:pt idx="14">
                  <c:v>99.487983020000001</c:v>
                </c:pt>
                <c:pt idx="15">
                  <c:v>99.851860439999996</c:v>
                </c:pt>
                <c:pt idx="16">
                  <c:v>100.2534989</c:v>
                </c:pt>
                <c:pt idx="17">
                  <c:v>100.6094839</c:v>
                </c:pt>
                <c:pt idx="18">
                  <c:v>100.9984863</c:v>
                </c:pt>
                <c:pt idx="19">
                  <c:v>101.3471816</c:v>
                </c:pt>
                <c:pt idx="20">
                  <c:v>101.724334</c:v>
                </c:pt>
                <c:pt idx="21">
                  <c:v>102.0663366</c:v>
                </c:pt>
                <c:pt idx="22">
                  <c:v>102.43244420000001</c:v>
                </c:pt>
                <c:pt idx="23">
                  <c:v>102.7683481</c:v>
                </c:pt>
                <c:pt idx="24">
                  <c:v>103.124245</c:v>
                </c:pt>
                <c:pt idx="25">
                  <c:v>103.45464130000001</c:v>
                </c:pt>
                <c:pt idx="26">
                  <c:v>103.7834878</c:v>
                </c:pt>
                <c:pt idx="27">
                  <c:v>104.1108454</c:v>
                </c:pt>
                <c:pt idx="28">
                  <c:v>104.4367742</c:v>
                </c:pt>
                <c:pt idx="29">
                  <c:v>104.7613334</c:v>
                </c:pt>
                <c:pt idx="30">
                  <c:v>105.0845813</c:v>
                </c:pt>
                <c:pt idx="31">
                  <c:v>105.4065751</c:v>
                </c:pt>
                <c:pt idx="32">
                  <c:v>105.727369</c:v>
                </c:pt>
                <c:pt idx="33">
                  <c:v>106.0470229</c:v>
                </c:pt>
                <c:pt idx="34">
                  <c:v>106.3655878</c:v>
                </c:pt>
                <c:pt idx="35">
                  <c:v>106.6831165</c:v>
                </c:pt>
                <c:pt idx="36">
                  <c:v>106.99966019999999</c:v>
                </c:pt>
                <c:pt idx="37">
                  <c:v>107.3152702</c:v>
                </c:pt>
                <c:pt idx="38">
                  <c:v>107.6299944</c:v>
                </c:pt>
                <c:pt idx="39">
                  <c:v>107.943881</c:v>
                </c:pt>
                <c:pt idx="40">
                  <c:v>108.25697649999999</c:v>
                </c:pt>
                <c:pt idx="41">
                  <c:v>108.5693259</c:v>
                </c:pt>
                <c:pt idx="42">
                  <c:v>108.88097329999999</c:v>
                </c:pt>
                <c:pt idx="43">
                  <c:v>109.19196119999999</c:v>
                </c:pt>
                <c:pt idx="44">
                  <c:v>109.5023307</c:v>
                </c:pt>
                <c:pt idx="45">
                  <c:v>109.812122</c:v>
                </c:pt>
                <c:pt idx="46">
                  <c:v>110.1213738</c:v>
                </c:pt>
                <c:pt idx="47">
                  <c:v>110.4301232</c:v>
                </c:pt>
                <c:pt idx="48">
                  <c:v>110.7384065</c:v>
                </c:pt>
                <c:pt idx="49">
                  <c:v>111.04625849999999</c:v>
                </c:pt>
                <c:pt idx="50">
                  <c:v>111.3537127</c:v>
                </c:pt>
                <c:pt idx="51">
                  <c:v>111.6608014</c:v>
                </c:pt>
                <c:pt idx="52">
                  <c:v>111.9675555</c:v>
                </c:pt>
                <c:pt idx="53">
                  <c:v>112.27400489999999</c:v>
                </c:pt>
                <c:pt idx="54">
                  <c:v>112.580178</c:v>
                </c:pt>
                <c:pt idx="55">
                  <c:v>112.88610439999999</c:v>
                </c:pt>
                <c:pt idx="56">
                  <c:v>113.1918043</c:v>
                </c:pt>
                <c:pt idx="57">
                  <c:v>113.4973062</c:v>
                </c:pt>
                <c:pt idx="58">
                  <c:v>113.8026339</c:v>
                </c:pt>
                <c:pt idx="59">
                  <c:v>114.1078127</c:v>
                </c:pt>
                <c:pt idx="60">
                  <c:v>114.41285929999999</c:v>
                </c:pt>
                <c:pt idx="61">
                  <c:v>114.7177954</c:v>
                </c:pt>
                <c:pt idx="62">
                  <c:v>115.0226402</c:v>
                </c:pt>
                <c:pt idx="63">
                  <c:v>115.3274114</c:v>
                </c:pt>
                <c:pt idx="64">
                  <c:v>115.63212590000001</c:v>
                </c:pt>
                <c:pt idx="65">
                  <c:v>115.9367993</c:v>
                </c:pt>
                <c:pt idx="66">
                  <c:v>116.2414461</c:v>
                </c:pt>
                <c:pt idx="67">
                  <c:v>116.5460798</c:v>
                </c:pt>
                <c:pt idx="68">
                  <c:v>116.8507127</c:v>
                </c:pt>
                <c:pt idx="69">
                  <c:v>117.1553562</c:v>
                </c:pt>
                <c:pt idx="70">
                  <c:v>117.46002059999999</c:v>
                </c:pt>
                <c:pt idx="71">
                  <c:v>117.7647151</c:v>
                </c:pt>
                <c:pt idx="72">
                  <c:v>118.06944780000001</c:v>
                </c:pt>
                <c:pt idx="73">
                  <c:v>118.3742262</c:v>
                </c:pt>
                <c:pt idx="74">
                  <c:v>118.67905620000001</c:v>
                </c:pt>
                <c:pt idx="75">
                  <c:v>118.98394330000001</c:v>
                </c:pt>
                <c:pt idx="76">
                  <c:v>119.2888916</c:v>
                </c:pt>
                <c:pt idx="77">
                  <c:v>119.59390449999999</c:v>
                </c:pt>
                <c:pt idx="78">
                  <c:v>119.8989843</c:v>
                </c:pt>
                <c:pt idx="79">
                  <c:v>120.2041325</c:v>
                </c:pt>
                <c:pt idx="80">
                  <c:v>120.5093497</c:v>
                </c:pt>
                <c:pt idx="81">
                  <c:v>120.8146354</c:v>
                </c:pt>
                <c:pt idx="82">
                  <c:v>121.1199884</c:v>
                </c:pt>
                <c:pt idx="83">
                  <c:v>121.4254067</c:v>
                </c:pt>
                <c:pt idx="84">
                  <c:v>121.7308871</c:v>
                </c:pt>
                <c:pt idx="85">
                  <c:v>122.03642600000001</c:v>
                </c:pt>
                <c:pt idx="86">
                  <c:v>122.3420186</c:v>
                </c:pt>
                <c:pt idx="87">
                  <c:v>122.6476596</c:v>
                </c:pt>
                <c:pt idx="88">
                  <c:v>122.95334269999999</c:v>
                </c:pt>
                <c:pt idx="89">
                  <c:v>123.2590608</c:v>
                </c:pt>
                <c:pt idx="90">
                  <c:v>123.5648063</c:v>
                </c:pt>
                <c:pt idx="91">
                  <c:v>123.8705705</c:v>
                </c:pt>
                <c:pt idx="92">
                  <c:v>124.1763442</c:v>
                </c:pt>
                <c:pt idx="93">
                  <c:v>124.48211619999999</c:v>
                </c:pt>
                <c:pt idx="94">
                  <c:v>124.7878786</c:v>
                </c:pt>
                <c:pt idx="95">
                  <c:v>125.09361850000001</c:v>
                </c:pt>
                <c:pt idx="96">
                  <c:v>125.39932399999999</c:v>
                </c:pt>
                <c:pt idx="97">
                  <c:v>125.70498240000001</c:v>
                </c:pt>
                <c:pt idx="98">
                  <c:v>126.0105805</c:v>
                </c:pt>
                <c:pt idx="99">
                  <c:v>126.3161044</c:v>
                </c:pt>
                <c:pt idx="100">
                  <c:v>126.6215397</c:v>
                </c:pt>
                <c:pt idx="101">
                  <c:v>126.9268714</c:v>
                </c:pt>
                <c:pt idx="102">
                  <c:v>127.232084</c:v>
                </c:pt>
                <c:pt idx="103">
                  <c:v>127.5371615</c:v>
                </c:pt>
                <c:pt idx="104">
                  <c:v>127.8420873</c:v>
                </c:pt>
                <c:pt idx="105">
                  <c:v>128.14684449999999</c:v>
                </c:pt>
                <c:pt idx="106">
                  <c:v>128.4514155</c:v>
                </c:pt>
                <c:pt idx="107">
                  <c:v>128.75578250000001</c:v>
                </c:pt>
                <c:pt idx="108">
                  <c:v>129.0599272</c:v>
                </c:pt>
                <c:pt idx="109">
                  <c:v>129.363831</c:v>
                </c:pt>
                <c:pt idx="110">
                  <c:v>129.66747480000001</c:v>
                </c:pt>
                <c:pt idx="111">
                  <c:v>129.97083929999999</c:v>
                </c:pt>
                <c:pt idx="112">
                  <c:v>130.2739047</c:v>
                </c:pt>
                <c:pt idx="113">
                  <c:v>130.57665130000001</c:v>
                </c:pt>
                <c:pt idx="114">
                  <c:v>130.8790587</c:v>
                </c:pt>
                <c:pt idx="115">
                  <c:v>131.1811065</c:v>
                </c:pt>
                <c:pt idx="116">
                  <c:v>131.48277419999999</c:v>
                </c:pt>
                <c:pt idx="117">
                  <c:v>131.78404090000001</c:v>
                </c:pt>
                <c:pt idx="118">
                  <c:v>132.08488560000001</c:v>
                </c:pt>
                <c:pt idx="119">
                  <c:v>132.38528729999999</c:v>
                </c:pt>
                <c:pt idx="120">
                  <c:v>132.68522479999999</c:v>
                </c:pt>
                <c:pt idx="121">
                  <c:v>132.984677</c:v>
                </c:pt>
                <c:pt idx="122">
                  <c:v>133.28362240000001</c:v>
                </c:pt>
                <c:pt idx="123">
                  <c:v>133.58203990000001</c:v>
                </c:pt>
                <c:pt idx="124">
                  <c:v>133.87990830000001</c:v>
                </c:pt>
                <c:pt idx="125">
                  <c:v>134.1772062</c:v>
                </c:pt>
                <c:pt idx="126">
                  <c:v>134.4739127</c:v>
                </c:pt>
                <c:pt idx="127">
                  <c:v>134.77000659999999</c:v>
                </c:pt>
                <c:pt idx="128">
                  <c:v>135.0654633</c:v>
                </c:pt>
                <c:pt idx="129">
                  <c:v>135.36026910000001</c:v>
                </c:pt>
                <c:pt idx="130">
                  <c:v>135.65440029999999</c:v>
                </c:pt>
                <c:pt idx="131">
                  <c:v>135.94783649999999</c:v>
                </c:pt>
                <c:pt idx="132">
                  <c:v>136.2405578</c:v>
                </c:pt>
                <c:pt idx="133">
                  <c:v>136.5325445</c:v>
                </c:pt>
                <c:pt idx="134">
                  <c:v>136.8237771</c:v>
                </c:pt>
                <c:pt idx="135">
                  <c:v>137.11423669999999</c:v>
                </c:pt>
                <c:pt idx="136">
                  <c:v>137.40390439999999</c:v>
                </c:pt>
                <c:pt idx="137">
                  <c:v>137.6927622</c:v>
                </c:pt>
                <c:pt idx="138">
                  <c:v>137.98079200000001</c:v>
                </c:pt>
                <c:pt idx="139">
                  <c:v>138.26797669999999</c:v>
                </c:pt>
                <c:pt idx="140">
                  <c:v>138.5542993</c:v>
                </c:pt>
                <c:pt idx="141">
                  <c:v>138.8397435</c:v>
                </c:pt>
                <c:pt idx="142">
                  <c:v>139.12429359999999</c:v>
                </c:pt>
                <c:pt idx="143">
                  <c:v>139.40793429999999</c:v>
                </c:pt>
                <c:pt idx="144">
                  <c:v>139.69065119999999</c:v>
                </c:pt>
                <c:pt idx="145">
                  <c:v>139.97243019999999</c:v>
                </c:pt>
                <c:pt idx="146">
                  <c:v>140.25325810000001</c:v>
                </c:pt>
                <c:pt idx="147">
                  <c:v>140.53312249999999</c:v>
                </c:pt>
                <c:pt idx="148">
                  <c:v>140.81201139999999</c:v>
                </c:pt>
                <c:pt idx="149">
                  <c:v>141.0899139</c:v>
                </c:pt>
                <c:pt idx="150">
                  <c:v>141.36681960000001</c:v>
                </c:pt>
                <c:pt idx="151">
                  <c:v>141.64271919999999</c:v>
                </c:pt>
                <c:pt idx="152">
                  <c:v>141.91760389999999</c:v>
                </c:pt>
                <c:pt idx="153">
                  <c:v>142.19146610000001</c:v>
                </c:pt>
                <c:pt idx="154">
                  <c:v>142.46429889999999</c:v>
                </c:pt>
                <c:pt idx="155">
                  <c:v>142.73609640000001</c:v>
                </c:pt>
                <c:pt idx="156">
                  <c:v>143.0068536</c:v>
                </c:pt>
                <c:pt idx="157">
                  <c:v>143.2765665</c:v>
                </c:pt>
                <c:pt idx="158">
                  <c:v>143.54523209999999</c:v>
                </c:pt>
                <c:pt idx="159">
                  <c:v>143.81284830000001</c:v>
                </c:pt>
                <c:pt idx="160">
                  <c:v>144.07941439999999</c:v>
                </c:pt>
                <c:pt idx="161">
                  <c:v>144.34493040000001</c:v>
                </c:pt>
                <c:pt idx="162">
                  <c:v>144.60939759999999</c:v>
                </c:pt>
                <c:pt idx="163">
                  <c:v>144.87281830000001</c:v>
                </c:pt>
                <c:pt idx="164">
                  <c:v>145.1351961</c:v>
                </c:pt>
                <c:pt idx="165">
                  <c:v>145.39653569999999</c:v>
                </c:pt>
                <c:pt idx="166">
                  <c:v>145.65684300000001</c:v>
                </c:pt>
                <c:pt idx="167">
                  <c:v>145.91612509999999</c:v>
                </c:pt>
                <c:pt idx="168">
                  <c:v>146.17439039999999</c:v>
                </c:pt>
                <c:pt idx="169">
                  <c:v>146.43164849999999</c:v>
                </c:pt>
                <c:pt idx="170">
                  <c:v>146.68791039999999</c:v>
                </c:pt>
                <c:pt idx="171">
                  <c:v>146.9431884</c:v>
                </c:pt>
                <c:pt idx="172">
                  <c:v>147.197496</c:v>
                </c:pt>
                <c:pt idx="173">
                  <c:v>147.4508482</c:v>
                </c:pt>
                <c:pt idx="174">
                  <c:v>147.70326130000001</c:v>
                </c:pt>
                <c:pt idx="175">
                  <c:v>147.9547532</c:v>
                </c:pt>
                <c:pt idx="176">
                  <c:v>148.205343</c:v>
                </c:pt>
                <c:pt idx="177">
                  <c:v>148.45505120000001</c:v>
                </c:pt>
                <c:pt idx="178">
                  <c:v>148.70390019999999</c:v>
                </c:pt>
                <c:pt idx="179">
                  <c:v>148.9519134</c:v>
                </c:pt>
                <c:pt idx="180">
                  <c:v>149.199116</c:v>
                </c:pt>
                <c:pt idx="181">
                  <c:v>149.4455346</c:v>
                </c:pt>
                <c:pt idx="182">
                  <c:v>149.69119739999999</c:v>
                </c:pt>
                <c:pt idx="183">
                  <c:v>149.9361342</c:v>
                </c:pt>
                <c:pt idx="184">
                  <c:v>150.18037630000001</c:v>
                </c:pt>
                <c:pt idx="185">
                  <c:v>150.42395680000001</c:v>
                </c:pt>
                <c:pt idx="186">
                  <c:v>150.66691</c:v>
                </c:pt>
                <c:pt idx="187">
                  <c:v>150.90927239999999</c:v>
                </c:pt>
                <c:pt idx="188">
                  <c:v>151.1510816</c:v>
                </c:pt>
                <c:pt idx="189">
                  <c:v>151.3923771</c:v>
                </c:pt>
                <c:pt idx="190">
                  <c:v>151.6332002</c:v>
                </c:pt>
                <c:pt idx="191">
                  <c:v>151.8735935</c:v>
                </c:pt>
                <c:pt idx="192">
                  <c:v>152.11360149999999</c:v>
                </c:pt>
                <c:pt idx="193">
                  <c:v>152.35327040000001</c:v>
                </c:pt>
                <c:pt idx="194">
                  <c:v>152.5926479</c:v>
                </c:pt>
                <c:pt idx="195">
                  <c:v>152.8317835</c:v>
                </c:pt>
                <c:pt idx="196">
                  <c:v>153.07072819999999</c:v>
                </c:pt>
                <c:pt idx="197">
                  <c:v>153.30953479999999</c:v>
                </c:pt>
                <c:pt idx="198">
                  <c:v>153.5482576</c:v>
                </c:pt>
                <c:pt idx="199">
                  <c:v>153.78695260000001</c:v>
                </c:pt>
                <c:pt idx="200">
                  <c:v>154.02567719999999</c:v>
                </c:pt>
                <c:pt idx="201">
                  <c:v>154.2644904</c:v>
                </c:pt>
                <c:pt idx="202">
                  <c:v>154.50345279999999</c:v>
                </c:pt>
                <c:pt idx="203">
                  <c:v>154.74262640000001</c:v>
                </c:pt>
                <c:pt idx="204">
                  <c:v>154.9820746</c:v>
                </c:pt>
                <c:pt idx="205">
                  <c:v>155.22186210000001</c:v>
                </c:pt>
                <c:pt idx="206">
                  <c:v>155.4620549</c:v>
                </c:pt>
                <c:pt idx="207">
                  <c:v>155.70272019999999</c:v>
                </c:pt>
                <c:pt idx="208">
                  <c:v>155.94392640000001</c:v>
                </c:pt>
                <c:pt idx="209">
                  <c:v>156.185743</c:v>
                </c:pt>
                <c:pt idx="210">
                  <c:v>156.42824010000001</c:v>
                </c:pt>
                <c:pt idx="211">
                  <c:v>156.6714891</c:v>
                </c:pt>
                <c:pt idx="212">
                  <c:v>156.91556180000001</c:v>
                </c:pt>
                <c:pt idx="213">
                  <c:v>157.16053049999999</c:v>
                </c:pt>
                <c:pt idx="214">
                  <c:v>157.40646839999999</c:v>
                </c:pt>
                <c:pt idx="215">
                  <c:v>157.6534485</c:v>
                </c:pt>
                <c:pt idx="216">
                  <c:v>157.9015441</c:v>
                </c:pt>
                <c:pt idx="217">
                  <c:v>158.15082860000001</c:v>
                </c:pt>
                <c:pt idx="218">
                  <c:v>158.4013751</c:v>
                </c:pt>
                <c:pt idx="219">
                  <c:v>158.65325609999999</c:v>
                </c:pt>
                <c:pt idx="220">
                  <c:v>158.90654369999999</c:v>
                </c:pt>
                <c:pt idx="221">
                  <c:v>159.16130899999999</c:v>
                </c:pt>
                <c:pt idx="222">
                  <c:v>159.4176214</c:v>
                </c:pt>
                <c:pt idx="223">
                  <c:v>159.6755517</c:v>
                </c:pt>
                <c:pt idx="224">
                  <c:v>159.93516489999999</c:v>
                </c:pt>
                <c:pt idx="225">
                  <c:v>160.1965271</c:v>
                </c:pt>
                <c:pt idx="226">
                  <c:v>160.45970149999999</c:v>
                </c:pt>
                <c:pt idx="227">
                  <c:v>160.72474879999999</c:v>
                </c:pt>
                <c:pt idx="228">
                  <c:v>160.991727</c:v>
                </c:pt>
                <c:pt idx="229">
                  <c:v>161.26069129999999</c:v>
                </c:pt>
                <c:pt idx="230">
                  <c:v>161.53169349999999</c:v>
                </c:pt>
                <c:pt idx="231">
                  <c:v>161.80478170000001</c:v>
                </c:pt>
                <c:pt idx="232">
                  <c:v>162.08000010000001</c:v>
                </c:pt>
                <c:pt idx="233">
                  <c:v>162.3573888</c:v>
                </c:pt>
                <c:pt idx="234">
                  <c:v>162.6369832</c:v>
                </c:pt>
                <c:pt idx="235">
                  <c:v>162.9188139</c:v>
                </c:pt>
                <c:pt idx="236">
                  <c:v>163.20290639999999</c:v>
                </c:pt>
                <c:pt idx="237">
                  <c:v>163.48928050000001</c:v>
                </c:pt>
                <c:pt idx="238">
                  <c:v>163.77795029999999</c:v>
                </c:pt>
                <c:pt idx="239">
                  <c:v>164.0689241</c:v>
                </c:pt>
                <c:pt idx="240">
                  <c:v>164.3622034</c:v>
                </c:pt>
                <c:pt idx="241">
                  <c:v>164.65778349999999</c:v>
                </c:pt>
                <c:pt idx="242">
                  <c:v>164.95565260000001</c:v>
                </c:pt>
                <c:pt idx="243">
                  <c:v>165.2557918</c:v>
                </c:pt>
                <c:pt idx="244">
                  <c:v>165.55817519999999</c:v>
                </c:pt>
                <c:pt idx="245">
                  <c:v>165.86276899999999</c:v>
                </c:pt>
                <c:pt idx="246">
                  <c:v>166.16953190000001</c:v>
                </c:pt>
                <c:pt idx="247">
                  <c:v>166.47841510000001</c:v>
                </c:pt>
                <c:pt idx="248">
                  <c:v>166.78936150000001</c:v>
                </c:pt>
                <c:pt idx="249">
                  <c:v>167.10230609999999</c:v>
                </c:pt>
                <c:pt idx="250">
                  <c:v>167.4171762</c:v>
                </c:pt>
                <c:pt idx="251">
                  <c:v>167.7338905</c:v>
                </c:pt>
                <c:pt idx="252">
                  <c:v>168.05236009999999</c:v>
                </c:pt>
                <c:pt idx="253">
                  <c:v>168.372488</c:v>
                </c:pt>
                <c:pt idx="254">
                  <c:v>168.6941692</c:v>
                </c:pt>
                <c:pt idx="255">
                  <c:v>169.017291</c:v>
                </c:pt>
                <c:pt idx="256">
                  <c:v>169.34173319999999</c:v>
                </c:pt>
                <c:pt idx="257">
                  <c:v>169.66736800000001</c:v>
                </c:pt>
                <c:pt idx="258">
                  <c:v>169.9940604</c:v>
                </c:pt>
                <c:pt idx="259">
                  <c:v>170.32166889999999</c:v>
                </c:pt>
                <c:pt idx="260">
                  <c:v>170.65004479999999</c:v>
                </c:pt>
                <c:pt idx="261">
                  <c:v>170.9790338</c:v>
                </c:pt>
                <c:pt idx="262">
                  <c:v>171.3084752</c:v>
                </c:pt>
                <c:pt idx="263">
                  <c:v>171.63820340000001</c:v>
                </c:pt>
                <c:pt idx="264">
                  <c:v>171.96804739999999</c:v>
                </c:pt>
                <c:pt idx="265">
                  <c:v>172.29783219999999</c:v>
                </c:pt>
                <c:pt idx="266">
                  <c:v>172.62738039999999</c:v>
                </c:pt>
                <c:pt idx="267">
                  <c:v>172.95650409999999</c:v>
                </c:pt>
                <c:pt idx="268">
                  <c:v>173.285022</c:v>
                </c:pt>
                <c:pt idx="269">
                  <c:v>173.6127463</c:v>
                </c:pt>
                <c:pt idx="270">
                  <c:v>173.9394877</c:v>
                </c:pt>
                <c:pt idx="271">
                  <c:v>174.26505589999999</c:v>
                </c:pt>
                <c:pt idx="272">
                  <c:v>174.58926030000001</c:v>
                </c:pt>
                <c:pt idx="273">
                  <c:v>174.9119106</c:v>
                </c:pt>
                <c:pt idx="274">
                  <c:v>175.2328176</c:v>
                </c:pt>
                <c:pt idx="275">
                  <c:v>175.55179709999999</c:v>
                </c:pt>
                <c:pt idx="276">
                  <c:v>175.86866019999999</c:v>
                </c:pt>
                <c:pt idx="277">
                  <c:v>176.1832264</c:v>
                </c:pt>
                <c:pt idx="278">
                  <c:v>176.49531730000001</c:v>
                </c:pt>
                <c:pt idx="279">
                  <c:v>176.80475849999999</c:v>
                </c:pt>
                <c:pt idx="280">
                  <c:v>177.1113809</c:v>
                </c:pt>
                <c:pt idx="281">
                  <c:v>177.4150204</c:v>
                </c:pt>
                <c:pt idx="282">
                  <c:v>177.71551869999999</c:v>
                </c:pt>
                <c:pt idx="283">
                  <c:v>178.01272420000001</c:v>
                </c:pt>
                <c:pt idx="284">
                  <c:v>178.3064919</c:v>
                </c:pt>
                <c:pt idx="285">
                  <c:v>178.5966841</c:v>
                </c:pt>
                <c:pt idx="286">
                  <c:v>178.8831673</c:v>
                </c:pt>
                <c:pt idx="287">
                  <c:v>179.1658252</c:v>
                </c:pt>
                <c:pt idx="288">
                  <c:v>179.44454110000001</c:v>
                </c:pt>
                <c:pt idx="289">
                  <c:v>179.71920940000001</c:v>
                </c:pt>
                <c:pt idx="290">
                  <c:v>179.9897331</c:v>
                </c:pt>
                <c:pt idx="291">
                  <c:v>180.2560239</c:v>
                </c:pt>
                <c:pt idx="292">
                  <c:v>180.5180024</c:v>
                </c:pt>
                <c:pt idx="293">
                  <c:v>180.77559769999999</c:v>
                </c:pt>
                <c:pt idx="294">
                  <c:v>181.0287481</c:v>
                </c:pt>
                <c:pt idx="295">
                  <c:v>181.27740059999999</c:v>
                </c:pt>
                <c:pt idx="296">
                  <c:v>181.52151050000001</c:v>
                </c:pt>
                <c:pt idx="297">
                  <c:v>181.7610421</c:v>
                </c:pt>
                <c:pt idx="298">
                  <c:v>181.99596790000001</c:v>
                </c:pt>
                <c:pt idx="299">
                  <c:v>182.22626819999999</c:v>
                </c:pt>
                <c:pt idx="300">
                  <c:v>182.45193169999999</c:v>
                </c:pt>
                <c:pt idx="301">
                  <c:v>182.67295429999999</c:v>
                </c:pt>
                <c:pt idx="302">
                  <c:v>182.8893396</c:v>
                </c:pt>
                <c:pt idx="303">
                  <c:v>183.10109800000001</c:v>
                </c:pt>
                <c:pt idx="304">
                  <c:v>183.30824659999999</c:v>
                </c:pt>
                <c:pt idx="305">
                  <c:v>183.5108089</c:v>
                </c:pt>
                <c:pt idx="306">
                  <c:v>183.70881449999999</c:v>
                </c:pt>
                <c:pt idx="307">
                  <c:v>183.90229840000001</c:v>
                </c:pt>
                <c:pt idx="308">
                  <c:v>184.09130110000001</c:v>
                </c:pt>
                <c:pt idx="309">
                  <c:v>184.27586769999999</c:v>
                </c:pt>
                <c:pt idx="310">
                  <c:v>184.4560481</c:v>
                </c:pt>
                <c:pt idx="311">
                  <c:v>184.63189629999999</c:v>
                </c:pt>
                <c:pt idx="312">
                  <c:v>184.80346979999999</c:v>
                </c:pt>
                <c:pt idx="313">
                  <c:v>184.97082979999999</c:v>
                </c:pt>
                <c:pt idx="314">
                  <c:v>185.13404059999999</c:v>
                </c:pt>
                <c:pt idx="315">
                  <c:v>185.29316900000001</c:v>
                </c:pt>
                <c:pt idx="316">
                  <c:v>185.44828440000001</c:v>
                </c:pt>
                <c:pt idx="317">
                  <c:v>185.59945809999999</c:v>
                </c:pt>
                <c:pt idx="318">
                  <c:v>185.74676339999999</c:v>
                </c:pt>
                <c:pt idx="319">
                  <c:v>185.89027469999999</c:v>
                </c:pt>
                <c:pt idx="320">
                  <c:v>186.03006809999999</c:v>
                </c:pt>
                <c:pt idx="321">
                  <c:v>186.16622029999999</c:v>
                </c:pt>
                <c:pt idx="322">
                  <c:v>186.29880890000001</c:v>
                </c:pt>
                <c:pt idx="323">
                  <c:v>186.42791159999999</c:v>
                </c:pt>
                <c:pt idx="324">
                  <c:v>186.55360690000001</c:v>
                </c:pt>
                <c:pt idx="325">
                  <c:v>186.6759729</c:v>
                </c:pt>
                <c:pt idx="326">
                  <c:v>186.79508770000001</c:v>
                </c:pt>
                <c:pt idx="327">
                  <c:v>186.9110292</c:v>
                </c:pt>
                <c:pt idx="328">
                  <c:v>187.0238756</c:v>
                </c:pt>
                <c:pt idx="329">
                  <c:v>187.1337015</c:v>
                </c:pt>
                <c:pt idx="330">
                  <c:v>187.24058439999999</c:v>
                </c:pt>
                <c:pt idx="331">
                  <c:v>187.34459939999999</c:v>
                </c:pt>
                <c:pt idx="332">
                  <c:v>187.44582080000001</c:v>
                </c:pt>
                <c:pt idx="333">
                  <c:v>187.54432170000001</c:v>
                </c:pt>
                <c:pt idx="334">
                  <c:v>187.64017430000001</c:v>
                </c:pt>
                <c:pt idx="335">
                  <c:v>187.73344929999999</c:v>
                </c:pt>
                <c:pt idx="336">
                  <c:v>187.82421640000001</c:v>
                </c:pt>
                <c:pt idx="337">
                  <c:v>187.912542</c:v>
                </c:pt>
                <c:pt idx="338">
                  <c:v>187.99849610000001</c:v>
                </c:pt>
                <c:pt idx="339">
                  <c:v>188.082143</c:v>
                </c:pt>
                <c:pt idx="340">
                  <c:v>188.1635469</c:v>
                </c:pt>
                <c:pt idx="341">
                  <c:v>188.2427706</c:v>
                </c:pt>
                <c:pt idx="342">
                  <c:v>188.3198754</c:v>
                </c:pt>
                <c:pt idx="343">
                  <c:v>188.3949211</c:v>
                </c:pt>
                <c:pt idx="344">
                  <c:v>188.46796620000001</c:v>
                </c:pt>
                <c:pt idx="345">
                  <c:v>188.53906760000001</c:v>
                </c:pt>
                <c:pt idx="346">
                  <c:v>188.60828090000001</c:v>
                </c:pt>
                <c:pt idx="347">
                  <c:v>188.67565999999999</c:v>
                </c:pt>
                <c:pt idx="348">
                  <c:v>188.74125770000001</c:v>
                </c:pt>
                <c:pt idx="349">
                  <c:v>188.80512519999999</c:v>
                </c:pt>
                <c:pt idx="350">
                  <c:v>188.8673124</c:v>
                </c:pt>
                <c:pt idx="351">
                  <c:v>188.92786770000001</c:v>
                </c:pt>
                <c:pt idx="352">
                  <c:v>188.98683829999999</c:v>
                </c:pt>
                <c:pt idx="353">
                  <c:v>189.04427000000001</c:v>
                </c:pt>
                <c:pt idx="354">
                  <c:v>189.1002072</c:v>
                </c:pt>
                <c:pt idx="355">
                  <c:v>189.15469329999999</c:v>
                </c:pt>
                <c:pt idx="356">
                  <c:v>189.20777029999999</c:v>
                </c:pt>
                <c:pt idx="357">
                  <c:v>189.25947880000001</c:v>
                </c:pt>
                <c:pt idx="358">
                  <c:v>189.3098584</c:v>
                </c:pt>
                <c:pt idx="359">
                  <c:v>189.35894759999999</c:v>
                </c:pt>
                <c:pt idx="360">
                  <c:v>189.40678370000001</c:v>
                </c:pt>
                <c:pt idx="361">
                  <c:v>189.4534027</c:v>
                </c:pt>
                <c:pt idx="362">
                  <c:v>189.49883980000001</c:v>
                </c:pt>
                <c:pt idx="363">
                  <c:v>189.54312909999999</c:v>
                </c:pt>
                <c:pt idx="364">
                  <c:v>189.58630350000001</c:v>
                </c:pt>
                <c:pt idx="365">
                  <c:v>189.62839510000001</c:v>
                </c:pt>
                <c:pt idx="366">
                  <c:v>189.6694348</c:v>
                </c:pt>
                <c:pt idx="367">
                  <c:v>189.709453</c:v>
                </c:pt>
                <c:pt idx="368">
                  <c:v>189.74847869999999</c:v>
                </c:pt>
                <c:pt idx="369">
                  <c:v>189.78654019999999</c:v>
                </c:pt>
                <c:pt idx="370">
                  <c:v>189.8236651</c:v>
                </c:pt>
                <c:pt idx="371">
                  <c:v>189.85987990000001</c:v>
                </c:pt>
                <c:pt idx="372">
                  <c:v>189.89521049999999</c:v>
                </c:pt>
                <c:pt idx="373">
                  <c:v>189.92968189999999</c:v>
                </c:pt>
                <c:pt idx="374">
                  <c:v>189.96331839999999</c:v>
                </c:pt>
                <c:pt idx="375">
                  <c:v>189.99614339999999</c:v>
                </c:pt>
                <c:pt idx="376">
                  <c:v>190.0281799</c:v>
                </c:pt>
                <c:pt idx="377">
                  <c:v>190.05945</c:v>
                </c:pt>
                <c:pt idx="378">
                  <c:v>190.08997489999999</c:v>
                </c:pt>
                <c:pt idx="379">
                  <c:v>190.11977569999999</c:v>
                </c:pt>
                <c:pt idx="380">
                  <c:v>190.14887239999999</c:v>
                </c:pt>
                <c:pt idx="381">
                  <c:v>190.17728450000001</c:v>
                </c:pt>
                <c:pt idx="382">
                  <c:v>190.20503110000001</c:v>
                </c:pt>
                <c:pt idx="383">
                  <c:v>190.23213039999999</c:v>
                </c:pt>
                <c:pt idx="384">
                  <c:v>190.25860030000001</c:v>
                </c:pt>
                <c:pt idx="385">
                  <c:v>190.28445819999999</c:v>
                </c:pt>
                <c:pt idx="386">
                  <c:v>190.30972059999999</c:v>
                </c:pt>
                <c:pt idx="387">
                  <c:v>190.33440390000001</c:v>
                </c:pt>
                <c:pt idx="388">
                  <c:v>190.3585238</c:v>
                </c:pt>
                <c:pt idx="389">
                  <c:v>190.38209560000001</c:v>
                </c:pt>
                <c:pt idx="390">
                  <c:v>190.4051341</c:v>
                </c:pt>
                <c:pt idx="391">
                  <c:v>190.42765360000001</c:v>
                </c:pt>
                <c:pt idx="392">
                  <c:v>190.4496681</c:v>
                </c:pt>
                <c:pt idx="393">
                  <c:v>190.4711911</c:v>
                </c:pt>
                <c:pt idx="394">
                  <c:v>190.4922358</c:v>
                </c:pt>
                <c:pt idx="395">
                  <c:v>190.51281470000001</c:v>
                </c:pt>
                <c:pt idx="396">
                  <c:v>190.53294020000001</c:v>
                </c:pt>
                <c:pt idx="397">
                  <c:v>190.55262440000001</c:v>
                </c:pt>
                <c:pt idx="398">
                  <c:v>190.57187870000001</c:v>
                </c:pt>
                <c:pt idx="399">
                  <c:v>190.59071449999999</c:v>
                </c:pt>
                <c:pt idx="400">
                  <c:v>190.60914260000001</c:v>
                </c:pt>
                <c:pt idx="401">
                  <c:v>190.62717369999999</c:v>
                </c:pt>
                <c:pt idx="402">
                  <c:v>190.64481810000001</c:v>
                </c:pt>
                <c:pt idx="403">
                  <c:v>190.66208560000001</c:v>
                </c:pt>
                <c:pt idx="404">
                  <c:v>190.67898589999999</c:v>
                </c:pt>
                <c:pt idx="405">
                  <c:v>190.69552859999999</c:v>
                </c:pt>
                <c:pt idx="406">
                  <c:v>190.7117226</c:v>
                </c:pt>
                <c:pt idx="407">
                  <c:v>190.7275769</c:v>
                </c:pt>
                <c:pt idx="408">
                  <c:v>190.7430999</c:v>
                </c:pt>
                <c:pt idx="409">
                  <c:v>190.75830010000001</c:v>
                </c:pt>
                <c:pt idx="410">
                  <c:v>190.77318550000001</c:v>
                </c:pt>
                <c:pt idx="411">
                  <c:v>190.78776400000001</c:v>
                </c:pt>
                <c:pt idx="412">
                  <c:v>190.80204320000001</c:v>
                </c:pt>
                <c:pt idx="413">
                  <c:v>190.81603039999999</c:v>
                </c:pt>
                <c:pt idx="414">
                  <c:v>190.82973290000001</c:v>
                </c:pt>
                <c:pt idx="415">
                  <c:v>190.84315770000001</c:v>
                </c:pt>
                <c:pt idx="416">
                  <c:v>190.8563116</c:v>
                </c:pt>
                <c:pt idx="417">
                  <c:v>190.8692011</c:v>
                </c:pt>
                <c:pt idx="418">
                  <c:v>190.8818325</c:v>
                </c:pt>
                <c:pt idx="419">
                  <c:v>190.8942122</c:v>
                </c:pt>
                <c:pt idx="420">
                  <c:v>190.9063462</c:v>
                </c:pt>
                <c:pt idx="421">
                  <c:v>190.91824020000001</c:v>
                </c:pt>
                <c:pt idx="422">
                  <c:v>190.9299001</c:v>
                </c:pt>
                <c:pt idx="423">
                  <c:v>190.9413314</c:v>
                </c:pt>
                <c:pt idx="424">
                  <c:v>190.95253930000001</c:v>
                </c:pt>
                <c:pt idx="425">
                  <c:v>190.96352920000001</c:v>
                </c:pt>
                <c:pt idx="426">
                  <c:v>190.9743062</c:v>
                </c:pt>
                <c:pt idx="427">
                  <c:v>190.98487510000001</c:v>
                </c:pt>
                <c:pt idx="428">
                  <c:v>190.9952408</c:v>
                </c:pt>
                <c:pt idx="429">
                  <c:v>191.00540799999999</c:v>
                </c:pt>
                <c:pt idx="430">
                  <c:v>191.01538110000001</c:v>
                </c:pt>
                <c:pt idx="431">
                  <c:v>191.02516460000001</c:v>
                </c:pt>
                <c:pt idx="432">
                  <c:v>191.03476280000001</c:v>
                </c:pt>
                <c:pt idx="433">
                  <c:v>191.04417989999999</c:v>
                </c:pt>
              </c:numCache>
            </c:numRef>
          </c:val>
          <c:smooth val="0"/>
          <c:extLst>
            <c:ext xmlns:c16="http://schemas.microsoft.com/office/drawing/2014/chart" uri="{C3380CC4-5D6E-409C-BE32-E72D297353CC}">
              <c16:uniqueId val="{00000004-9747-49E3-BD9E-99A9BA8F77EF}"/>
            </c:ext>
          </c:extLst>
        </c:ser>
        <c:ser>
          <c:idx val="1"/>
          <c:order val="5"/>
          <c:tx>
            <c:v>Klinefelter 1</c:v>
          </c:tx>
          <c:spPr>
            <a:ln>
              <a:solidFill>
                <a:sysClr val="windowText" lastClr="000000"/>
              </a:solidFill>
            </a:ln>
          </c:spPr>
          <c:marker>
            <c:symbol val="none"/>
          </c:marker>
          <c:val>
            <c:numRef>
              <c:f>Normaalwaarden!$M$2:$M$435</c:f>
              <c:numCache>
                <c:formatCode>General</c:formatCode>
                <c:ptCount val="434"/>
                <c:pt idx="0">
                  <c:v>82.5</c:v>
                </c:pt>
                <c:pt idx="24">
                  <c:v>90</c:v>
                </c:pt>
                <c:pt idx="48">
                  <c:v>97.5</c:v>
                </c:pt>
                <c:pt idx="72">
                  <c:v>105</c:v>
                </c:pt>
                <c:pt idx="96">
                  <c:v>112</c:v>
                </c:pt>
                <c:pt idx="120">
                  <c:v>118</c:v>
                </c:pt>
                <c:pt idx="144">
                  <c:v>125</c:v>
                </c:pt>
                <c:pt idx="168">
                  <c:v>131</c:v>
                </c:pt>
                <c:pt idx="192">
                  <c:v>138</c:v>
                </c:pt>
                <c:pt idx="216">
                  <c:v>144</c:v>
                </c:pt>
                <c:pt idx="240">
                  <c:v>150</c:v>
                </c:pt>
                <c:pt idx="264">
                  <c:v>157</c:v>
                </c:pt>
                <c:pt idx="288">
                  <c:v>164</c:v>
                </c:pt>
                <c:pt idx="312">
                  <c:v>170</c:v>
                </c:pt>
                <c:pt idx="336">
                  <c:v>174</c:v>
                </c:pt>
                <c:pt idx="360">
                  <c:v>178</c:v>
                </c:pt>
                <c:pt idx="384">
                  <c:v>180</c:v>
                </c:pt>
              </c:numCache>
            </c:numRef>
          </c:val>
          <c:smooth val="0"/>
          <c:extLst>
            <c:ext xmlns:c16="http://schemas.microsoft.com/office/drawing/2014/chart" uri="{C3380CC4-5D6E-409C-BE32-E72D297353CC}">
              <c16:uniqueId val="{00000005-9747-49E3-BD9E-99A9BA8F77EF}"/>
            </c:ext>
          </c:extLst>
        </c:ser>
        <c:ser>
          <c:idx val="5"/>
          <c:order val="6"/>
          <c:tx>
            <c:v>Klinefelter 3</c:v>
          </c:tx>
          <c:spPr>
            <a:ln>
              <a:solidFill>
                <a:sysClr val="windowText" lastClr="000000"/>
              </a:solidFill>
            </a:ln>
          </c:spPr>
          <c:marker>
            <c:symbol val="none"/>
          </c:marker>
          <c:dPt>
            <c:idx val="144"/>
            <c:bubble3D val="0"/>
            <c:extLst>
              <c:ext xmlns:c16="http://schemas.microsoft.com/office/drawing/2014/chart" uri="{C3380CC4-5D6E-409C-BE32-E72D297353CC}">
                <c16:uniqueId val="{00000006-9747-49E3-BD9E-99A9BA8F77EF}"/>
              </c:ext>
            </c:extLst>
          </c:dPt>
          <c:dPt>
            <c:idx val="336"/>
            <c:bubble3D val="0"/>
            <c:extLst>
              <c:ext xmlns:c16="http://schemas.microsoft.com/office/drawing/2014/chart" uri="{C3380CC4-5D6E-409C-BE32-E72D297353CC}">
                <c16:uniqueId val="{00000007-9747-49E3-BD9E-99A9BA8F77EF}"/>
              </c:ext>
            </c:extLst>
          </c:dPt>
          <c:val>
            <c:numRef>
              <c:f>Normaalwaarden!$O$2:$O$435</c:f>
              <c:numCache>
                <c:formatCode>General</c:formatCode>
                <c:ptCount val="434"/>
                <c:pt idx="0">
                  <c:v>90</c:v>
                </c:pt>
                <c:pt idx="24">
                  <c:v>101</c:v>
                </c:pt>
                <c:pt idx="48">
                  <c:v>111</c:v>
                </c:pt>
                <c:pt idx="72">
                  <c:v>120</c:v>
                </c:pt>
                <c:pt idx="96">
                  <c:v>128</c:v>
                </c:pt>
                <c:pt idx="120">
                  <c:v>137</c:v>
                </c:pt>
                <c:pt idx="144">
                  <c:v>146</c:v>
                </c:pt>
                <c:pt idx="168">
                  <c:v>153</c:v>
                </c:pt>
                <c:pt idx="192">
                  <c:v>160</c:v>
                </c:pt>
                <c:pt idx="216">
                  <c:v>166</c:v>
                </c:pt>
                <c:pt idx="240">
                  <c:v>172</c:v>
                </c:pt>
                <c:pt idx="264">
                  <c:v>178</c:v>
                </c:pt>
                <c:pt idx="288">
                  <c:v>185</c:v>
                </c:pt>
                <c:pt idx="312">
                  <c:v>190</c:v>
                </c:pt>
                <c:pt idx="336">
                  <c:v>192</c:v>
                </c:pt>
                <c:pt idx="360">
                  <c:v>193</c:v>
                </c:pt>
                <c:pt idx="384">
                  <c:v>193</c:v>
                </c:pt>
              </c:numCache>
            </c:numRef>
          </c:val>
          <c:smooth val="0"/>
          <c:extLst>
            <c:ext xmlns:c16="http://schemas.microsoft.com/office/drawing/2014/chart" uri="{C3380CC4-5D6E-409C-BE32-E72D297353CC}">
              <c16:uniqueId val="{00000008-9747-49E3-BD9E-99A9BA8F77EF}"/>
            </c:ext>
          </c:extLst>
        </c:ser>
        <c:ser>
          <c:idx val="3"/>
          <c:order val="7"/>
          <c:tx>
            <c:v>Klinefelter 2</c:v>
          </c:tx>
          <c:spPr>
            <a:ln>
              <a:solidFill>
                <a:srgbClr val="FF0000"/>
              </a:solidFill>
            </a:ln>
          </c:spPr>
          <c:marker>
            <c:symbol val="none"/>
          </c:marker>
          <c:val>
            <c:numRef>
              <c:f>Normaalwaarden!$N$2:$N$435</c:f>
              <c:numCache>
                <c:formatCode>General</c:formatCode>
                <c:ptCount val="434"/>
                <c:pt idx="0">
                  <c:v>86.25</c:v>
                </c:pt>
                <c:pt idx="24">
                  <c:v>95.5</c:v>
                </c:pt>
                <c:pt idx="48">
                  <c:v>104.25</c:v>
                </c:pt>
                <c:pt idx="72">
                  <c:v>112.5</c:v>
                </c:pt>
                <c:pt idx="96">
                  <c:v>120</c:v>
                </c:pt>
                <c:pt idx="120">
                  <c:v>127.5</c:v>
                </c:pt>
                <c:pt idx="144">
                  <c:v>135.5</c:v>
                </c:pt>
                <c:pt idx="168">
                  <c:v>142</c:v>
                </c:pt>
                <c:pt idx="192">
                  <c:v>149</c:v>
                </c:pt>
                <c:pt idx="216">
                  <c:v>155</c:v>
                </c:pt>
                <c:pt idx="240">
                  <c:v>161</c:v>
                </c:pt>
                <c:pt idx="264">
                  <c:v>167.5</c:v>
                </c:pt>
                <c:pt idx="288">
                  <c:v>174.5</c:v>
                </c:pt>
                <c:pt idx="312">
                  <c:v>180</c:v>
                </c:pt>
                <c:pt idx="336">
                  <c:v>183</c:v>
                </c:pt>
                <c:pt idx="360">
                  <c:v>185.5</c:v>
                </c:pt>
                <c:pt idx="384">
                  <c:v>186.5</c:v>
                </c:pt>
              </c:numCache>
            </c:numRef>
          </c:val>
          <c:smooth val="0"/>
          <c:extLst>
            <c:ext xmlns:c16="http://schemas.microsoft.com/office/drawing/2014/chart" uri="{C3380CC4-5D6E-409C-BE32-E72D297353CC}">
              <c16:uniqueId val="{00000009-9747-49E3-BD9E-99A9BA8F77EF}"/>
            </c:ext>
          </c:extLst>
        </c:ser>
        <c:dLbls>
          <c:showLegendKey val="0"/>
          <c:showVal val="0"/>
          <c:showCatName val="0"/>
          <c:showSerName val="0"/>
          <c:showPercent val="0"/>
          <c:showBubbleSize val="0"/>
        </c:dLbls>
        <c:smooth val="0"/>
        <c:axId val="193231872"/>
        <c:axId val="193238144"/>
      </c:lineChart>
      <c:catAx>
        <c:axId val="193231872"/>
        <c:scaling>
          <c:orientation val="minMax"/>
        </c:scaling>
        <c:delete val="0"/>
        <c:axPos val="b"/>
        <c:majorGridlines/>
        <c:title>
          <c:tx>
            <c:rich>
              <a:bodyPr/>
              <a:lstStyle/>
              <a:p>
                <a:pPr>
                  <a:defRPr/>
                </a:pPr>
                <a:r>
                  <a:rPr lang="en-US"/>
                  <a:t>Age (years)</a:t>
                </a:r>
              </a:p>
            </c:rich>
          </c:tx>
          <c:overlay val="0"/>
        </c:title>
        <c:numFmt formatCode="General" sourceLinked="0"/>
        <c:majorTickMark val="none"/>
        <c:minorTickMark val="none"/>
        <c:tickLblPos val="nextTo"/>
        <c:crossAx val="193238144"/>
        <c:crosses val="autoZero"/>
        <c:auto val="1"/>
        <c:lblAlgn val="ctr"/>
        <c:lblOffset val="100"/>
        <c:tickLblSkip val="24"/>
        <c:tickMarkSkip val="24"/>
        <c:noMultiLvlLbl val="0"/>
      </c:catAx>
      <c:valAx>
        <c:axId val="193238144"/>
        <c:scaling>
          <c:orientation val="minMax"/>
          <c:max val="200"/>
          <c:min val="75"/>
        </c:scaling>
        <c:delete val="0"/>
        <c:axPos val="l"/>
        <c:minorGridlines/>
        <c:title>
          <c:tx>
            <c:rich>
              <a:bodyPr rot="-5400000" vert="horz"/>
              <a:lstStyle/>
              <a:p>
                <a:pPr>
                  <a:defRPr/>
                </a:pPr>
                <a:r>
                  <a:rPr lang="nl-NL"/>
                  <a:t>Height (cm)</a:t>
                </a:r>
              </a:p>
            </c:rich>
          </c:tx>
          <c:overlay val="0"/>
        </c:title>
        <c:numFmt formatCode="General" sourceLinked="1"/>
        <c:majorTickMark val="none"/>
        <c:minorTickMark val="none"/>
        <c:tickLblPos val="nextTo"/>
        <c:crossAx val="193231872"/>
        <c:crosses val="autoZero"/>
        <c:crossBetween val="between"/>
        <c:majorUnit val="5"/>
        <c:minorUnit val="5"/>
      </c:valAx>
    </c:plotArea>
    <c:legend>
      <c:legendPos val="r"/>
      <c:legendEntry>
        <c:idx val="5"/>
        <c:delete val="1"/>
      </c:legendEntry>
      <c:legendEntry>
        <c:idx val="6"/>
        <c:delete val="1"/>
      </c:legendEntry>
      <c:legendEntry>
        <c:idx val="7"/>
        <c:delete val="1"/>
      </c:legendEntry>
      <c:layout>
        <c:manualLayout>
          <c:xMode val="edge"/>
          <c:yMode val="edge"/>
          <c:x val="0.81371122170158128"/>
          <c:y val="0.13937862258578024"/>
          <c:w val="0.13470726294073107"/>
          <c:h val="0.22341215330744055"/>
        </c:manualLayout>
      </c:layout>
      <c:overlay val="0"/>
    </c:legend>
    <c:plotVisOnly val="1"/>
    <c:dispBlanksAs val="span"/>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863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81158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863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81158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863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1158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863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1158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a:t>
            </a:r>
            <a:r>
              <a:rPr lang="nl-NL" dirty="0" err="1"/>
              <a:t>powerpoint</a:t>
            </a:r>
            <a:r>
              <a:rPr lang="nl-NL" dirty="0"/>
              <a:t> presentatie is bedoeld om de richtlijn Diagnostiek Groeistoornissen te onderwijzen/uit te dragen. Het is een uitgebreide versie met relatief veel dia’s waarbij onder de dia’s additionele informatie wordt gegeven. Afhankelijk van de beschikbare tijd en het publiek waarvoor het praatje wordt gehouden kunnen naar eigen inzicht dia’s weggelaten worden en bij de volle tekstdia’s wat tekst geschrapt worden. Ook kan overwogen worden om dia’s toe te voegen over basale begrippen met betrekking tot groei, zoals</a:t>
            </a:r>
            <a:r>
              <a:rPr lang="nl-NL" baseline="0" dirty="0"/>
              <a:t> lengte SDS en target </a:t>
            </a:r>
            <a:r>
              <a:rPr lang="nl-NL" baseline="0" dirty="0" err="1"/>
              <a:t>height</a:t>
            </a:r>
            <a:r>
              <a:rPr lang="nl-NL" baseline="0" dirty="0"/>
              <a:t>.</a:t>
            </a:r>
            <a:r>
              <a:rPr lang="nl-NL" dirty="0">
                <a:solidFill>
                  <a:srgbClr val="FF0000"/>
                </a:solidFill>
              </a:rPr>
              <a:t>  </a:t>
            </a:r>
          </a:p>
          <a:p>
            <a:r>
              <a:rPr lang="nl-NL" dirty="0"/>
              <a:t>De </a:t>
            </a:r>
            <a:r>
              <a:rPr lang="nl-NL" dirty="0" err="1"/>
              <a:t>powerpoint</a:t>
            </a:r>
            <a:r>
              <a:rPr lang="nl-NL" dirty="0"/>
              <a:t> bevat aanbevelingen hoe stapsgewijs te werk te gaan bij iedere verwezen patiënt; wat zijn de signalen die kunnen wijzen op bepaalde diagnosen en welke diagnostiek zetten we in bij wie? Aan het eind staan de aanbevelingen opgesomd zoals ze in de richtlijn staan vermeld.</a:t>
            </a:r>
          </a:p>
          <a:p>
            <a:r>
              <a:rPr lang="en-US" dirty="0"/>
              <a:t>V</a:t>
            </a:r>
            <a:r>
              <a:rPr lang="nl-NL" dirty="0"/>
              <a:t>oor de toehoorders is het prettig als het flowdiagram aan het begin van het verhaal op papier wordt uitgereikt, zodat men hier af en toe een blik op kan werpen. </a:t>
            </a:r>
          </a:p>
          <a:p>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1</a:t>
            </a:fld>
            <a:endParaRPr lang="en-GB" sz="1200">
              <a:latin typeface="Times" charset="0"/>
            </a:endParaRPr>
          </a:p>
        </p:txBody>
      </p:sp>
    </p:spTree>
    <p:extLst>
      <p:ext uri="{BB962C8B-B14F-4D97-AF65-F5344CB8AC3E}">
        <p14:creationId xmlns:p14="http://schemas.microsoft.com/office/powerpoint/2010/main" val="26313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Meest frequente en relevante oorzaken van primaire en secundaire groeistoornissen. Tussen haakjes de incidentie van de aandoening voor zover deze bekend is. </a:t>
            </a:r>
          </a:p>
          <a:p>
            <a:r>
              <a:rPr lang="nl-NL" dirty="0"/>
              <a:t>Van de mogelijke oorzaken van grote lengte/groeiversnelling is het Klinefelter-syndroom het meest frequent (1:500) (</a:t>
            </a:r>
            <a:r>
              <a:rPr lang="nl-NL" dirty="0" err="1"/>
              <a:t>Ratcliffe</a:t>
            </a:r>
            <a:r>
              <a:rPr lang="nl-NL" dirty="0"/>
              <a:t>, 1999; </a:t>
            </a:r>
            <a:r>
              <a:rPr lang="nl-NL" dirty="0" err="1"/>
              <a:t>Bojesen</a:t>
            </a:r>
            <a:r>
              <a:rPr lang="nl-NL" dirty="0"/>
              <a:t>, 2003; Ross, 2012; Ronde, 2016), in vergelijking met andere syndromen met </a:t>
            </a:r>
            <a:r>
              <a:rPr lang="nl-NL" dirty="0" err="1"/>
              <a:t>duplicaties</a:t>
            </a:r>
            <a:r>
              <a:rPr lang="nl-NL" dirty="0"/>
              <a:t> van een geslachtschromosoom (1 tot 5/10.000). De andere syndromen zijn zeldzamer, bijvoorbeeld </a:t>
            </a:r>
            <a:r>
              <a:rPr lang="nl-NL" dirty="0" err="1"/>
              <a:t>Marfan</a:t>
            </a:r>
            <a:r>
              <a:rPr lang="nl-NL" dirty="0"/>
              <a:t>-syndroom (1:10.000) (</a:t>
            </a:r>
            <a:r>
              <a:rPr lang="nl-NL" dirty="0" err="1"/>
              <a:t>Chiu</a:t>
            </a:r>
            <a:r>
              <a:rPr lang="nl-NL" dirty="0"/>
              <a:t>, 2014), </a:t>
            </a:r>
            <a:r>
              <a:rPr lang="nl-NL" dirty="0" err="1"/>
              <a:t>Sotos</a:t>
            </a:r>
            <a:r>
              <a:rPr lang="nl-NL" dirty="0"/>
              <a:t>-syndroom (1 tot 9/100.000) (Cole, 1990) en </a:t>
            </a:r>
            <a:r>
              <a:rPr lang="nl-NL" dirty="0" err="1"/>
              <a:t>Beckwith</a:t>
            </a:r>
            <a:r>
              <a:rPr lang="nl-NL" dirty="0"/>
              <a:t>-</a:t>
            </a:r>
            <a:r>
              <a:rPr lang="nl-NL" dirty="0" err="1"/>
              <a:t>Wiedemann</a:t>
            </a:r>
            <a:r>
              <a:rPr lang="nl-NL" dirty="0"/>
              <a:t>-syndroom (1:13.000) (</a:t>
            </a:r>
            <a:r>
              <a:rPr lang="nl-NL" dirty="0" err="1"/>
              <a:t>Mussa</a:t>
            </a:r>
            <a:r>
              <a:rPr lang="nl-NL" dirty="0"/>
              <a:t>, 2013). Van de secundaire groeistoornissen is centrale pubertas </a:t>
            </a:r>
            <a:r>
              <a:rPr lang="nl-NL" dirty="0" err="1"/>
              <a:t>precox</a:t>
            </a:r>
            <a:r>
              <a:rPr lang="nl-NL" dirty="0"/>
              <a:t> het meest voorkomend (1:500) (</a:t>
            </a:r>
            <a:r>
              <a:rPr lang="nl-NL" dirty="0" err="1"/>
              <a:t>Teilmann</a:t>
            </a:r>
            <a:r>
              <a:rPr lang="nl-NL" dirty="0"/>
              <a:t>, 2005). Hyperthyreoïdie is zeldzamer (1:5000) (Williamson, 2010). Andere endocriene oorzaken zoals adrenogenitaal syndroom en GH-overproductie zijn zeer zeldzaam.</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14</a:t>
            </a:fld>
            <a:endParaRPr lang="en-GB" sz="1200">
              <a:latin typeface="Times" charset="0"/>
            </a:endParaRPr>
          </a:p>
        </p:txBody>
      </p:sp>
    </p:spTree>
    <p:extLst>
      <p:ext uri="{BB962C8B-B14F-4D97-AF65-F5344CB8AC3E}">
        <p14:creationId xmlns:p14="http://schemas.microsoft.com/office/powerpoint/2010/main" val="166268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weinig bekend over de incidentie/prevalentie van pathologische oorzaken van grote lengte/groeiversnelling, en over de vraag of analyse van het groeipatroon een zinvolle triagestap zou kunnen zijn. De studies van Stalman, </a:t>
            </a:r>
            <a:r>
              <a:rPr lang="nl-NL" dirty="0" err="1"/>
              <a:t>Upners</a:t>
            </a:r>
            <a:r>
              <a:rPr lang="nl-NL" dirty="0"/>
              <a:t> en </a:t>
            </a:r>
            <a:r>
              <a:rPr lang="nl-NL" dirty="0" err="1"/>
              <a:t>Thomsett</a:t>
            </a:r>
            <a:r>
              <a:rPr lang="nl-NL" dirty="0"/>
              <a:t> laten 1,5 tot 12% pathologie zien, doch in geen van deze studies was duidelijk wat de criteria waren om tot aanvullend onderzoek over te gaan. Gevonden aandoeningen: Klinefelter-</a:t>
            </a:r>
            <a:r>
              <a:rPr lang="nl-NL" dirty="0" err="1"/>
              <a:t>syndoom</a:t>
            </a:r>
            <a:r>
              <a:rPr lang="nl-NL" dirty="0"/>
              <a:t>, </a:t>
            </a:r>
            <a:r>
              <a:rPr lang="nl-NL" dirty="0" err="1"/>
              <a:t>Marfan</a:t>
            </a:r>
            <a:r>
              <a:rPr lang="nl-NL" dirty="0"/>
              <a:t>-syndroom, </a:t>
            </a:r>
            <a:r>
              <a:rPr lang="nl-NL" dirty="0" err="1"/>
              <a:t>Triple-X</a:t>
            </a:r>
            <a:r>
              <a:rPr lang="nl-NL" dirty="0"/>
              <a:t>, </a:t>
            </a:r>
            <a:r>
              <a:rPr lang="nl-NL" dirty="0" err="1"/>
              <a:t>Sotos</a:t>
            </a:r>
            <a:r>
              <a:rPr lang="nl-NL" dirty="0"/>
              <a:t>-syndroom, </a:t>
            </a:r>
            <a:r>
              <a:rPr lang="nl-NL" dirty="0" err="1"/>
              <a:t>Beckwith</a:t>
            </a:r>
            <a:r>
              <a:rPr lang="nl-NL" dirty="0"/>
              <a:t>-</a:t>
            </a:r>
            <a:r>
              <a:rPr lang="nl-NL" dirty="0" err="1"/>
              <a:t>Wiedemann</a:t>
            </a:r>
            <a:r>
              <a:rPr lang="nl-NL" dirty="0"/>
              <a:t>-syndroom, (pseudo)pubertas </a:t>
            </a:r>
            <a:r>
              <a:rPr lang="nl-NL" dirty="0" err="1"/>
              <a:t>precox</a:t>
            </a:r>
            <a:r>
              <a:rPr lang="nl-NL" dirty="0"/>
              <a:t>, </a:t>
            </a:r>
            <a:r>
              <a:rPr lang="nl-NL" dirty="0" err="1"/>
              <a:t>Constitutional</a:t>
            </a:r>
            <a:r>
              <a:rPr lang="nl-NL" dirty="0"/>
              <a:t> </a:t>
            </a:r>
            <a:r>
              <a:rPr lang="nl-NL" dirty="0" err="1"/>
              <a:t>Advancement</a:t>
            </a:r>
            <a:r>
              <a:rPr lang="nl-NL" dirty="0"/>
              <a:t> of </a:t>
            </a:r>
            <a:r>
              <a:rPr lang="nl-NL" dirty="0" err="1"/>
              <a:t>Growth</a:t>
            </a:r>
            <a:r>
              <a:rPr lang="nl-NL" dirty="0"/>
              <a:t> (CAG). Merendeel van de kinderen </a:t>
            </a:r>
            <a:r>
              <a:rPr lang="nl-NL" dirty="0" err="1"/>
              <a:t>Idiopathic</a:t>
            </a:r>
            <a:r>
              <a:rPr lang="nl-NL" dirty="0"/>
              <a:t> </a:t>
            </a:r>
            <a:r>
              <a:rPr lang="nl-NL" dirty="0" err="1"/>
              <a:t>Tall</a:t>
            </a:r>
            <a:r>
              <a:rPr lang="nl-NL" dirty="0"/>
              <a:t> </a:t>
            </a:r>
            <a:r>
              <a:rPr lang="nl-NL" dirty="0" err="1"/>
              <a:t>Stature</a:t>
            </a:r>
            <a:r>
              <a:rPr lang="nl-NL" dirty="0"/>
              <a:t>. </a:t>
            </a:r>
          </a:p>
          <a:p>
            <a:r>
              <a:rPr lang="nl-NL" dirty="0"/>
              <a:t>Een onderscheid in diagnoses met en zonder gevolgen voor behandeling en vroege opsporing van bijkomende gezondheidsproblemen is voor de clinicus van belang en vormt de basis voor keuze met betrekking tot naar welke oorzaken van primaire en secundaire groeistoornissen moet worden gezocht. Bij het opstellen van de termen van de literatuursearch is rekening gehouden met de incidentie/prevalentie en de gevolgen van het ziektebeeld op korte en lange termijn. Hiertoe is voorafgaand aan de literatuursearch op basis van hoofdstuk 2 van de “International </a:t>
            </a:r>
            <a:r>
              <a:rPr lang="nl-NL" dirty="0" err="1"/>
              <a:t>Classification</a:t>
            </a:r>
            <a:r>
              <a:rPr lang="nl-NL" dirty="0"/>
              <a:t> of </a:t>
            </a:r>
            <a:r>
              <a:rPr lang="nl-NL" dirty="0" err="1"/>
              <a:t>Pediatric</a:t>
            </a:r>
            <a:r>
              <a:rPr lang="nl-NL" dirty="0"/>
              <a:t> </a:t>
            </a:r>
            <a:r>
              <a:rPr lang="nl-NL" dirty="0" err="1"/>
              <a:t>Endocrine</a:t>
            </a:r>
            <a:r>
              <a:rPr lang="nl-NL" dirty="0"/>
              <a:t> Diagnoses (ICPED)” (ICPED, 2017) (Bijlage II) en literatuurgegevens een tabel opgesteld met deze diagnoses (Bijlage 2A). Vervolgens is een keuze gemaakt welk ziektebeeld in de literatuursearch moest worden opgenomen.</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15</a:t>
            </a:fld>
            <a:endParaRPr lang="en-GB" sz="1200">
              <a:latin typeface="Times" charset="0"/>
            </a:endParaRPr>
          </a:p>
        </p:txBody>
      </p:sp>
    </p:spTree>
    <p:extLst>
      <p:ext uri="{BB962C8B-B14F-4D97-AF65-F5344CB8AC3E}">
        <p14:creationId xmlns:p14="http://schemas.microsoft.com/office/powerpoint/2010/main" val="180243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Primaire groeistoornissen worden veroorzaakt door verstoorde regulatie binnen de </a:t>
            </a:r>
            <a:r>
              <a:rPr lang="nl-NL" dirty="0" err="1"/>
              <a:t>epifysairschijf</a:t>
            </a:r>
            <a:r>
              <a:rPr lang="nl-NL" dirty="0"/>
              <a:t> (=groeischijf). Voorbeelden zijn mutaties in genen die een rol spelen in intracellulaire mechanismen, </a:t>
            </a:r>
            <a:r>
              <a:rPr lang="nl-NL" dirty="0" err="1"/>
              <a:t>paracriene</a:t>
            </a:r>
            <a:r>
              <a:rPr lang="nl-NL" dirty="0"/>
              <a:t> signalen en de extracellulaire matrix. </a:t>
            </a:r>
          </a:p>
          <a:p>
            <a:r>
              <a:rPr lang="nl-NL" dirty="0"/>
              <a:t>Secundaire groeistoornissen worden geacht te zijn veroorzaakt door invloeden van buiten de </a:t>
            </a:r>
            <a:r>
              <a:rPr lang="nl-NL" dirty="0" err="1"/>
              <a:t>epifysairschijf</a:t>
            </a:r>
            <a:r>
              <a:rPr lang="nl-NL" dirty="0"/>
              <a:t>, zoals endocriene signalen, voeding, cytokines en stoornissen in de extracellulaire vloeistof.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16</a:t>
            </a:fld>
            <a:endParaRPr lang="en-GB" sz="1200">
              <a:latin typeface="Times" charset="0"/>
            </a:endParaRPr>
          </a:p>
        </p:txBody>
      </p:sp>
    </p:spTree>
    <p:extLst>
      <p:ext uri="{BB962C8B-B14F-4D97-AF65-F5344CB8AC3E}">
        <p14:creationId xmlns:p14="http://schemas.microsoft.com/office/powerpoint/2010/main" val="356756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17</a:t>
            </a:fld>
            <a:endParaRPr lang="en-GB" sz="1200">
              <a:latin typeface="Times" charset="0"/>
            </a:endParaRPr>
          </a:p>
        </p:txBody>
      </p:sp>
    </p:spTree>
    <p:extLst>
      <p:ext uri="{BB962C8B-B14F-4D97-AF65-F5344CB8AC3E}">
        <p14:creationId xmlns:p14="http://schemas.microsoft.com/office/powerpoint/2010/main" val="230012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curve is </a:t>
            </a:r>
            <a:r>
              <a:rPr lang="en-US" dirty="0" err="1"/>
              <a:t>bewerkt</a:t>
            </a:r>
            <a:r>
              <a:rPr lang="en-US" dirty="0"/>
              <a:t> door P. </a:t>
            </a:r>
            <a:r>
              <a:rPr lang="en-US" dirty="0" err="1"/>
              <a:t>Lauffer</a:t>
            </a:r>
            <a:r>
              <a:rPr lang="en-US" dirty="0"/>
              <a:t>, student AMC. Het manuscript </a:t>
            </a:r>
            <a:r>
              <a:rPr lang="en-US" dirty="0" err="1"/>
              <a:t>waarin</a:t>
            </a:r>
            <a:r>
              <a:rPr lang="en-US" dirty="0"/>
              <a:t> </a:t>
            </a:r>
            <a:r>
              <a:rPr lang="en-US" dirty="0" err="1"/>
              <a:t>deze</a:t>
            </a:r>
            <a:r>
              <a:rPr lang="en-US" dirty="0"/>
              <a:t> curve is </a:t>
            </a:r>
            <a:r>
              <a:rPr lang="en-US" dirty="0" err="1"/>
              <a:t>opgenomen</a:t>
            </a:r>
            <a:r>
              <a:rPr lang="en-US" dirty="0"/>
              <a:t> </a:t>
            </a:r>
            <a:r>
              <a:rPr lang="en-US" dirty="0" err="1"/>
              <a:t>zal</a:t>
            </a:r>
            <a:r>
              <a:rPr lang="en-US" dirty="0"/>
              <a:t> </a:t>
            </a:r>
            <a:r>
              <a:rPr lang="en-US" dirty="0" err="1"/>
              <a:t>binnenkort</a:t>
            </a:r>
            <a:r>
              <a:rPr lang="en-US" dirty="0"/>
              <a:t> </a:t>
            </a:r>
            <a:r>
              <a:rPr lang="en-US" dirty="0" err="1"/>
              <a:t>worden</a:t>
            </a:r>
            <a:r>
              <a:rPr lang="en-US" dirty="0"/>
              <a:t> </a:t>
            </a:r>
            <a:r>
              <a:rPr lang="en-US" dirty="0" err="1"/>
              <a:t>aangeboden</a:t>
            </a:r>
            <a:r>
              <a:rPr lang="en-US" dirty="0"/>
              <a:t> </a:t>
            </a:r>
            <a:r>
              <a:rPr lang="en-US" dirty="0" err="1"/>
              <a:t>aan</a:t>
            </a:r>
            <a:r>
              <a:rPr lang="en-US" dirty="0"/>
              <a:t> Hormone Research in Pediatrics. </a:t>
            </a:r>
          </a:p>
          <a:p>
            <a:r>
              <a:rPr lang="nl-NL" dirty="0"/>
              <a:t>In blauw de normale populatie, in zwart de kinderen met Klinefelter-syndroom.</a:t>
            </a:r>
          </a:p>
          <a:p>
            <a:r>
              <a:rPr lang="en-US" dirty="0"/>
              <a:t>E</a:t>
            </a:r>
            <a:r>
              <a:rPr lang="nl-NL" dirty="0"/>
              <a:t>r is aanzienlijke overlap tussen de groei van jongens met Klinefelter syndroom en </a:t>
            </a:r>
            <a:r>
              <a:rPr lang="nl-NL" dirty="0" err="1"/>
              <a:t>ddie</a:t>
            </a:r>
            <a:r>
              <a:rPr lang="nl-NL" dirty="0"/>
              <a:t> van de populatie.</a:t>
            </a:r>
          </a:p>
        </p:txBody>
      </p:sp>
      <p:sp>
        <p:nvSpPr>
          <p:cNvPr id="4" name="Slide Number Placeholder 3"/>
          <p:cNvSpPr>
            <a:spLocks noGrp="1"/>
          </p:cNvSpPr>
          <p:nvPr>
            <p:ph type="sldNum" sz="quarter" idx="10"/>
          </p:nvPr>
        </p:nvSpPr>
        <p:spPr/>
        <p:txBody>
          <a:bodyPr/>
          <a:lstStyle/>
          <a:p>
            <a:fld id="{92BE362E-78BA-324A-8038-5482DADFDF7D}" type="slidenum">
              <a:rPr lang="en-GB" smtClean="0"/>
              <a:pPr/>
              <a:t>18</a:t>
            </a:fld>
            <a:endParaRPr lang="en-GB" sz="1200">
              <a:latin typeface="Times" charset="0"/>
            </a:endParaRPr>
          </a:p>
        </p:txBody>
      </p:sp>
    </p:spTree>
    <p:extLst>
      <p:ext uri="{BB962C8B-B14F-4D97-AF65-F5344CB8AC3E}">
        <p14:creationId xmlns:p14="http://schemas.microsoft.com/office/powerpoint/2010/main" val="420545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19</a:t>
            </a:fld>
            <a:endParaRPr lang="en-GB" sz="1200">
              <a:latin typeface="Times" charset="0"/>
            </a:endParaRPr>
          </a:p>
        </p:txBody>
      </p:sp>
    </p:spTree>
    <p:extLst>
      <p:ext uri="{BB962C8B-B14F-4D97-AF65-F5344CB8AC3E}">
        <p14:creationId xmlns:p14="http://schemas.microsoft.com/office/powerpoint/2010/main" val="57768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curve is bewerkt door P. Lauffer, student AMC. Manuscript waarin deze curve is opgenomen zal binnenkort worden aangeboden aan </a:t>
            </a:r>
            <a:r>
              <a:rPr lang="nl-NL" dirty="0" err="1"/>
              <a:t>Hormone</a:t>
            </a:r>
            <a:r>
              <a:rPr lang="nl-NL" dirty="0"/>
              <a:t> Research in </a:t>
            </a:r>
            <a:r>
              <a:rPr lang="nl-NL" dirty="0" err="1"/>
              <a:t>Pediatrics</a:t>
            </a:r>
            <a:r>
              <a:rPr lang="nl-NL" dirty="0"/>
              <a:t>. </a:t>
            </a:r>
          </a:p>
          <a:p>
            <a:r>
              <a:rPr lang="en-US" dirty="0"/>
              <a:t>In </a:t>
            </a:r>
            <a:r>
              <a:rPr lang="en-US" dirty="0" err="1"/>
              <a:t>blauw</a:t>
            </a:r>
            <a:r>
              <a:rPr lang="en-US" dirty="0"/>
              <a:t> de </a:t>
            </a:r>
            <a:r>
              <a:rPr lang="en-US" dirty="0" err="1"/>
              <a:t>normale</a:t>
            </a:r>
            <a:r>
              <a:rPr lang="en-US" dirty="0"/>
              <a:t> </a:t>
            </a:r>
            <a:r>
              <a:rPr lang="en-US" dirty="0" err="1"/>
              <a:t>populatie</a:t>
            </a:r>
            <a:r>
              <a:rPr lang="en-US" dirty="0"/>
              <a:t>, in </a:t>
            </a:r>
            <a:r>
              <a:rPr lang="en-US" dirty="0" err="1"/>
              <a:t>zwart</a:t>
            </a:r>
            <a:r>
              <a:rPr lang="en-US" dirty="0"/>
              <a:t> de </a:t>
            </a:r>
            <a:r>
              <a:rPr lang="en-US" dirty="0" err="1"/>
              <a:t>kinderen</a:t>
            </a:r>
            <a:r>
              <a:rPr lang="en-US" dirty="0"/>
              <a:t> met </a:t>
            </a:r>
            <a:r>
              <a:rPr lang="en-US" dirty="0" err="1"/>
              <a:t>Marfan-syndroom</a:t>
            </a:r>
            <a:r>
              <a:rPr lang="en-US" dirty="0"/>
              <a:t>.</a:t>
            </a:r>
          </a:p>
          <a:p>
            <a:r>
              <a:rPr lang="en-US" dirty="0" err="1"/>
              <a:t>Ook</a:t>
            </a:r>
            <a:r>
              <a:rPr lang="en-US" dirty="0"/>
              <a:t> </a:t>
            </a:r>
            <a:r>
              <a:rPr lang="en-US" dirty="0" err="1"/>
              <a:t>hier</a:t>
            </a:r>
            <a:r>
              <a:rPr lang="en-US" dirty="0"/>
              <a:t> is </a:t>
            </a:r>
            <a:r>
              <a:rPr lang="en-US" dirty="0" err="1"/>
              <a:t>veel</a:t>
            </a:r>
            <a:r>
              <a:rPr lang="en-US" dirty="0"/>
              <a:t> overlap </a:t>
            </a:r>
            <a:r>
              <a:rPr lang="en-US" dirty="0" err="1"/>
              <a:t>tussne</a:t>
            </a:r>
            <a:r>
              <a:rPr lang="en-US" dirty="0"/>
              <a:t> de </a:t>
            </a:r>
            <a:r>
              <a:rPr lang="en-US" dirty="0" err="1"/>
              <a:t>groei</a:t>
            </a:r>
            <a:r>
              <a:rPr lang="en-US" dirty="0"/>
              <a:t> van </a:t>
            </a:r>
            <a:r>
              <a:rPr lang="en-US" dirty="0" err="1"/>
              <a:t>kinderen</a:t>
            </a:r>
            <a:r>
              <a:rPr lang="en-US" dirty="0"/>
              <a:t> met </a:t>
            </a:r>
            <a:r>
              <a:rPr lang="en-US" dirty="0" err="1"/>
              <a:t>Marfan</a:t>
            </a:r>
            <a:r>
              <a:rPr lang="en-US" dirty="0"/>
              <a:t> </a:t>
            </a:r>
            <a:r>
              <a:rPr lang="en-US" dirty="0" err="1"/>
              <a:t>syndroom</a:t>
            </a:r>
            <a:r>
              <a:rPr lang="en-US" dirty="0"/>
              <a:t> en de </a:t>
            </a:r>
            <a:r>
              <a:rPr lang="en-US" dirty="0" err="1"/>
              <a:t>populatie</a:t>
            </a:r>
            <a:r>
              <a:rPr lang="en-US" dirty="0"/>
              <a:t>.</a:t>
            </a:r>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20</a:t>
            </a:fld>
            <a:endParaRPr lang="en-GB" sz="1200">
              <a:latin typeface="Times" charset="0"/>
            </a:endParaRPr>
          </a:p>
        </p:txBody>
      </p:sp>
    </p:spTree>
    <p:extLst>
      <p:ext uri="{BB962C8B-B14F-4D97-AF65-F5344CB8AC3E}">
        <p14:creationId xmlns:p14="http://schemas.microsoft.com/office/powerpoint/2010/main" val="251495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21</a:t>
            </a:fld>
            <a:endParaRPr lang="en-GB" sz="1200">
              <a:latin typeface="Times" charset="0"/>
            </a:endParaRPr>
          </a:p>
        </p:txBody>
      </p:sp>
    </p:spTree>
    <p:extLst>
      <p:ext uri="{BB962C8B-B14F-4D97-AF65-F5344CB8AC3E}">
        <p14:creationId xmlns:p14="http://schemas.microsoft.com/office/powerpoint/2010/main" val="55316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22</a:t>
            </a:fld>
            <a:endParaRPr lang="en-GB" sz="1200">
              <a:latin typeface="Times" charset="0"/>
            </a:endParaRPr>
          </a:p>
        </p:txBody>
      </p:sp>
    </p:spTree>
    <p:extLst>
      <p:ext uri="{BB962C8B-B14F-4D97-AF65-F5344CB8AC3E}">
        <p14:creationId xmlns:p14="http://schemas.microsoft.com/office/powerpoint/2010/main" val="369305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Dit</a:t>
            </a:r>
            <a:r>
              <a:rPr lang="en-US" baseline="0" dirty="0"/>
              <a:t> is het </a:t>
            </a:r>
            <a:r>
              <a:rPr lang="en-US" baseline="0" dirty="0" err="1"/>
              <a:t>volledige</a:t>
            </a:r>
            <a:r>
              <a:rPr lang="en-US" baseline="0" dirty="0"/>
              <a:t> </a:t>
            </a:r>
            <a:r>
              <a:rPr lang="en-US" baseline="0" dirty="0" err="1"/>
              <a:t>beslis</a:t>
            </a:r>
            <a:r>
              <a:rPr lang="en-US" baseline="0" dirty="0"/>
              <a:t>-schema </a:t>
            </a:r>
            <a:r>
              <a:rPr lang="en-US" baseline="0" dirty="0" err="1"/>
              <a:t>voor</a:t>
            </a:r>
            <a:r>
              <a:rPr lang="en-US" baseline="0" dirty="0"/>
              <a:t> </a:t>
            </a:r>
            <a:r>
              <a:rPr lang="en-US" baseline="0" dirty="0" err="1"/>
              <a:t>grote</a:t>
            </a:r>
            <a:r>
              <a:rPr lang="en-US" baseline="0" dirty="0"/>
              <a:t> </a:t>
            </a:r>
            <a:r>
              <a:rPr lang="en-US" baseline="0" dirty="0" err="1"/>
              <a:t>lengte</a:t>
            </a:r>
            <a:r>
              <a:rPr lang="en-US" baseline="0" dirty="0"/>
              <a:t> en/of </a:t>
            </a:r>
            <a:r>
              <a:rPr lang="en-US" baseline="0" dirty="0" err="1"/>
              <a:t>groeiversnelling</a:t>
            </a:r>
            <a:r>
              <a:rPr lang="en-US" baseline="0" dirty="0"/>
              <a:t> </a:t>
            </a:r>
            <a:r>
              <a:rPr lang="en-US" baseline="0" dirty="0" err="1"/>
              <a:t>waarin</a:t>
            </a:r>
            <a:r>
              <a:rPr lang="en-US" baseline="0" dirty="0"/>
              <a:t> de </a:t>
            </a:r>
            <a:r>
              <a:rPr lang="en-US" baseline="0" dirty="0" err="1"/>
              <a:t>diagnostische</a:t>
            </a:r>
            <a:r>
              <a:rPr lang="en-US" baseline="0" dirty="0"/>
              <a:t> </a:t>
            </a:r>
            <a:r>
              <a:rPr lang="en-US" baseline="0" dirty="0" err="1"/>
              <a:t>aanpak</a:t>
            </a:r>
            <a:r>
              <a:rPr lang="en-US" baseline="0" dirty="0"/>
              <a:t> </a:t>
            </a:r>
            <a:r>
              <a:rPr lang="en-US" baseline="0" dirty="0" err="1"/>
              <a:t>naar</a:t>
            </a:r>
            <a:r>
              <a:rPr lang="en-US" baseline="0" dirty="0"/>
              <a:t> de </a:t>
            </a:r>
            <a:r>
              <a:rPr lang="en-US" baseline="0" dirty="0" err="1"/>
              <a:t>oorzaak</a:t>
            </a:r>
            <a:r>
              <a:rPr lang="en-US" baseline="0" dirty="0"/>
              <a:t> is </a:t>
            </a:r>
            <a:r>
              <a:rPr lang="en-US" baseline="0" dirty="0" err="1"/>
              <a:t>samengevat</a:t>
            </a:r>
            <a:r>
              <a:rPr lang="en-US" baseline="0" dirty="0"/>
              <a:t>, met </a:t>
            </a:r>
            <a:r>
              <a:rPr lang="en-US" baseline="0" dirty="0" err="1"/>
              <a:t>nadruk</a:t>
            </a:r>
            <a:r>
              <a:rPr lang="en-US" baseline="0" dirty="0"/>
              <a:t> op het </a:t>
            </a:r>
            <a:r>
              <a:rPr lang="en-US" baseline="0" dirty="0" err="1"/>
              <a:t>detecteren</a:t>
            </a:r>
            <a:r>
              <a:rPr lang="en-US" baseline="0" dirty="0"/>
              <a:t> van </a:t>
            </a:r>
            <a:r>
              <a:rPr lang="en-US" baseline="0" dirty="0" err="1"/>
              <a:t>primaire</a:t>
            </a:r>
            <a:r>
              <a:rPr lang="en-US" baseline="0" dirty="0"/>
              <a:t> dan </a:t>
            </a:r>
            <a:r>
              <a:rPr lang="en-US" baseline="0" dirty="0" err="1"/>
              <a:t>wel</a:t>
            </a:r>
            <a:r>
              <a:rPr lang="en-US" baseline="0" dirty="0"/>
              <a:t> </a:t>
            </a:r>
            <a:r>
              <a:rPr lang="en-US" baseline="0" dirty="0" err="1"/>
              <a:t>secundaire</a:t>
            </a:r>
            <a:r>
              <a:rPr lang="en-US" baseline="0" dirty="0"/>
              <a:t> </a:t>
            </a:r>
            <a:r>
              <a:rPr lang="en-US" baseline="0" dirty="0" err="1"/>
              <a:t>groeistoornissen</a:t>
            </a:r>
            <a:r>
              <a:rPr lang="en-US" baseline="0" dirty="0"/>
              <a:t>.</a:t>
            </a:r>
          </a:p>
          <a:p>
            <a:r>
              <a:rPr lang="en-US" baseline="0" dirty="0"/>
              <a:t>Men </a:t>
            </a:r>
            <a:r>
              <a:rPr lang="en-US" baseline="0" dirty="0" err="1"/>
              <a:t>kan</a:t>
            </a:r>
            <a:r>
              <a:rPr lang="en-US" baseline="0" dirty="0"/>
              <a:t> </a:t>
            </a:r>
            <a:r>
              <a:rPr lang="en-US" baseline="0" dirty="0" err="1"/>
              <a:t>overwegen</a:t>
            </a:r>
            <a:r>
              <a:rPr lang="en-US" baseline="0" dirty="0"/>
              <a:t> om </a:t>
            </a:r>
            <a:r>
              <a:rPr lang="en-US" baseline="0" dirty="0" err="1"/>
              <a:t>eerst</a:t>
            </a:r>
            <a:r>
              <a:rPr lang="en-US" baseline="0" dirty="0"/>
              <a:t> </a:t>
            </a:r>
            <a:r>
              <a:rPr lang="en-US" baseline="0" dirty="0" err="1"/>
              <a:t>dit</a:t>
            </a:r>
            <a:r>
              <a:rPr lang="en-US" baseline="0" dirty="0"/>
              <a:t> schema </a:t>
            </a:r>
            <a:r>
              <a:rPr lang="en-US" baseline="0" dirty="0" err="1"/>
              <a:t>te</a:t>
            </a:r>
            <a:r>
              <a:rPr lang="en-US" baseline="0" dirty="0"/>
              <a:t> </a:t>
            </a:r>
            <a:r>
              <a:rPr lang="en-US" baseline="0" dirty="0" err="1"/>
              <a:t>laten</a:t>
            </a:r>
            <a:r>
              <a:rPr lang="en-US" baseline="0" dirty="0"/>
              <a:t> </a:t>
            </a:r>
            <a:r>
              <a:rPr lang="en-US" baseline="0" dirty="0" err="1"/>
              <a:t>zien</a:t>
            </a:r>
            <a:r>
              <a:rPr lang="en-US" baseline="0" dirty="0"/>
              <a:t>, en </a:t>
            </a:r>
            <a:r>
              <a:rPr lang="en-US" baseline="0" dirty="0" err="1"/>
              <a:t>daarna</a:t>
            </a:r>
            <a:r>
              <a:rPr lang="en-US" baseline="0" dirty="0"/>
              <a:t> de </a:t>
            </a:r>
            <a:r>
              <a:rPr lang="en-US" baseline="0" dirty="0" err="1"/>
              <a:t>verschillende</a:t>
            </a:r>
            <a:r>
              <a:rPr lang="en-US" baseline="0" dirty="0"/>
              <a:t> </a:t>
            </a:r>
            <a:r>
              <a:rPr lang="en-US" baseline="0" dirty="0" err="1"/>
              <a:t>onderdelen</a:t>
            </a:r>
            <a:r>
              <a:rPr lang="en-US" baseline="0" dirty="0"/>
              <a:t> </a:t>
            </a:r>
            <a:r>
              <a:rPr lang="en-US" baseline="0" dirty="0" err="1"/>
              <a:t>stapsgewijs</a:t>
            </a:r>
            <a:r>
              <a:rPr lang="en-US" baseline="0" dirty="0"/>
              <a:t> </a:t>
            </a:r>
            <a:r>
              <a:rPr lang="en-US" baseline="0" dirty="0" err="1"/>
              <a:t>te</a:t>
            </a:r>
            <a:r>
              <a:rPr lang="en-US" baseline="0" dirty="0"/>
              <a:t> </a:t>
            </a:r>
            <a:r>
              <a:rPr lang="en-US" baseline="0" dirty="0" err="1"/>
              <a:t>bespreken</a:t>
            </a:r>
            <a:r>
              <a:rPr lang="en-US" baseline="0" dirty="0"/>
              <a:t>. </a:t>
            </a:r>
            <a:r>
              <a:rPr lang="en-US" baseline="0" dirty="0" err="1"/>
              <a:t>Een</a:t>
            </a:r>
            <a:r>
              <a:rPr lang="en-US" baseline="0" dirty="0"/>
              <a:t> </a:t>
            </a:r>
            <a:r>
              <a:rPr lang="en-US" baseline="0" dirty="0" err="1"/>
              <a:t>alternatief</a:t>
            </a:r>
            <a:r>
              <a:rPr lang="en-US" baseline="0" dirty="0"/>
              <a:t> is om </a:t>
            </a:r>
            <a:r>
              <a:rPr lang="en-US" baseline="0" dirty="0" err="1"/>
              <a:t>eerst</a:t>
            </a:r>
            <a:r>
              <a:rPr lang="en-US" baseline="0" dirty="0"/>
              <a:t> </a:t>
            </a:r>
            <a:r>
              <a:rPr lang="en-US" baseline="0" dirty="0" err="1"/>
              <a:t>een</a:t>
            </a:r>
            <a:r>
              <a:rPr lang="en-US" baseline="0" dirty="0"/>
              <a:t> </a:t>
            </a:r>
            <a:r>
              <a:rPr lang="en-US" baseline="0" dirty="0" err="1"/>
              <a:t>vereenvoudigd</a:t>
            </a:r>
            <a:r>
              <a:rPr lang="en-US" baseline="0" dirty="0"/>
              <a:t> schema </a:t>
            </a:r>
            <a:r>
              <a:rPr lang="en-US" baseline="0" dirty="0" err="1"/>
              <a:t>te</a:t>
            </a:r>
            <a:r>
              <a:rPr lang="en-US" baseline="0" dirty="0"/>
              <a:t> </a:t>
            </a:r>
            <a:r>
              <a:rPr lang="en-US" baseline="0" dirty="0" err="1"/>
              <a:t>laten</a:t>
            </a:r>
            <a:r>
              <a:rPr lang="en-US" baseline="0" dirty="0"/>
              <a:t> </a:t>
            </a:r>
            <a:r>
              <a:rPr lang="en-US" baseline="0" dirty="0" err="1"/>
              <a:t>zien</a:t>
            </a:r>
            <a:r>
              <a:rPr lang="en-US" baseline="0" dirty="0"/>
              <a:t>. </a:t>
            </a:r>
            <a:r>
              <a:rPr lang="en-US" baseline="0" dirty="0" err="1"/>
              <a:t>Deze</a:t>
            </a:r>
            <a:r>
              <a:rPr lang="en-US" baseline="0" dirty="0"/>
              <a:t> is </a:t>
            </a:r>
            <a:r>
              <a:rPr lang="en-US" baseline="0" dirty="0" err="1"/>
              <a:t>weergegeven</a:t>
            </a:r>
            <a:r>
              <a:rPr lang="en-US" baseline="0" dirty="0"/>
              <a:t> in de </a:t>
            </a:r>
            <a:r>
              <a:rPr lang="en-US" baseline="0" dirty="0" err="1"/>
              <a:t>volgende</a:t>
            </a:r>
            <a:r>
              <a:rPr lang="en-US" baseline="0" dirty="0"/>
              <a:t> dia. </a:t>
            </a:r>
          </a:p>
          <a:p>
            <a:r>
              <a:rPr lang="en-US" baseline="0" dirty="0" err="1"/>
              <a:t>Omdat</a:t>
            </a:r>
            <a:r>
              <a:rPr lang="en-US" baseline="0" dirty="0"/>
              <a:t> </a:t>
            </a:r>
            <a:r>
              <a:rPr lang="en-US" baseline="0" dirty="0" err="1"/>
              <a:t>deze</a:t>
            </a:r>
            <a:r>
              <a:rPr lang="en-US" baseline="0" dirty="0"/>
              <a:t> </a:t>
            </a:r>
            <a:r>
              <a:rPr lang="en-US" baseline="0" dirty="0" err="1"/>
              <a:t>dia</a:t>
            </a:r>
            <a:r>
              <a:rPr lang="en-US" baseline="0" dirty="0"/>
              <a:t> </a:t>
            </a:r>
            <a:r>
              <a:rPr lang="en-US" baseline="0" dirty="0" err="1"/>
              <a:t>zeer</a:t>
            </a:r>
            <a:r>
              <a:rPr lang="en-US" baseline="0" dirty="0"/>
              <a:t> </a:t>
            </a:r>
            <a:r>
              <a:rPr lang="en-US" baseline="0" dirty="0" err="1"/>
              <a:t>vol</a:t>
            </a:r>
            <a:r>
              <a:rPr lang="en-US" baseline="0" dirty="0"/>
              <a:t> is, </a:t>
            </a:r>
            <a:r>
              <a:rPr lang="en-US" baseline="0" dirty="0" err="1"/>
              <a:t>suggereren</a:t>
            </a:r>
            <a:r>
              <a:rPr lang="en-US" baseline="0" dirty="0"/>
              <a:t> </a:t>
            </a:r>
            <a:r>
              <a:rPr lang="en-US" baseline="0" dirty="0" err="1"/>
              <a:t>wij</a:t>
            </a:r>
            <a:r>
              <a:rPr lang="en-US" baseline="0" dirty="0"/>
              <a:t> om het </a:t>
            </a:r>
            <a:r>
              <a:rPr lang="en-US" baseline="0" dirty="0" err="1"/>
              <a:t>vereenvoudigde</a:t>
            </a:r>
            <a:r>
              <a:rPr lang="en-US" baseline="0" dirty="0"/>
              <a:t> schema te </a:t>
            </a:r>
            <a:r>
              <a:rPr lang="en-US" baseline="0" dirty="0" err="1"/>
              <a:t>laten</a:t>
            </a:r>
            <a:r>
              <a:rPr lang="en-US" baseline="0" dirty="0"/>
              <a:t> </a:t>
            </a:r>
            <a:r>
              <a:rPr lang="en-US" baseline="0" dirty="0" err="1"/>
              <a:t>zien</a:t>
            </a:r>
            <a:r>
              <a:rPr lang="en-US" baseline="0" dirty="0"/>
              <a:t> in </a:t>
            </a:r>
            <a:r>
              <a:rPr lang="en-US" baseline="0" dirty="0" err="1"/>
              <a:t>deze</a:t>
            </a:r>
            <a:r>
              <a:rPr lang="en-US" baseline="0" dirty="0"/>
              <a:t> </a:t>
            </a:r>
            <a:r>
              <a:rPr lang="en-US" baseline="0" dirty="0" err="1"/>
              <a:t>fase</a:t>
            </a:r>
            <a:r>
              <a:rPr lang="en-US" baseline="0" dirty="0"/>
              <a:t> van de </a:t>
            </a:r>
            <a:r>
              <a:rPr lang="en-US" baseline="0" dirty="0" err="1"/>
              <a:t>presentatie</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05725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Bij de inleiding wordt in het algemeen iets over de richtlijn gezet. Indien Kleine lengte al is behandeld kan dit gedeelte (dia 3 t/m 6) achterwege worden gelaten.</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110066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Dit</a:t>
            </a:r>
            <a:r>
              <a:rPr lang="en-US" baseline="0" dirty="0"/>
              <a:t> is het </a:t>
            </a:r>
            <a:r>
              <a:rPr lang="en-US" baseline="0" dirty="0" err="1"/>
              <a:t>vereenvoudigde</a:t>
            </a:r>
            <a:r>
              <a:rPr lang="en-US" baseline="0" dirty="0"/>
              <a:t> </a:t>
            </a:r>
            <a:r>
              <a:rPr lang="en-US" baseline="0" dirty="0" err="1"/>
              <a:t>beslis</a:t>
            </a:r>
            <a:r>
              <a:rPr lang="en-US" baseline="0" dirty="0"/>
              <a:t>-schema </a:t>
            </a:r>
            <a:r>
              <a:rPr lang="en-US" baseline="0" dirty="0" err="1"/>
              <a:t>voor</a:t>
            </a:r>
            <a:r>
              <a:rPr lang="en-US" baseline="0" dirty="0"/>
              <a:t> </a:t>
            </a:r>
            <a:r>
              <a:rPr lang="en-US" baseline="0" dirty="0" err="1"/>
              <a:t>grote</a:t>
            </a:r>
            <a:r>
              <a:rPr lang="en-US" baseline="0" dirty="0"/>
              <a:t> </a:t>
            </a:r>
            <a:r>
              <a:rPr lang="en-US" baseline="0" dirty="0" err="1"/>
              <a:t>lengte</a:t>
            </a:r>
            <a:r>
              <a:rPr lang="en-US" baseline="0" dirty="0"/>
              <a:t> en/of </a:t>
            </a:r>
            <a:r>
              <a:rPr lang="en-US" baseline="0" dirty="0" err="1"/>
              <a:t>groeiversnelling</a:t>
            </a:r>
            <a:r>
              <a:rPr lang="en-US" baseline="0" dirty="0"/>
              <a:t> </a:t>
            </a:r>
            <a:r>
              <a:rPr lang="en-US" baseline="0" dirty="0" err="1"/>
              <a:t>waarin</a:t>
            </a:r>
            <a:r>
              <a:rPr lang="en-US" baseline="0" dirty="0"/>
              <a:t> de </a:t>
            </a:r>
            <a:r>
              <a:rPr lang="en-US" baseline="0" dirty="0" err="1"/>
              <a:t>diagnostische</a:t>
            </a:r>
            <a:r>
              <a:rPr lang="en-US" baseline="0" dirty="0"/>
              <a:t> </a:t>
            </a:r>
            <a:r>
              <a:rPr lang="en-US" baseline="0" dirty="0" err="1"/>
              <a:t>aanpak</a:t>
            </a:r>
            <a:r>
              <a:rPr lang="en-US" baseline="0" dirty="0"/>
              <a:t> </a:t>
            </a:r>
            <a:r>
              <a:rPr lang="en-US" baseline="0" dirty="0" err="1"/>
              <a:t>naar</a:t>
            </a:r>
            <a:r>
              <a:rPr lang="en-US" baseline="0" dirty="0"/>
              <a:t> de </a:t>
            </a:r>
            <a:r>
              <a:rPr lang="en-US" baseline="0" dirty="0" err="1"/>
              <a:t>oorzaak</a:t>
            </a:r>
            <a:r>
              <a:rPr lang="en-US" baseline="0" dirty="0"/>
              <a:t> is </a:t>
            </a:r>
            <a:r>
              <a:rPr lang="en-US" baseline="0" dirty="0" err="1"/>
              <a:t>samengevat</a:t>
            </a:r>
            <a:r>
              <a:rPr lang="en-US" baseline="0" dirty="0"/>
              <a:t>, met </a:t>
            </a:r>
            <a:r>
              <a:rPr lang="en-US" baseline="0" dirty="0" err="1"/>
              <a:t>nadruk</a:t>
            </a:r>
            <a:r>
              <a:rPr lang="en-US" baseline="0" dirty="0"/>
              <a:t> op het </a:t>
            </a:r>
            <a:r>
              <a:rPr lang="en-US" baseline="0" dirty="0" err="1"/>
              <a:t>detecteren</a:t>
            </a:r>
            <a:r>
              <a:rPr lang="en-US" baseline="0" dirty="0"/>
              <a:t> van </a:t>
            </a:r>
            <a:r>
              <a:rPr lang="en-US" baseline="0" dirty="0" err="1"/>
              <a:t>primaire</a:t>
            </a:r>
            <a:r>
              <a:rPr lang="en-US" baseline="0" dirty="0"/>
              <a:t> dan </a:t>
            </a:r>
            <a:r>
              <a:rPr lang="en-US" baseline="0" dirty="0" err="1"/>
              <a:t>wel</a:t>
            </a:r>
            <a:r>
              <a:rPr lang="en-US" baseline="0" dirty="0"/>
              <a:t> </a:t>
            </a:r>
            <a:r>
              <a:rPr lang="en-US" baseline="0" dirty="0" err="1"/>
              <a:t>secundaire</a:t>
            </a:r>
            <a:r>
              <a:rPr lang="en-US" baseline="0" dirty="0"/>
              <a:t> </a:t>
            </a:r>
            <a:r>
              <a:rPr lang="en-US" baseline="0" dirty="0" err="1"/>
              <a:t>groeistoornissen</a:t>
            </a:r>
            <a:r>
              <a:rPr lang="en-US" baseline="0" dirty="0"/>
              <a:t>.</a:t>
            </a:r>
          </a:p>
          <a:p>
            <a:r>
              <a:rPr lang="en-US" baseline="0" dirty="0"/>
              <a:t>Men </a:t>
            </a:r>
            <a:r>
              <a:rPr lang="en-US" baseline="0" dirty="0" err="1"/>
              <a:t>kan</a:t>
            </a:r>
            <a:r>
              <a:rPr lang="en-US" baseline="0" dirty="0"/>
              <a:t> </a:t>
            </a:r>
            <a:r>
              <a:rPr lang="en-US" baseline="0" dirty="0" err="1"/>
              <a:t>overwegen</a:t>
            </a:r>
            <a:r>
              <a:rPr lang="en-US" baseline="0" dirty="0"/>
              <a:t> om </a:t>
            </a:r>
            <a:r>
              <a:rPr lang="en-US" baseline="0" dirty="0" err="1"/>
              <a:t>eerst</a:t>
            </a:r>
            <a:r>
              <a:rPr lang="en-US" baseline="0" dirty="0"/>
              <a:t> </a:t>
            </a:r>
            <a:r>
              <a:rPr lang="en-US" baseline="0" dirty="0" err="1"/>
              <a:t>dit</a:t>
            </a:r>
            <a:r>
              <a:rPr lang="en-US" baseline="0" dirty="0"/>
              <a:t> schema </a:t>
            </a:r>
            <a:r>
              <a:rPr lang="en-US" baseline="0" dirty="0" err="1"/>
              <a:t>te</a:t>
            </a:r>
            <a:r>
              <a:rPr lang="en-US" baseline="0" dirty="0"/>
              <a:t> </a:t>
            </a:r>
            <a:r>
              <a:rPr lang="en-US" baseline="0" dirty="0" err="1"/>
              <a:t>laten</a:t>
            </a:r>
            <a:r>
              <a:rPr lang="en-US" baseline="0" dirty="0"/>
              <a:t> </a:t>
            </a:r>
            <a:r>
              <a:rPr lang="en-US" baseline="0" dirty="0" err="1"/>
              <a:t>zien</a:t>
            </a:r>
            <a:r>
              <a:rPr lang="en-US" baseline="0" dirty="0"/>
              <a:t> in </a:t>
            </a:r>
            <a:r>
              <a:rPr lang="en-US" baseline="0" dirty="0" err="1"/>
              <a:t>plaats</a:t>
            </a:r>
            <a:r>
              <a:rPr lang="en-US" baseline="0" dirty="0"/>
              <a:t> van het </a:t>
            </a:r>
            <a:r>
              <a:rPr lang="en-US" baseline="0" dirty="0" err="1"/>
              <a:t>volledige</a:t>
            </a:r>
            <a:r>
              <a:rPr lang="en-US" baseline="0" dirty="0"/>
              <a:t> schema, en </a:t>
            </a:r>
            <a:r>
              <a:rPr lang="en-US" baseline="0" dirty="0" err="1"/>
              <a:t>daarna</a:t>
            </a:r>
            <a:r>
              <a:rPr lang="en-US" baseline="0" dirty="0"/>
              <a:t> de </a:t>
            </a:r>
            <a:r>
              <a:rPr lang="en-US" baseline="0" dirty="0" err="1"/>
              <a:t>verschillende</a:t>
            </a:r>
            <a:r>
              <a:rPr lang="en-US" baseline="0" dirty="0"/>
              <a:t> </a:t>
            </a:r>
            <a:r>
              <a:rPr lang="en-US" baseline="0" dirty="0" err="1"/>
              <a:t>onderdelen</a:t>
            </a:r>
            <a:r>
              <a:rPr lang="en-US" baseline="0" dirty="0"/>
              <a:t> </a:t>
            </a:r>
            <a:r>
              <a:rPr lang="en-US" baseline="0" dirty="0" err="1"/>
              <a:t>stapsgewijs</a:t>
            </a:r>
            <a:r>
              <a:rPr lang="en-US" baseline="0" dirty="0"/>
              <a:t> </a:t>
            </a:r>
            <a:r>
              <a:rPr lang="en-US" baseline="0" dirty="0" err="1"/>
              <a:t>te</a:t>
            </a:r>
            <a:r>
              <a:rPr lang="en-US" baseline="0" dirty="0"/>
              <a:t> </a:t>
            </a:r>
            <a:r>
              <a:rPr lang="en-US" baseline="0" dirty="0" err="1"/>
              <a:t>bespreken</a:t>
            </a:r>
            <a:r>
              <a:rPr lang="en-US" baseline="0" dirty="0"/>
              <a:t>. </a:t>
            </a:r>
            <a:r>
              <a:rPr lang="en-US" baseline="0" dirty="0" err="1"/>
              <a:t>Een</a:t>
            </a:r>
            <a:r>
              <a:rPr lang="en-US" baseline="0" dirty="0"/>
              <a:t> </a:t>
            </a:r>
            <a:r>
              <a:rPr lang="en-US" baseline="0" dirty="0" err="1"/>
              <a:t>alternatief</a:t>
            </a:r>
            <a:r>
              <a:rPr lang="en-US" baseline="0" dirty="0"/>
              <a:t> is om </a:t>
            </a:r>
            <a:r>
              <a:rPr lang="en-US" baseline="0" dirty="0" err="1"/>
              <a:t>eerst</a:t>
            </a:r>
            <a:r>
              <a:rPr lang="en-US" baseline="0" dirty="0"/>
              <a:t> het </a:t>
            </a:r>
            <a:r>
              <a:rPr lang="en-US" baseline="0" dirty="0" err="1"/>
              <a:t>volledige</a:t>
            </a:r>
            <a:r>
              <a:rPr lang="en-US" baseline="0" dirty="0"/>
              <a:t> schema </a:t>
            </a:r>
            <a:r>
              <a:rPr lang="en-US" baseline="0" dirty="0" err="1"/>
              <a:t>te</a:t>
            </a:r>
            <a:r>
              <a:rPr lang="en-US" baseline="0" dirty="0"/>
              <a:t> </a:t>
            </a:r>
            <a:r>
              <a:rPr lang="en-US" baseline="0" dirty="0" err="1"/>
              <a:t>laten</a:t>
            </a:r>
            <a:r>
              <a:rPr lang="en-US" baseline="0" dirty="0"/>
              <a:t> </a:t>
            </a:r>
            <a:r>
              <a:rPr lang="en-US" baseline="0" dirty="0" err="1"/>
              <a:t>zien</a:t>
            </a:r>
            <a:r>
              <a:rPr lang="en-US" baseline="0" dirty="0"/>
              <a:t>. </a:t>
            </a:r>
            <a:r>
              <a:rPr lang="en-US" baseline="0" dirty="0" err="1"/>
              <a:t>Deze</a:t>
            </a:r>
            <a:r>
              <a:rPr lang="en-US" baseline="0" dirty="0"/>
              <a:t> is </a:t>
            </a:r>
            <a:r>
              <a:rPr lang="en-US" baseline="0" dirty="0" err="1"/>
              <a:t>weergegeven</a:t>
            </a:r>
            <a:r>
              <a:rPr lang="en-US" baseline="0" dirty="0"/>
              <a:t> in de </a:t>
            </a:r>
            <a:r>
              <a:rPr lang="en-US" baseline="0" dirty="0" err="1"/>
              <a:t>vorige</a:t>
            </a:r>
            <a:r>
              <a:rPr lang="en-US" baseline="0" dirty="0"/>
              <a:t> dia.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05725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kunnen inschatten welke groeistoornis aanwezig zou kunnen zijn en om tijd tijdens het consult te besparen, is informatie vooraf belangrijk. Hiertoe kan een vragenlijst tevoren worden opgestuurd, en waarmee de groeigegevens en informatie over eerdere diagnostiek tevoren kunnen worden opgevraagd.</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25</a:t>
            </a:fld>
            <a:endParaRPr lang="en-GB" sz="1200">
              <a:latin typeface="Times" charset="0"/>
            </a:endParaRPr>
          </a:p>
        </p:txBody>
      </p:sp>
    </p:spTree>
    <p:extLst>
      <p:ext uri="{BB962C8B-B14F-4D97-AF65-F5344CB8AC3E}">
        <p14:creationId xmlns:p14="http://schemas.microsoft.com/office/powerpoint/2010/main" val="59252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opsporen van de oorzaak die aan de grote lengte/groeiversnelling ten grondslag ligt, zal de kinderarts in ieder geval een zorgvuldige anamnese moeten afnemen, inclusief informatie over gewicht, lengte en hoofdomtrek bij geboorte (of zo spoedig mogelijk na de geboorte). Speciale punten van aandacht zijn samengevat in Bijlage 2E (waarvan slechts een deel kon worden opgenomen in beslisschema 2D). De meeste anamnestische gegevens kunnen op een efficiënte manier worden verzameld door tevoren een vragenlijst te laten invullen en opsturen (voorbeeld in Bijlage V). </a:t>
            </a:r>
          </a:p>
          <a:p>
            <a:r>
              <a:rPr lang="nl-NL" dirty="0"/>
              <a:t>In tegenstelling tot bij kleine lengte wordt er bij grote lengte geen screenend labonderzoek gedaan. Er wordt alleen een handfoto gemaakt om de skeletleeftijd te bepalen.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26</a:t>
            </a:fld>
            <a:endParaRPr lang="en-GB" sz="1200">
              <a:latin typeface="Times" charset="0"/>
            </a:endParaRPr>
          </a:p>
        </p:txBody>
      </p:sp>
    </p:spTree>
    <p:extLst>
      <p:ext uri="{BB962C8B-B14F-4D97-AF65-F5344CB8AC3E}">
        <p14:creationId xmlns:p14="http://schemas.microsoft.com/office/powerpoint/2010/main" val="2872960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27</a:t>
            </a:fld>
            <a:endParaRPr lang="en-GB" sz="1200">
              <a:latin typeface="Times" charset="0"/>
            </a:endParaRPr>
          </a:p>
        </p:txBody>
      </p:sp>
    </p:spTree>
    <p:extLst>
      <p:ext uri="{BB962C8B-B14F-4D97-AF65-F5344CB8AC3E}">
        <p14:creationId xmlns:p14="http://schemas.microsoft.com/office/powerpoint/2010/main" val="102220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Verzamel signalen op basis van anamnese, lichamelijk onderzoek en groeicurve voor primaire groeistoornissen. </a:t>
            </a:r>
          </a:p>
          <a:p>
            <a:endParaRPr lang="nl-NL" dirty="0"/>
          </a:p>
          <a:p>
            <a:r>
              <a:rPr lang="nl-NL" dirty="0"/>
              <a:t>De familieanamnese is van groot belang: de etniciteit moet worden nagevraagd, en de lengte van de ouders dient bij voorkeur zelf te worden gemeten en te worden omgerekend als SDS. Op basis van de ouderlengtes wordt tevens de TH-SDS berekend (Van Dommelen, 2012). De familieanamnese naar aandoeningen waarvan grote lengte deel uitmaakt is eveneens van belang. Indien één van de ouders extreem groot is, is het aan te bevelen ook gegevens over de lengte van grootouders, broers en zussen te verzamelen. Ook de timing van de puberteit bij de ouders wordt nagevraagd.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28</a:t>
            </a:fld>
            <a:endParaRPr lang="en-GB" sz="1200">
              <a:latin typeface="Times" charset="0"/>
            </a:endParaRPr>
          </a:p>
        </p:txBody>
      </p:sp>
    </p:spTree>
    <p:extLst>
      <p:ext uri="{BB962C8B-B14F-4D97-AF65-F5344CB8AC3E}">
        <p14:creationId xmlns:p14="http://schemas.microsoft.com/office/powerpoint/2010/main" val="263594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Verzamel signalen o.b.v. anamnese, lichamelijk onderzoek en groeicurve voor secundaire groeistoornissen.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29</a:t>
            </a:fld>
            <a:endParaRPr lang="en-GB" sz="1200">
              <a:latin typeface="Times" charset="0"/>
            </a:endParaRPr>
          </a:p>
        </p:txBody>
      </p:sp>
    </p:spTree>
    <p:extLst>
      <p:ext uri="{BB962C8B-B14F-4D97-AF65-F5344CB8AC3E}">
        <p14:creationId xmlns:p14="http://schemas.microsoft.com/office/powerpoint/2010/main" val="113508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alle kinderen met een grote lengte wordt een röntgenfoto van de hand/pols gemaakt om de skeletleeftijd (botleeftijd) te bepalen en te beoordelen hoe deze zich verhoudt tot de kalenderleeftijd. Bij de primaire groeistoornissen wordt over het algemeen een skeletleeftijd conform de kalenderleeftijd gezien. Uitzonderingen zijn </a:t>
            </a:r>
            <a:r>
              <a:rPr lang="nl-NL" dirty="0" err="1"/>
              <a:t>Sotos</a:t>
            </a:r>
            <a:r>
              <a:rPr lang="nl-NL" dirty="0"/>
              <a:t>- en </a:t>
            </a:r>
            <a:r>
              <a:rPr lang="nl-NL" dirty="0" err="1"/>
              <a:t>Weaver</a:t>
            </a:r>
            <a:r>
              <a:rPr lang="nl-NL" dirty="0"/>
              <a:t>-syndroom, waarbij meestal een voorlopende skeletleeftijd wordt gezien. Bij de secundaire groeistoornissen bestaat er meestal een voorlopende skeletleeftijd ((pseudo)pubertas </a:t>
            </a:r>
            <a:r>
              <a:rPr lang="nl-NL" dirty="0" err="1"/>
              <a:t>precox</a:t>
            </a:r>
            <a:r>
              <a:rPr lang="nl-NL" dirty="0"/>
              <a:t>, hyperthyreoïdie, obesitas), terwijl bij hypogonadisme de skeletleeftijd juist achterloopt. </a:t>
            </a:r>
          </a:p>
          <a:p>
            <a:endParaRPr lang="nl-NL" dirty="0"/>
          </a:p>
          <a:p>
            <a:r>
              <a:rPr lang="nl-NL" dirty="0"/>
              <a:t>De meest gebruikelijke methode om de skeletleeftijd te bepalen is door gebruik te maken van de atlas van </a:t>
            </a:r>
            <a:r>
              <a:rPr lang="nl-NL" dirty="0" err="1"/>
              <a:t>Greulich</a:t>
            </a:r>
            <a:r>
              <a:rPr lang="nl-NL" dirty="0"/>
              <a:t> en Pyle (</a:t>
            </a:r>
            <a:r>
              <a:rPr lang="nl-NL" dirty="0" err="1"/>
              <a:t>Greulich</a:t>
            </a:r>
            <a:r>
              <a:rPr lang="nl-NL" dirty="0"/>
              <a:t>, 1959). De gecomputeriseerde schatting van de skeletleeftijd (</a:t>
            </a:r>
            <a:r>
              <a:rPr lang="nl-NL" dirty="0" err="1"/>
              <a:t>BoneXpert</a:t>
            </a:r>
            <a:r>
              <a:rPr lang="nl-NL" dirty="0"/>
              <a:t>) is ook op deze atlas gebaseerd en gevalideerd voor Nederlandse kinderen (Van Rijn, 2009). De gemiddelde skeletleeftijd volgens </a:t>
            </a:r>
            <a:r>
              <a:rPr lang="nl-NL" dirty="0" err="1"/>
              <a:t>Greulich</a:t>
            </a:r>
            <a:r>
              <a:rPr lang="nl-NL" dirty="0"/>
              <a:t> en Pyle bepaald met </a:t>
            </a:r>
            <a:r>
              <a:rPr lang="nl-NL" dirty="0" err="1"/>
              <a:t>BoneXpert</a:t>
            </a:r>
            <a:r>
              <a:rPr lang="nl-NL" dirty="0"/>
              <a:t> loopt 0.2-0.3 jaar achter bij de kalenderleeftijd (Van Rijn, 2009). De methode van Tanner en </a:t>
            </a:r>
            <a:r>
              <a:rPr lang="nl-NL" dirty="0" err="1"/>
              <a:t>Whitehouse</a:t>
            </a:r>
            <a:r>
              <a:rPr lang="nl-NL" dirty="0"/>
              <a:t> (TW-3) is tijdrovend en wordt weinig gebruikt. De hierop gebaseerde eindlengtepredictie geeft enige onderschatting van de eindlengte (Drop, 1998).</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31</a:t>
            </a:fld>
            <a:endParaRPr lang="en-GB" sz="1200">
              <a:latin typeface="Times" charset="0"/>
            </a:endParaRPr>
          </a:p>
        </p:txBody>
      </p:sp>
    </p:spTree>
    <p:extLst>
      <p:ext uri="{BB962C8B-B14F-4D97-AF65-F5344CB8AC3E}">
        <p14:creationId xmlns:p14="http://schemas.microsoft.com/office/powerpoint/2010/main" val="439164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latin typeface="Calibri"/>
                <a:ea typeface="+mn-ea"/>
                <a:cs typeface="+mn-cs"/>
              </a:rPr>
              <a:t>Predictie </a:t>
            </a:r>
            <a:r>
              <a:rPr kumimoji="0" lang="nl-NL" sz="2000" b="0" i="0" u="none" strike="noStrike" kern="0" cap="none" spc="0" normalizeH="0" baseline="0" noProof="0" dirty="0" err="1">
                <a:ln>
                  <a:noFill/>
                </a:ln>
                <a:solidFill>
                  <a:srgbClr val="000000"/>
                </a:solidFill>
                <a:effectLst/>
                <a:uLnTx/>
                <a:uFillTx/>
                <a:latin typeface="Calibri"/>
                <a:ea typeface="+mn-ea"/>
                <a:cs typeface="+mn-cs"/>
              </a:rPr>
              <a:t>vlgs</a:t>
            </a:r>
            <a:r>
              <a:rPr kumimoji="0" lang="nl-NL" sz="2000" b="0" i="0" u="none" strike="noStrike" kern="0" cap="none" spc="0" normalizeH="0" baseline="0" noProof="0" dirty="0">
                <a:ln>
                  <a:noFill/>
                </a:ln>
                <a:solidFill>
                  <a:srgbClr val="000000"/>
                </a:solidFill>
                <a:effectLst/>
                <a:uLnTx/>
                <a:uFillTx/>
                <a:latin typeface="Calibri"/>
                <a:ea typeface="+mn-ea"/>
                <a:cs typeface="+mn-cs"/>
              </a:rPr>
              <a:t> B&amp;P bij ITS (Drop 1998)</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jongens: </a:t>
            </a:r>
            <a:r>
              <a:rPr kumimoji="0" lang="nl-NL" sz="1800" b="0" i="0" u="none" strike="noStrike" kern="0" cap="none" spc="0" normalizeH="0" baseline="0" noProof="0" dirty="0" err="1">
                <a:ln>
                  <a:noFill/>
                </a:ln>
                <a:solidFill>
                  <a:srgbClr val="000000"/>
                </a:solidFill>
                <a:effectLst/>
                <a:uLnTx/>
                <a:uFillTx/>
                <a:latin typeface="Calibri"/>
                <a:ea typeface="+mn-ea"/>
              </a:rPr>
              <a:t>overpredictie</a:t>
            </a:r>
            <a:r>
              <a:rPr kumimoji="0" lang="nl-NL" sz="1800" b="0" i="0" u="none" strike="noStrike" kern="0" cap="none" spc="0" normalizeH="0" baseline="0" noProof="0" dirty="0">
                <a:ln>
                  <a:noFill/>
                </a:ln>
                <a:solidFill>
                  <a:srgbClr val="000000"/>
                </a:solidFill>
                <a:effectLst/>
                <a:uLnTx/>
                <a:uFillTx/>
                <a:latin typeface="Calibri"/>
                <a:ea typeface="+mn-ea"/>
              </a:rPr>
              <a:t> van 2,5 cm (SD 4,3 cm)</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meisjes: overeenkomstig eindlengte (SD 4,6 cm)</a:t>
            </a: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latin typeface="Calibri"/>
                <a:ea typeface="+mn-ea"/>
                <a:cs typeface="+mn-cs"/>
              </a:rPr>
              <a:t>Predictie </a:t>
            </a:r>
            <a:r>
              <a:rPr kumimoji="0" lang="nl-NL" sz="2000" b="0" i="0" u="none" strike="noStrike" kern="0" cap="none" spc="0" normalizeH="0" baseline="0" noProof="0" dirty="0" err="1">
                <a:ln>
                  <a:noFill/>
                </a:ln>
                <a:solidFill>
                  <a:srgbClr val="000000"/>
                </a:solidFill>
                <a:effectLst/>
                <a:uLnTx/>
                <a:uFillTx/>
                <a:latin typeface="Calibri"/>
                <a:ea typeface="+mn-ea"/>
                <a:cs typeface="+mn-cs"/>
              </a:rPr>
              <a:t>vlgs</a:t>
            </a:r>
            <a:r>
              <a:rPr kumimoji="0" lang="nl-NL" sz="2000" b="0" i="0" u="none" strike="noStrike" kern="0" cap="none" spc="0" normalizeH="0" baseline="0" noProof="0" dirty="0">
                <a:ln>
                  <a:noFill/>
                </a:ln>
                <a:solidFill>
                  <a:srgbClr val="000000"/>
                </a:solidFill>
                <a:effectLst/>
                <a:uLnTx/>
                <a:uFillTx/>
                <a:latin typeface="Calibri"/>
                <a:ea typeface="+mn-ea"/>
                <a:cs typeface="+mn-cs"/>
              </a:rPr>
              <a:t> </a:t>
            </a:r>
            <a:r>
              <a:rPr kumimoji="0" lang="nl-NL" sz="2000" b="0" i="0" u="none" strike="noStrike" kern="0" cap="none" spc="0" normalizeH="0" baseline="0" noProof="0" dirty="0" err="1">
                <a:ln>
                  <a:noFill/>
                </a:ln>
                <a:solidFill>
                  <a:srgbClr val="000000"/>
                </a:solidFill>
                <a:effectLst/>
                <a:uLnTx/>
                <a:uFillTx/>
                <a:latin typeface="Calibri"/>
                <a:ea typeface="+mn-ea"/>
                <a:cs typeface="+mn-cs"/>
              </a:rPr>
              <a:t>BoneXpert</a:t>
            </a:r>
            <a:r>
              <a:rPr kumimoji="0" lang="nl-NL" sz="2000" b="0" i="0" u="none" strike="noStrike" kern="0" cap="none" spc="0" normalizeH="0" baseline="0" noProof="0" dirty="0">
                <a:ln>
                  <a:noFill/>
                </a:ln>
                <a:solidFill>
                  <a:srgbClr val="000000"/>
                </a:solidFill>
                <a:effectLst/>
                <a:uLnTx/>
                <a:uFillTx/>
                <a:latin typeface="Calibri"/>
                <a:ea typeface="+mn-ea"/>
                <a:cs typeface="+mn-cs"/>
              </a:rPr>
              <a:t> bij normale populatie (geen data ITS) (Martin 2016):</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jongens van 6-15 jaar: overeenkomstig eindlengte (SD 2,8 cm)</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meisjes van 6-13 jaar: </a:t>
            </a:r>
            <a:r>
              <a:rPr kumimoji="0" lang="nl-NL" sz="1800" b="0" i="0" u="none" strike="noStrike" kern="0" cap="none" spc="0" normalizeH="0" baseline="0" noProof="0" dirty="0" err="1">
                <a:ln>
                  <a:noFill/>
                </a:ln>
                <a:solidFill>
                  <a:srgbClr val="000000"/>
                </a:solidFill>
                <a:effectLst/>
                <a:uLnTx/>
                <a:uFillTx/>
                <a:latin typeface="Calibri"/>
                <a:ea typeface="+mn-ea"/>
              </a:rPr>
              <a:t>onderpredictie</a:t>
            </a:r>
            <a:r>
              <a:rPr kumimoji="0" lang="nl-NL" sz="1800" b="0" i="0" u="none" strike="noStrike" kern="0" cap="none" spc="0" normalizeH="0" baseline="0" noProof="0" dirty="0">
                <a:ln>
                  <a:noFill/>
                </a:ln>
                <a:solidFill>
                  <a:srgbClr val="000000"/>
                </a:solidFill>
                <a:effectLst/>
                <a:uLnTx/>
                <a:uFillTx/>
                <a:latin typeface="Calibri"/>
                <a:ea typeface="+mn-ea"/>
              </a:rPr>
              <a:t> van 0,8 cm (SD 3,1 cm)</a:t>
            </a:r>
          </a:p>
          <a:p>
            <a:r>
              <a:rPr lang="nl-NL" dirty="0"/>
              <a:t>Zie </a:t>
            </a:r>
            <a:r>
              <a:rPr lang="nl-NL" dirty="0" err="1"/>
              <a:t>blz</a:t>
            </a:r>
            <a:r>
              <a:rPr lang="nl-NL" dirty="0"/>
              <a:t> 168: Op basis van de skeletleeftijd (</a:t>
            </a:r>
            <a:r>
              <a:rPr lang="nl-NL" dirty="0" err="1"/>
              <a:t>Greulich</a:t>
            </a:r>
            <a:r>
              <a:rPr lang="nl-NL" dirty="0"/>
              <a:t>, 1959), de afstand tussen skeletleeftijd en kalenderleeftijd (in de categorieën vertraagd, normaal of versnelde skeletrijping) en de lengte van het kind kan </a:t>
            </a:r>
            <a:r>
              <a:rPr lang="nl-NL" dirty="0" err="1"/>
              <a:t>zonodig</a:t>
            </a:r>
            <a:r>
              <a:rPr lang="nl-NL" dirty="0"/>
              <a:t> een voorspelling van de volwassen lengte worden gemaakt. Dit kan ofwel handmatig plaatsvinden met behulp van de tabellen van </a:t>
            </a:r>
            <a:r>
              <a:rPr lang="nl-NL" dirty="0" err="1"/>
              <a:t>Bayley</a:t>
            </a:r>
            <a:r>
              <a:rPr lang="nl-NL" dirty="0"/>
              <a:t> &amp; </a:t>
            </a:r>
            <a:r>
              <a:rPr lang="nl-NL" dirty="0" err="1"/>
              <a:t>Pinneau</a:t>
            </a:r>
            <a:r>
              <a:rPr lang="nl-NL" dirty="0"/>
              <a:t> (</a:t>
            </a:r>
            <a:r>
              <a:rPr lang="nl-NL" dirty="0" err="1"/>
              <a:t>Bayley</a:t>
            </a:r>
            <a:r>
              <a:rPr lang="nl-NL" dirty="0"/>
              <a:t>, 1952), of de voorspelling van de volwassen lengte wordt automatisch berekend in het programma </a:t>
            </a:r>
            <a:r>
              <a:rPr lang="nl-NL" dirty="0" err="1"/>
              <a:t>BoneXpert</a:t>
            </a:r>
            <a:r>
              <a:rPr lang="nl-NL" dirty="0"/>
              <a:t> (Martin, 2016). De predictie volgens </a:t>
            </a:r>
            <a:r>
              <a:rPr lang="nl-NL" dirty="0" err="1"/>
              <a:t>Bayley</a:t>
            </a:r>
            <a:r>
              <a:rPr lang="nl-NL" dirty="0"/>
              <a:t> &amp; </a:t>
            </a:r>
            <a:r>
              <a:rPr lang="nl-NL" dirty="0" err="1"/>
              <a:t>Pinneau</a:t>
            </a:r>
            <a:r>
              <a:rPr lang="nl-NL" dirty="0"/>
              <a:t> leidt bij jongens met een idiopathisch grote lengte tot een </a:t>
            </a:r>
            <a:r>
              <a:rPr lang="nl-NL" dirty="0" err="1"/>
              <a:t>overpredictie</a:t>
            </a:r>
            <a:r>
              <a:rPr lang="nl-NL" dirty="0"/>
              <a:t> van gemiddeld 2,5 cm (met een  SD van 4,3 cm); de gemiddelde voorspelde eindlengte bij meisjes komt overeen met de later bereikte eindlengte (met een SD van 4,6 cm) (Drop, 1998). De </a:t>
            </a:r>
            <a:r>
              <a:rPr lang="nl-NL" dirty="0" err="1"/>
              <a:t>BoneXpert</a:t>
            </a:r>
            <a:r>
              <a:rPr lang="nl-NL" dirty="0"/>
              <a:t> predictie laat in een normale populatie van jongens van 6-15 jaar en meisjes van 6-13 jaar geen bias zien bij jongens en een 0,8 cm </a:t>
            </a:r>
            <a:r>
              <a:rPr lang="nl-NL" dirty="0" err="1"/>
              <a:t>onderpredictie</a:t>
            </a:r>
            <a:r>
              <a:rPr lang="nl-NL" dirty="0"/>
              <a:t> bij meisjes, met een SD van respectievelijk 2,8 cm en 3,1 cm (Martin, 2016). Het is onbekend hoe dit bij kinderen met een grote lengte is.</a:t>
            </a:r>
          </a:p>
          <a:p>
            <a:endParaRPr lang="nl-NL" dirty="0"/>
          </a:p>
          <a:p>
            <a:r>
              <a:rPr lang="nl-NL" dirty="0"/>
              <a:t>De betrouwbaarheid van elke eindlengtevoorspelling neemt uiteraard toe naarmate de (skelet)leeftijd ouder is en de lengte toeneemt. De voorspellingsformules zijn nog weinig betrouwbaar bij lange meisjes en jongens met een lengte van minder dan respectievelijk 170 cm en 185 cm. Bij een te verwachten eindlengte &gt;185 cm bij meisjes en &gt;200 cm bij jongens moet (opnieuw) een eindlengtevoorspelling worden gedaan bij een lengte van 170 cm bij meisjes en een lengte van 185 cm bij jongens. Als de puberteit trager verloopt dan normaal kan de eindlengte hoger uitkomen dan oorspronkelijk werd voorspeld. Er moet dus ook aandacht zijn voor het tempo van de puberteit.</a:t>
            </a:r>
          </a:p>
          <a:p>
            <a:endParaRPr lang="nl-NL" dirty="0"/>
          </a:p>
          <a:p>
            <a:r>
              <a:rPr lang="nl-NL" dirty="0"/>
              <a:t>In Nederland is lange tijd de predictieformule van De Waal gebruikt (Drop, 1998). Deze maakte gebruik van een inmiddels verouderde TH formule: (lengte vader + lengte moeder + of – 12 cm)/2 + 3 cm correctie voor seculaire trend. Het cohort kinderen waarop de formule was berekend leefde in een tijd dat er inderdaad nog een positieve seculaire trend aanwezig was. Inmiddels is sinds 1997 echter geen seculaire trend meer waarneembaar bij kinderen van Nederlandse afkomst en wordt een verbeterde formule voor de TH gebruikt waarin gecorrigeerd wordt voor correlaties tussen lengtes van beide ouders en de correlatie tussen de lengte van het kind en die van de ouders (zie inleiding). De werkgroep meent, in overleg met dr. De Waal, dat deze formule niet is om te zetten naar een valideerbare predictieformule voor lange kinderen in de huidige tijd. Hiertoe zou aanvullend onderzoek nodig zijn. Wij adviseren om de lengte voorspelling te gebruiken die door het Bone-Expert programma wordt geleverd gebruikt dan wel een handmatige beoordeling van de skeletleeftijd volgens </a:t>
            </a:r>
            <a:r>
              <a:rPr lang="nl-NL" dirty="0" err="1"/>
              <a:t>Greulich</a:t>
            </a:r>
            <a:r>
              <a:rPr lang="nl-NL" dirty="0"/>
              <a:t> en Pyle te doen, en een eindlengtepredictie volgens </a:t>
            </a:r>
            <a:r>
              <a:rPr lang="nl-NL" dirty="0" err="1"/>
              <a:t>Bayley</a:t>
            </a:r>
            <a:r>
              <a:rPr lang="nl-NL" dirty="0"/>
              <a:t> &amp; </a:t>
            </a:r>
            <a:r>
              <a:rPr lang="nl-NL" dirty="0" err="1"/>
              <a:t>Pinneau</a:t>
            </a:r>
            <a:r>
              <a:rPr lang="nl-NL" dirty="0"/>
              <a:t> te berekenen, waarbij rekening wordt gehouden met de gemiddeld 2,5 cm </a:t>
            </a:r>
            <a:r>
              <a:rPr lang="nl-NL" dirty="0" err="1"/>
              <a:t>overpredictie</a:t>
            </a:r>
            <a:r>
              <a:rPr lang="nl-NL" dirty="0"/>
              <a:t> bij jongens en de bovengenoemde foutenmarges.</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32</a:t>
            </a:fld>
            <a:endParaRPr lang="en-GB" sz="1200">
              <a:latin typeface="Times" charset="0"/>
            </a:endParaRPr>
          </a:p>
        </p:txBody>
      </p:sp>
    </p:spTree>
    <p:extLst>
      <p:ext uri="{BB962C8B-B14F-4D97-AF65-F5344CB8AC3E}">
        <p14:creationId xmlns:p14="http://schemas.microsoft.com/office/powerpoint/2010/main" val="176896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 basis van </a:t>
            </a:r>
            <a:r>
              <a:rPr lang="en-GB" dirty="0" err="1"/>
              <a:t>anamnese</a:t>
            </a:r>
            <a:r>
              <a:rPr lang="en-GB" dirty="0"/>
              <a:t> en </a:t>
            </a:r>
            <a:r>
              <a:rPr lang="en-GB" dirty="0" err="1"/>
              <a:t>lichamelijk</a:t>
            </a:r>
            <a:r>
              <a:rPr lang="en-GB" dirty="0"/>
              <a:t> </a:t>
            </a:r>
            <a:r>
              <a:rPr lang="en-GB" dirty="0" err="1"/>
              <a:t>onderzoek</a:t>
            </a:r>
            <a:r>
              <a:rPr lang="en-GB" dirty="0"/>
              <a:t> </a:t>
            </a:r>
            <a:r>
              <a:rPr lang="en-GB" dirty="0" err="1"/>
              <a:t>wordt</a:t>
            </a:r>
            <a:r>
              <a:rPr lang="en-GB" dirty="0"/>
              <a:t> </a:t>
            </a:r>
            <a:r>
              <a:rPr lang="en-GB" dirty="0" err="1"/>
              <a:t>gekeken</a:t>
            </a:r>
            <a:r>
              <a:rPr lang="en-GB" dirty="0"/>
              <a:t> of </a:t>
            </a:r>
            <a:r>
              <a:rPr lang="en-GB" dirty="0" err="1"/>
              <a:t>er</a:t>
            </a:r>
            <a:r>
              <a:rPr lang="en-GB" dirty="0"/>
              <a:t> 1 of </a:t>
            </a:r>
            <a:r>
              <a:rPr lang="en-GB" dirty="0" err="1"/>
              <a:t>meer</a:t>
            </a:r>
            <a:r>
              <a:rPr lang="en-GB" dirty="0"/>
              <a:t> </a:t>
            </a:r>
            <a:r>
              <a:rPr lang="en-GB" dirty="0" err="1"/>
              <a:t>signalen</a:t>
            </a:r>
            <a:r>
              <a:rPr lang="en-GB" dirty="0"/>
              <a:t> </a:t>
            </a:r>
            <a:r>
              <a:rPr lang="en-GB" dirty="0" err="1"/>
              <a:t>zijn</a:t>
            </a:r>
            <a:r>
              <a:rPr lang="en-GB" dirty="0"/>
              <a:t> </a:t>
            </a:r>
            <a:r>
              <a:rPr lang="en-GB" dirty="0" err="1"/>
              <a:t>voor</a:t>
            </a:r>
            <a:r>
              <a:rPr lang="en-GB" dirty="0"/>
              <a:t> </a:t>
            </a:r>
            <a:r>
              <a:rPr lang="en-GB" dirty="0" err="1"/>
              <a:t>een</a:t>
            </a:r>
            <a:r>
              <a:rPr lang="en-GB" dirty="0"/>
              <a:t> </a:t>
            </a:r>
            <a:r>
              <a:rPr lang="en-GB" dirty="0" err="1"/>
              <a:t>primaire</a:t>
            </a:r>
            <a:r>
              <a:rPr lang="en-GB" dirty="0"/>
              <a:t> of </a:t>
            </a:r>
            <a:r>
              <a:rPr lang="en-GB" dirty="0" err="1"/>
              <a:t>secundaire</a:t>
            </a:r>
            <a:r>
              <a:rPr lang="en-GB" dirty="0"/>
              <a:t> </a:t>
            </a:r>
            <a:r>
              <a:rPr lang="en-GB" dirty="0" err="1"/>
              <a:t>groeistoornis</a:t>
            </a:r>
            <a:r>
              <a:rPr lang="en-GB" dirty="0"/>
              <a:t>. Op basis van het </a:t>
            </a:r>
            <a:r>
              <a:rPr lang="en-GB" dirty="0" err="1"/>
              <a:t>resultaat</a:t>
            </a:r>
            <a:r>
              <a:rPr lang="en-GB" dirty="0"/>
              <a:t> </a:t>
            </a:r>
            <a:r>
              <a:rPr lang="en-GB" dirty="0" err="1"/>
              <a:t>hiervan</a:t>
            </a:r>
            <a:r>
              <a:rPr lang="en-GB" dirty="0"/>
              <a:t> </a:t>
            </a:r>
            <a:r>
              <a:rPr lang="en-GB" dirty="0" err="1"/>
              <a:t>worden</a:t>
            </a:r>
            <a:r>
              <a:rPr lang="en-GB" dirty="0"/>
              <a:t> </a:t>
            </a:r>
            <a:r>
              <a:rPr lang="en-GB" dirty="0" err="1"/>
              <a:t>stappen</a:t>
            </a:r>
            <a:r>
              <a:rPr lang="en-GB" dirty="0"/>
              <a:t> in de </a:t>
            </a:r>
            <a:r>
              <a:rPr lang="en-GB" dirty="0" err="1"/>
              <a:t>richting</a:t>
            </a:r>
            <a:r>
              <a:rPr lang="en-GB" dirty="0"/>
              <a:t> van </a:t>
            </a:r>
            <a:r>
              <a:rPr lang="en-GB" dirty="0" err="1"/>
              <a:t>primaire</a:t>
            </a:r>
            <a:r>
              <a:rPr lang="en-GB" dirty="0"/>
              <a:t> dan </a:t>
            </a:r>
            <a:r>
              <a:rPr lang="en-GB" dirty="0" err="1"/>
              <a:t>wel</a:t>
            </a:r>
            <a:r>
              <a:rPr lang="en-GB" dirty="0"/>
              <a:t> </a:t>
            </a:r>
            <a:r>
              <a:rPr lang="en-GB" dirty="0" err="1"/>
              <a:t>secundaire</a:t>
            </a:r>
            <a:r>
              <a:rPr lang="en-GB" dirty="0"/>
              <a:t> </a:t>
            </a:r>
            <a:r>
              <a:rPr lang="en-GB" dirty="0" err="1"/>
              <a:t>groeistoornissen</a:t>
            </a:r>
            <a:r>
              <a:rPr lang="en-GB" dirty="0"/>
              <a:t> </a:t>
            </a:r>
            <a:r>
              <a:rPr lang="en-GB" dirty="0" err="1"/>
              <a:t>gedaan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147623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Op basis van </a:t>
            </a:r>
            <a:r>
              <a:rPr lang="en-GB" dirty="0" err="1"/>
              <a:t>anamnese</a:t>
            </a:r>
            <a:r>
              <a:rPr lang="en-GB" dirty="0"/>
              <a:t> en </a:t>
            </a:r>
            <a:r>
              <a:rPr lang="en-GB" dirty="0" err="1"/>
              <a:t>lichamelijk</a:t>
            </a:r>
            <a:r>
              <a:rPr lang="en-GB" dirty="0"/>
              <a:t> </a:t>
            </a:r>
            <a:r>
              <a:rPr lang="en-GB" dirty="0" err="1"/>
              <a:t>onderzoek</a:t>
            </a:r>
            <a:r>
              <a:rPr lang="en-GB" dirty="0"/>
              <a:t> </a:t>
            </a:r>
            <a:r>
              <a:rPr lang="en-GB" dirty="0" err="1"/>
              <a:t>wordt</a:t>
            </a:r>
            <a:r>
              <a:rPr lang="en-GB" dirty="0"/>
              <a:t> </a:t>
            </a:r>
            <a:r>
              <a:rPr lang="en-GB" dirty="0" err="1"/>
              <a:t>gekeken</a:t>
            </a:r>
            <a:r>
              <a:rPr lang="en-GB" dirty="0"/>
              <a:t> of </a:t>
            </a:r>
            <a:r>
              <a:rPr lang="en-GB" dirty="0" err="1"/>
              <a:t>er</a:t>
            </a:r>
            <a:r>
              <a:rPr lang="en-GB" dirty="0"/>
              <a:t> 1 of </a:t>
            </a:r>
            <a:r>
              <a:rPr lang="en-GB" dirty="0" err="1"/>
              <a:t>meer</a:t>
            </a:r>
            <a:r>
              <a:rPr lang="en-GB" dirty="0"/>
              <a:t> </a:t>
            </a:r>
            <a:r>
              <a:rPr lang="en-GB" dirty="0" err="1"/>
              <a:t>signalen</a:t>
            </a:r>
            <a:r>
              <a:rPr lang="en-GB" dirty="0"/>
              <a:t> </a:t>
            </a:r>
            <a:r>
              <a:rPr lang="en-GB" dirty="0" err="1"/>
              <a:t>zijn</a:t>
            </a:r>
            <a:r>
              <a:rPr lang="en-GB" dirty="0"/>
              <a:t> </a:t>
            </a:r>
            <a:r>
              <a:rPr lang="en-GB" dirty="0" err="1"/>
              <a:t>voor</a:t>
            </a:r>
            <a:r>
              <a:rPr lang="en-GB" dirty="0"/>
              <a:t> </a:t>
            </a:r>
            <a:r>
              <a:rPr lang="en-GB" dirty="0" err="1"/>
              <a:t>een</a:t>
            </a:r>
            <a:r>
              <a:rPr lang="en-GB" dirty="0"/>
              <a:t> </a:t>
            </a:r>
            <a:r>
              <a:rPr lang="en-GB" dirty="0" err="1"/>
              <a:t>primaire</a:t>
            </a:r>
            <a:r>
              <a:rPr lang="en-GB" dirty="0"/>
              <a:t> of </a:t>
            </a:r>
            <a:r>
              <a:rPr lang="en-GB" dirty="0" err="1"/>
              <a:t>secundaire</a:t>
            </a:r>
            <a:r>
              <a:rPr lang="en-GB" dirty="0"/>
              <a:t> </a:t>
            </a:r>
            <a:r>
              <a:rPr lang="en-GB" dirty="0" err="1"/>
              <a:t>groeistoornis</a:t>
            </a:r>
            <a:r>
              <a:rPr lang="en-GB" dirty="0"/>
              <a:t>. Op basis van het </a:t>
            </a:r>
            <a:r>
              <a:rPr lang="en-GB" dirty="0" err="1"/>
              <a:t>resultaat</a:t>
            </a:r>
            <a:r>
              <a:rPr lang="en-GB" dirty="0"/>
              <a:t> </a:t>
            </a:r>
            <a:r>
              <a:rPr lang="en-GB" dirty="0" err="1"/>
              <a:t>hiervan</a:t>
            </a:r>
            <a:r>
              <a:rPr lang="en-GB" dirty="0"/>
              <a:t> </a:t>
            </a:r>
            <a:r>
              <a:rPr lang="en-GB" dirty="0" err="1"/>
              <a:t>worden</a:t>
            </a:r>
            <a:r>
              <a:rPr lang="en-GB" dirty="0"/>
              <a:t> </a:t>
            </a:r>
            <a:r>
              <a:rPr lang="en-GB" dirty="0" err="1"/>
              <a:t>stappen</a:t>
            </a:r>
            <a:r>
              <a:rPr lang="en-GB" dirty="0"/>
              <a:t> in de </a:t>
            </a:r>
            <a:r>
              <a:rPr lang="en-GB" dirty="0" err="1"/>
              <a:t>richting</a:t>
            </a:r>
            <a:r>
              <a:rPr lang="en-GB" dirty="0"/>
              <a:t> van </a:t>
            </a:r>
            <a:r>
              <a:rPr lang="en-GB" dirty="0" err="1"/>
              <a:t>primaire</a:t>
            </a:r>
            <a:r>
              <a:rPr lang="en-GB" dirty="0"/>
              <a:t> </a:t>
            </a:r>
            <a:r>
              <a:rPr lang="en-GB" dirty="0" err="1"/>
              <a:t>dan</a:t>
            </a:r>
            <a:r>
              <a:rPr lang="en-GB" dirty="0"/>
              <a:t> </a:t>
            </a:r>
            <a:r>
              <a:rPr lang="en-GB" dirty="0" err="1"/>
              <a:t>wel</a:t>
            </a:r>
            <a:r>
              <a:rPr lang="en-GB" dirty="0"/>
              <a:t> </a:t>
            </a:r>
            <a:r>
              <a:rPr lang="en-GB" dirty="0" err="1"/>
              <a:t>secundaire</a:t>
            </a:r>
            <a:r>
              <a:rPr lang="en-GB" dirty="0"/>
              <a:t> </a:t>
            </a:r>
            <a:r>
              <a:rPr lang="en-GB" dirty="0" err="1"/>
              <a:t>groeistoornissen</a:t>
            </a:r>
            <a:r>
              <a:rPr lang="en-GB" dirty="0"/>
              <a:t> </a:t>
            </a:r>
            <a:r>
              <a:rPr lang="en-GB" dirty="0" err="1"/>
              <a:t>gedaan</a:t>
            </a:r>
            <a:r>
              <a:rPr lang="en-GB" dirty="0"/>
              <a: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05725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Bij de inleiding wordt in het algemeen iets over de richtlijn gezet. Indien Kleine lengte al is behandeld kan dit gedeelte (dia 3 t/m 6) achterwege worden gelaten. Als de algemene begrippen bekend zijn of reeds eerdere behandeld, kunnen de dia’s 7 t/m 9 worden overgeslagen. </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110066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Indien</a:t>
            </a:r>
            <a:r>
              <a:rPr lang="en-GB" dirty="0"/>
              <a:t> </a:t>
            </a:r>
            <a:r>
              <a:rPr lang="en-GB" dirty="0" err="1"/>
              <a:t>er</a:t>
            </a:r>
            <a:r>
              <a:rPr lang="en-GB" dirty="0"/>
              <a:t> 1 of </a:t>
            </a:r>
            <a:r>
              <a:rPr lang="en-GB" dirty="0" err="1"/>
              <a:t>meer</a:t>
            </a:r>
            <a:r>
              <a:rPr lang="en-GB" dirty="0"/>
              <a:t> </a:t>
            </a:r>
            <a:r>
              <a:rPr lang="en-GB" dirty="0" err="1"/>
              <a:t>signalen</a:t>
            </a:r>
            <a:r>
              <a:rPr lang="en-GB" dirty="0"/>
              <a:t> </a:t>
            </a:r>
            <a:r>
              <a:rPr lang="en-GB" dirty="0" err="1"/>
              <a:t>voor</a:t>
            </a:r>
            <a:r>
              <a:rPr lang="en-GB" dirty="0"/>
              <a:t> </a:t>
            </a:r>
            <a:r>
              <a:rPr lang="en-GB" dirty="0" err="1"/>
              <a:t>een</a:t>
            </a:r>
            <a:r>
              <a:rPr lang="en-GB" dirty="0"/>
              <a:t> </a:t>
            </a:r>
            <a:r>
              <a:rPr lang="en-GB" dirty="0" err="1"/>
              <a:t>primaire</a:t>
            </a:r>
            <a:r>
              <a:rPr lang="en-GB" dirty="0"/>
              <a:t> </a:t>
            </a:r>
            <a:r>
              <a:rPr lang="en-GB" dirty="0" err="1"/>
              <a:t>groeistoornis</a:t>
            </a:r>
            <a:r>
              <a:rPr lang="en-GB" dirty="0"/>
              <a:t> </a:t>
            </a:r>
            <a:r>
              <a:rPr lang="en-GB" dirty="0" err="1"/>
              <a:t>zijn</a:t>
            </a:r>
            <a:r>
              <a:rPr lang="en-GB" dirty="0"/>
              <a:t> </a:t>
            </a:r>
            <a:r>
              <a:rPr lang="en-GB" dirty="0" err="1"/>
              <a:t>bedenk</a:t>
            </a:r>
            <a:r>
              <a:rPr lang="en-GB" dirty="0"/>
              <a:t> dan </a:t>
            </a:r>
            <a:r>
              <a:rPr lang="en-GB" dirty="0" err="1"/>
              <a:t>allereerst</a:t>
            </a:r>
            <a:r>
              <a:rPr lang="en-GB" dirty="0"/>
              <a:t> of </a:t>
            </a:r>
            <a:r>
              <a:rPr lang="en-GB" dirty="0" err="1"/>
              <a:t>er</a:t>
            </a:r>
            <a:r>
              <a:rPr lang="en-GB" dirty="0"/>
              <a:t> </a:t>
            </a:r>
            <a:r>
              <a:rPr lang="en-GB" dirty="0" err="1"/>
              <a:t>sprake</a:t>
            </a:r>
            <a:r>
              <a:rPr lang="en-GB" dirty="0"/>
              <a:t> </a:t>
            </a:r>
            <a:r>
              <a:rPr lang="en-GB" dirty="0" err="1"/>
              <a:t>zou</a:t>
            </a:r>
            <a:r>
              <a:rPr lang="en-GB" dirty="0"/>
              <a:t> </a:t>
            </a:r>
            <a:r>
              <a:rPr lang="en-GB" dirty="0" err="1"/>
              <a:t>kunnen</a:t>
            </a:r>
            <a:r>
              <a:rPr lang="en-GB" dirty="0"/>
              <a:t> </a:t>
            </a:r>
            <a:r>
              <a:rPr lang="en-GB" dirty="0" err="1"/>
              <a:t>zijn</a:t>
            </a:r>
            <a:r>
              <a:rPr lang="en-GB" dirty="0"/>
              <a:t> van het Klinefelter-</a:t>
            </a:r>
            <a:r>
              <a:rPr lang="en-GB" dirty="0" err="1"/>
              <a:t>syndroom</a:t>
            </a:r>
            <a:r>
              <a:rPr lang="en-GB" dirty="0"/>
              <a:t>. </a:t>
            </a:r>
            <a:r>
              <a:rPr lang="en-GB" dirty="0" err="1"/>
              <a:t>Kenmerken</a:t>
            </a:r>
            <a:r>
              <a:rPr lang="en-GB" dirty="0"/>
              <a:t> die </a:t>
            </a:r>
            <a:r>
              <a:rPr lang="en-GB" dirty="0" err="1"/>
              <a:t>bij</a:t>
            </a:r>
            <a:r>
              <a:rPr lang="en-GB" dirty="0"/>
              <a:t> </a:t>
            </a:r>
            <a:r>
              <a:rPr lang="en-GB" dirty="0" err="1"/>
              <a:t>dit</a:t>
            </a:r>
            <a:r>
              <a:rPr lang="en-GB" dirty="0"/>
              <a:t> </a:t>
            </a:r>
            <a:r>
              <a:rPr lang="en-GB" dirty="0" err="1"/>
              <a:t>syndroom</a:t>
            </a:r>
            <a:r>
              <a:rPr lang="en-GB" dirty="0"/>
              <a:t> </a:t>
            </a:r>
            <a:r>
              <a:rPr lang="en-GB" dirty="0" err="1"/>
              <a:t>kunnen</a:t>
            </a:r>
            <a:r>
              <a:rPr lang="en-GB" dirty="0"/>
              <a:t> </a:t>
            </a:r>
            <a:r>
              <a:rPr lang="en-GB" dirty="0" err="1"/>
              <a:t>passen</a:t>
            </a:r>
            <a:r>
              <a:rPr lang="en-GB" dirty="0"/>
              <a:t> </a:t>
            </a:r>
            <a:r>
              <a:rPr lang="en-GB" dirty="0" err="1"/>
              <a:t>staan</a:t>
            </a:r>
            <a:r>
              <a:rPr lang="en-GB" dirty="0"/>
              <a:t> </a:t>
            </a:r>
            <a:r>
              <a:rPr lang="en-GB" dirty="0" err="1"/>
              <a:t>opgesomd</a:t>
            </a:r>
            <a:r>
              <a:rPr lang="en-GB" dirty="0"/>
              <a:t> in </a:t>
            </a:r>
            <a:r>
              <a:rPr lang="en-GB" dirty="0" err="1"/>
              <a:t>bijlage</a:t>
            </a:r>
            <a:r>
              <a:rPr lang="en-GB" dirty="0"/>
              <a:t> 2H (</a:t>
            </a:r>
            <a:r>
              <a:rPr lang="en-GB" dirty="0" err="1"/>
              <a:t>toegevoegd</a:t>
            </a:r>
            <a:r>
              <a:rPr lang="en-GB" dirty="0"/>
              <a:t> </a:t>
            </a:r>
            <a:r>
              <a:rPr lang="en-GB" dirty="0" err="1"/>
              <a:t>aan</a:t>
            </a:r>
            <a:r>
              <a:rPr lang="en-GB" dirty="0"/>
              <a:t> </a:t>
            </a:r>
            <a:r>
              <a:rPr lang="en-GB" dirty="0" err="1"/>
              <a:t>deze</a:t>
            </a:r>
            <a:r>
              <a:rPr lang="en-GB" dirty="0"/>
              <a:t> </a:t>
            </a:r>
            <a:r>
              <a:rPr lang="en-GB" dirty="0" err="1"/>
              <a:t>dia</a:t>
            </a:r>
            <a:r>
              <a:rPr lang="en-GB" dirty="0"/>
              <a:t>). Wat </a:t>
            </a:r>
            <a:r>
              <a:rPr lang="en-GB" dirty="0" err="1"/>
              <a:t>betreft</a:t>
            </a:r>
            <a:r>
              <a:rPr lang="en-GB" dirty="0"/>
              <a:t> de </a:t>
            </a:r>
            <a:r>
              <a:rPr lang="en-GB" dirty="0" err="1"/>
              <a:t>groei</a:t>
            </a:r>
            <a:r>
              <a:rPr lang="en-GB" dirty="0"/>
              <a:t> </a:t>
            </a:r>
            <a:r>
              <a:rPr lang="en-GB" dirty="0" err="1"/>
              <a:t>wordt</a:t>
            </a:r>
            <a:r>
              <a:rPr lang="en-GB" dirty="0"/>
              <a:t> </a:t>
            </a:r>
            <a:r>
              <a:rPr lang="en-GB" dirty="0" err="1"/>
              <a:t>vaak</a:t>
            </a:r>
            <a:r>
              <a:rPr lang="en-GB" dirty="0"/>
              <a:t> </a:t>
            </a:r>
            <a:r>
              <a:rPr lang="en-GB" dirty="0" err="1"/>
              <a:t>een</a:t>
            </a:r>
            <a:r>
              <a:rPr lang="en-GB" dirty="0"/>
              <a:t> </a:t>
            </a:r>
            <a:r>
              <a:rPr lang="en-GB" dirty="0" err="1"/>
              <a:t>groeiversnelling</a:t>
            </a:r>
            <a:r>
              <a:rPr lang="en-GB" dirty="0"/>
              <a:t> </a:t>
            </a:r>
            <a:r>
              <a:rPr lang="en-GB" dirty="0" err="1"/>
              <a:t>gezien</a:t>
            </a:r>
            <a:r>
              <a:rPr lang="en-GB" dirty="0"/>
              <a:t> </a:t>
            </a:r>
            <a:r>
              <a:rPr lang="en-GB" dirty="0" err="1"/>
              <a:t>vanaf</a:t>
            </a:r>
            <a:r>
              <a:rPr lang="en-GB" dirty="0"/>
              <a:t> de </a:t>
            </a:r>
            <a:r>
              <a:rPr lang="en-GB" dirty="0" err="1"/>
              <a:t>leeftijd</a:t>
            </a:r>
            <a:r>
              <a:rPr lang="en-GB" dirty="0"/>
              <a:t> van 3 </a:t>
            </a:r>
            <a:r>
              <a:rPr lang="en-GB" dirty="0" err="1"/>
              <a:t>jaar</a:t>
            </a:r>
            <a:r>
              <a:rPr lang="en-GB" dirty="0"/>
              <a:t> </a:t>
            </a:r>
            <a:r>
              <a:rPr lang="en-GB" dirty="0" err="1"/>
              <a:t>en</a:t>
            </a:r>
            <a:r>
              <a:rPr lang="en-GB" dirty="0"/>
              <a:t> met name van 5 tot 8 </a:t>
            </a:r>
            <a:r>
              <a:rPr lang="en-GB" dirty="0" err="1"/>
              <a:t>jaar</a:t>
            </a:r>
            <a:r>
              <a:rPr lang="en-GB" dirty="0"/>
              <a:t> (Ratcliffe, 1999). De </a:t>
            </a:r>
            <a:r>
              <a:rPr lang="en-GB" dirty="0" err="1"/>
              <a:t>puberteitsspurt</a:t>
            </a:r>
            <a:r>
              <a:rPr lang="en-GB" dirty="0"/>
              <a:t> is </a:t>
            </a:r>
            <a:r>
              <a:rPr lang="en-GB" dirty="0" err="1"/>
              <a:t>vaak</a:t>
            </a:r>
            <a:r>
              <a:rPr lang="en-GB" dirty="0"/>
              <a:t> minder </a:t>
            </a:r>
            <a:r>
              <a:rPr lang="en-GB" dirty="0" err="1"/>
              <a:t>uitgesproken</a:t>
            </a:r>
            <a:r>
              <a:rPr lang="en-GB" dirty="0"/>
              <a:t>. De </a:t>
            </a:r>
            <a:r>
              <a:rPr lang="en-GB" dirty="0" err="1"/>
              <a:t>gemiddelde</a:t>
            </a:r>
            <a:r>
              <a:rPr lang="en-GB" dirty="0"/>
              <a:t> </a:t>
            </a:r>
            <a:r>
              <a:rPr lang="en-GB" dirty="0" err="1"/>
              <a:t>eindlengte</a:t>
            </a:r>
            <a:r>
              <a:rPr lang="en-GB" dirty="0"/>
              <a:t> is: 184,3 cm (range 168-207 cm; </a:t>
            </a:r>
            <a:r>
              <a:rPr lang="en-GB" dirty="0" err="1"/>
              <a:t>Aksglaede</a:t>
            </a:r>
            <a:r>
              <a:rPr lang="en-GB" dirty="0"/>
              <a:t>, 2011) tot 186 cm (Ratcliffe,1999). In </a:t>
            </a:r>
            <a:r>
              <a:rPr lang="en-GB" dirty="0" err="1"/>
              <a:t>Bijlage</a:t>
            </a:r>
            <a:r>
              <a:rPr lang="en-GB" dirty="0"/>
              <a:t> 2B, </a:t>
            </a:r>
            <a:r>
              <a:rPr lang="en-GB" dirty="0" err="1"/>
              <a:t>paragraaf</a:t>
            </a:r>
            <a:r>
              <a:rPr lang="en-GB" dirty="0"/>
              <a:t> 1.1, </a:t>
            </a:r>
            <a:r>
              <a:rPr lang="en-GB" dirty="0" err="1"/>
              <a:t>pg</a:t>
            </a:r>
            <a:r>
              <a:rPr lang="en-GB" dirty="0"/>
              <a:t> 185-187), </a:t>
            </a:r>
            <a:r>
              <a:rPr lang="en-GB" dirty="0" err="1"/>
              <a:t>staat</a:t>
            </a:r>
            <a:r>
              <a:rPr lang="en-GB" dirty="0"/>
              <a:t> </a:t>
            </a:r>
            <a:r>
              <a:rPr lang="en-GB" dirty="0" err="1"/>
              <a:t>meer</a:t>
            </a:r>
            <a:r>
              <a:rPr lang="en-GB" dirty="0"/>
              <a:t> </a:t>
            </a:r>
            <a:r>
              <a:rPr lang="en-GB" dirty="0" err="1"/>
              <a:t>uitgebreide</a:t>
            </a:r>
            <a:r>
              <a:rPr lang="en-GB" dirty="0"/>
              <a:t> </a:t>
            </a:r>
            <a:r>
              <a:rPr lang="en-GB" dirty="0" err="1"/>
              <a:t>informatie</a:t>
            </a:r>
            <a:r>
              <a:rPr lang="en-GB" dirty="0"/>
              <a:t> over Klinefelter, </a:t>
            </a:r>
            <a:r>
              <a:rPr lang="en-GB" dirty="0" err="1"/>
              <a:t>oa</a:t>
            </a:r>
            <a:r>
              <a:rPr lang="en-GB" dirty="0"/>
              <a:t> de </a:t>
            </a:r>
            <a:r>
              <a:rPr lang="en-GB" dirty="0" err="1"/>
              <a:t>ontwikkelingsproblemen</a:t>
            </a:r>
            <a:r>
              <a:rPr lang="en-GB" dirty="0"/>
              <a:t> in </a:t>
            </a:r>
            <a:r>
              <a:rPr lang="en-GB" dirty="0" err="1"/>
              <a:t>verschillende</a:t>
            </a:r>
            <a:r>
              <a:rPr lang="en-GB" dirty="0"/>
              <a:t> </a:t>
            </a:r>
            <a:r>
              <a:rPr lang="en-GB" dirty="0" err="1"/>
              <a:t>fasen</a:t>
            </a:r>
            <a:r>
              <a:rPr lang="en-GB" dirty="0"/>
              <a:t> op de </a:t>
            </a:r>
            <a:r>
              <a:rPr lang="en-GB" dirty="0" err="1"/>
              <a:t>kinderleeftijd</a:t>
            </a:r>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7583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78451FD1-FDB3-454B-9957-7ADAE065453B}"/>
              </a:ext>
            </a:extLst>
          </p:cNvPr>
          <p:cNvSpPr>
            <a:spLocks noGrp="1"/>
          </p:cNvSpPr>
          <p:nvPr>
            <p:ph type="body" idx="1"/>
          </p:nvPr>
        </p:nvSpPr>
        <p:spPr/>
        <p:txBody>
          <a:bodyPr/>
          <a:lstStyle/>
          <a:p>
            <a:r>
              <a:rPr lang="nl-NL" dirty="0"/>
              <a:t>Voor het opsporen van het Klinefelter-syndroom is het verrichten van een </a:t>
            </a:r>
            <a:r>
              <a:rPr lang="nl-NL" dirty="0" err="1"/>
              <a:t>karyogram</a:t>
            </a:r>
            <a:r>
              <a:rPr lang="nl-NL" dirty="0"/>
              <a:t> het meest gebruikelijke onderzoek geweest. Wat betreft de gebruikte techniek meent de werkgroep dat een array-analyse (SNP-array of CGH-array) te prefereren is boven het conventionele chromosomen onderzoek. Voordelen van een array-analyse zijn: gelijke sensitiviteit voor het vrijwel alle varianten van Klinefelter-syndroom (Kim, 2018), het is minder arbeidsintensief dan een </a:t>
            </a:r>
            <a:r>
              <a:rPr lang="nl-NL" dirty="0" err="1"/>
              <a:t>karyogram</a:t>
            </a:r>
            <a:r>
              <a:rPr lang="nl-NL" dirty="0"/>
              <a:t>, en het is goedkoper (in 2018 €100 goedkoper). Er zijn voldoende aanwijzingen dat een array-analyse als eerste screening voldoende betrouwbare informatie geeft over het al of niet aanwezig zijn van Klinefelter-syndroom in vergelijking met een </a:t>
            </a:r>
            <a:r>
              <a:rPr lang="nl-NL" dirty="0" err="1"/>
              <a:t>karyogram</a:t>
            </a:r>
            <a:r>
              <a:rPr lang="nl-NL" dirty="0"/>
              <a:t> (Kim, 2018). Alle jongens met dit syndroom zonder </a:t>
            </a:r>
            <a:r>
              <a:rPr lang="nl-NL" dirty="0" err="1"/>
              <a:t>mozaïcisme</a:t>
            </a:r>
            <a:r>
              <a:rPr lang="nl-NL" dirty="0"/>
              <a:t> kunnen op deze wijze worden opgespoord, en ook een groot deel van de jongens met een mozaïek </a:t>
            </a:r>
            <a:r>
              <a:rPr lang="nl-NL" dirty="0" err="1"/>
              <a:t>Kliniefelter</a:t>
            </a:r>
            <a:r>
              <a:rPr lang="nl-NL" dirty="0"/>
              <a:t>-syndroom (Ronde, 2016; </a:t>
            </a:r>
            <a:r>
              <a:rPr lang="nl-NL" dirty="0" err="1"/>
              <a:t>Ropke</a:t>
            </a:r>
            <a:r>
              <a:rPr lang="nl-NL" dirty="0"/>
              <a:t>, 2017; Kim, 2018). In geval van een blijvende verdenking op een (laaggradig) </a:t>
            </a:r>
            <a:r>
              <a:rPr lang="nl-NL" dirty="0" err="1"/>
              <a:t>mozaïcisme</a:t>
            </a:r>
            <a:r>
              <a:rPr lang="nl-NL" dirty="0"/>
              <a:t> kan na een negatieve uitslag van de array alsnog een karyotypering of FISH worden verricht.</a:t>
            </a:r>
          </a:p>
        </p:txBody>
      </p:sp>
    </p:spTree>
    <p:extLst>
      <p:ext uri="{BB962C8B-B14F-4D97-AF65-F5344CB8AC3E}">
        <p14:creationId xmlns:p14="http://schemas.microsoft.com/office/powerpoint/2010/main" val="2515132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A521C7FE-34B4-412F-8367-942570BFED41}"/>
              </a:ext>
            </a:extLst>
          </p:cNvPr>
          <p:cNvSpPr>
            <a:spLocks noGrp="1"/>
          </p:cNvSpPr>
          <p:nvPr>
            <p:ph type="body" idx="1"/>
          </p:nvPr>
        </p:nvSpPr>
        <p:spPr/>
        <p:txBody>
          <a:bodyPr/>
          <a:lstStyle/>
          <a:p>
            <a:r>
              <a:rPr lang="nl-NL" dirty="0"/>
              <a:t>De diagnose </a:t>
            </a:r>
            <a:r>
              <a:rPr lang="nl-NL" dirty="0" err="1"/>
              <a:t>Marfan</a:t>
            </a:r>
            <a:r>
              <a:rPr lang="nl-NL" dirty="0"/>
              <a:t>-syndroom wordt gesteld op basis van de </a:t>
            </a:r>
            <a:r>
              <a:rPr lang="nl-NL" dirty="0" err="1"/>
              <a:t>revised</a:t>
            </a:r>
            <a:r>
              <a:rPr lang="nl-NL" dirty="0"/>
              <a:t> </a:t>
            </a:r>
            <a:r>
              <a:rPr lang="nl-NL" dirty="0" err="1"/>
              <a:t>Ghent</a:t>
            </a:r>
            <a:r>
              <a:rPr lang="nl-NL" dirty="0"/>
              <a:t> criteria (Bijlage 2I-1, volgende dia). Bij een positieve familie anamnese voor </a:t>
            </a:r>
            <a:r>
              <a:rPr lang="nl-NL" dirty="0" err="1"/>
              <a:t>Marfan</a:t>
            </a:r>
            <a:r>
              <a:rPr lang="nl-NL" dirty="0"/>
              <a:t>-syndroom, een lensluxatie en aortawortel-dilatatie of een systeemscore ≥7 punten, mag de diagnose worden gesteld. Ongeveer 25% van de diagnosen is </a:t>
            </a:r>
            <a:r>
              <a:rPr lang="nl-NL" i="1" dirty="0"/>
              <a:t>de </a:t>
            </a:r>
            <a:r>
              <a:rPr lang="nl-NL" i="1" dirty="0" err="1"/>
              <a:t>novo</a:t>
            </a:r>
            <a:r>
              <a:rPr lang="nl-NL" dirty="0"/>
              <a:t>. Indien er geen positieve familieanamnese is, moet er a) een lensluxatie zijn én een FBN1 mutatie die een aortawortel-dilatatie kan veroorzaken of b) de aanwezigheid van een aortawortel-dilatatie én een lensluxatie of systeemscore ≥7 punten of FBN1 mutatie. De systeem score is aangegeven in Bijlage 2I-2 (dia verderop). Zie voor aanvullende informatie Bijlage 2B, paragraaf 1.6, pg 188-189 en paragraaf 1.7, pg 189.</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FBN1 mutatie -&gt; abnormale fibrilline 1 -&gt; meer </a:t>
            </a:r>
            <a:r>
              <a:rPr lang="nl-NL" dirty="0" err="1"/>
              <a:t>transforming</a:t>
            </a:r>
            <a:r>
              <a:rPr lang="nl-NL" dirty="0"/>
              <a:t> </a:t>
            </a:r>
            <a:r>
              <a:rPr lang="nl-NL" dirty="0" err="1"/>
              <a:t>growth</a:t>
            </a:r>
            <a:r>
              <a:rPr lang="nl-NL" dirty="0"/>
              <a:t> factor </a:t>
            </a:r>
            <a:r>
              <a:rPr lang="nl-NL" dirty="0" err="1"/>
              <a:t>signaling</a:t>
            </a:r>
            <a:r>
              <a:rPr lang="nl-NL" dirty="0"/>
              <a:t>: SMC apoptose en matrix degeneratie</a:t>
            </a:r>
          </a:p>
          <a:p>
            <a:r>
              <a:rPr lang="nl-NL" dirty="0" err="1"/>
              <a:t>Revised</a:t>
            </a:r>
            <a:r>
              <a:rPr lang="nl-NL" dirty="0"/>
              <a:t> </a:t>
            </a:r>
            <a:r>
              <a:rPr lang="nl-NL" dirty="0" err="1"/>
              <a:t>Ghent</a:t>
            </a:r>
            <a:r>
              <a:rPr lang="nl-NL" dirty="0"/>
              <a:t> criteria om het te diagnosticeren: zie volgende dia als achtergrond informatie</a:t>
            </a:r>
          </a:p>
          <a:p>
            <a:r>
              <a:rPr lang="nl-NL" dirty="0"/>
              <a:t>75% van de </a:t>
            </a:r>
            <a:r>
              <a:rPr lang="nl-NL" dirty="0" err="1"/>
              <a:t>patienten</a:t>
            </a:r>
            <a:r>
              <a:rPr lang="nl-NL" dirty="0"/>
              <a:t> met</a:t>
            </a:r>
            <a:r>
              <a:rPr lang="nl-NL" baseline="0" dirty="0"/>
              <a:t> </a:t>
            </a:r>
            <a:r>
              <a:rPr lang="nl-NL" baseline="0" dirty="0" err="1"/>
              <a:t>Marfan</a:t>
            </a:r>
            <a:r>
              <a:rPr lang="nl-NL" baseline="0" dirty="0"/>
              <a:t> syndroom erven de </a:t>
            </a:r>
            <a:r>
              <a:rPr lang="nl-NL" dirty="0"/>
              <a:t>FBN1 mutatie van een van de ouders.</a:t>
            </a:r>
          </a:p>
          <a:p>
            <a:r>
              <a:rPr lang="nl-NL" dirty="0"/>
              <a:t>De groeicurve kan onterecht worden </a:t>
            </a:r>
            <a:r>
              <a:rPr lang="nl-NL" dirty="0" err="1"/>
              <a:t>geinterpreteerd</a:t>
            </a:r>
            <a:r>
              <a:rPr lang="nl-NL" dirty="0"/>
              <a:t> als familiaire </a:t>
            </a:r>
            <a:r>
              <a:rPr lang="nl-NL" dirty="0" err="1"/>
              <a:t>Idiopathic</a:t>
            </a:r>
            <a:r>
              <a:rPr lang="nl-NL" dirty="0"/>
              <a:t> </a:t>
            </a:r>
            <a:r>
              <a:rPr lang="nl-NL" dirty="0" err="1"/>
              <a:t>Tall</a:t>
            </a:r>
            <a:r>
              <a:rPr lang="nl-NL" dirty="0"/>
              <a:t> </a:t>
            </a:r>
            <a:r>
              <a:rPr lang="nl-NL" dirty="0" err="1"/>
              <a:t>Stature</a:t>
            </a:r>
            <a:r>
              <a:rPr lang="nl-NL" dirty="0"/>
              <a:t> (ITS).</a:t>
            </a:r>
          </a:p>
          <a:p>
            <a:r>
              <a:rPr lang="nl-NL" dirty="0"/>
              <a:t>Waar het normaliter goed is om te kijken naar verschil tussen TH en HSDS, is dat bij </a:t>
            </a:r>
            <a:r>
              <a:rPr lang="nl-NL" dirty="0" err="1"/>
              <a:t>Marfan</a:t>
            </a:r>
            <a:r>
              <a:rPr lang="nl-NL" dirty="0"/>
              <a:t> verraderlijk omdat een van de ouders kan zijn aangedaan.</a:t>
            </a:r>
          </a:p>
          <a:p>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38</a:t>
            </a:fld>
            <a:endParaRPr lang="en-GB" sz="1200">
              <a:latin typeface="Times" charset="0"/>
            </a:endParaRPr>
          </a:p>
        </p:txBody>
      </p:sp>
    </p:spTree>
    <p:extLst>
      <p:ext uri="{BB962C8B-B14F-4D97-AF65-F5344CB8AC3E}">
        <p14:creationId xmlns:p14="http://schemas.microsoft.com/office/powerpoint/2010/main" val="1524611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onderzoek is bekend dat bij kinderen de systeemscore vaker nog niet ≥7 punten is. In de praktijk wordt in expertisecentra voor </a:t>
            </a:r>
            <a:r>
              <a:rPr lang="nl-NL" dirty="0" err="1"/>
              <a:t>Marfan</a:t>
            </a:r>
            <a:r>
              <a:rPr lang="nl-NL" dirty="0"/>
              <a:t>-syndroom bij een systeemscore van 3 tot 4 of hoger al een echo van het hart gemaakt en overwogen om een panel voor genen in te zetten voor bindweefselaandoeningen. </a:t>
            </a:r>
          </a:p>
          <a:p>
            <a:r>
              <a:rPr lang="nl-NL" dirty="0"/>
              <a:t>Indien kinderen enkele kenmerken van een bindweefselaandoening zoals </a:t>
            </a:r>
            <a:r>
              <a:rPr lang="nl-NL" dirty="0" err="1"/>
              <a:t>Marfan</a:t>
            </a:r>
            <a:r>
              <a:rPr lang="nl-NL" dirty="0"/>
              <a:t>-syndroom hebben, wordt geadviseerd laagdrempelig overleg te hebben </a:t>
            </a:r>
            <a:r>
              <a:rPr lang="nl-NL" dirty="0" err="1"/>
              <a:t>danwel</a:t>
            </a:r>
            <a:r>
              <a:rPr lang="nl-NL" dirty="0"/>
              <a:t> te verwijzen naar één van de </a:t>
            </a:r>
            <a:r>
              <a:rPr lang="nl-NL" dirty="0" err="1"/>
              <a:t>Marfan</a:t>
            </a:r>
            <a:r>
              <a:rPr lang="nl-NL" dirty="0"/>
              <a:t>-syndroom expertisecentra zoals vermeld op de website van Contactgroep </a:t>
            </a:r>
            <a:r>
              <a:rPr lang="nl-NL" dirty="0" err="1"/>
              <a:t>Marfan</a:t>
            </a:r>
            <a:r>
              <a:rPr lang="nl-NL" dirty="0"/>
              <a:t> Nederland.</a:t>
            </a:r>
          </a:p>
          <a:p>
            <a:r>
              <a:rPr lang="nl-NL" dirty="0"/>
              <a:t>Verder is het van belang om zowel bij </a:t>
            </a:r>
            <a:r>
              <a:rPr lang="nl-NL" dirty="0" err="1"/>
              <a:t>patient</a:t>
            </a:r>
            <a:r>
              <a:rPr lang="nl-NL" dirty="0"/>
              <a:t> als familie te vragen naar: </a:t>
            </a:r>
          </a:p>
          <a:p>
            <a:r>
              <a:rPr lang="nl-NL" dirty="0"/>
              <a:t>Myopie, ooglensluxatie, aortawortelverwijding, hypermobiliteit, scoliose, klaplong, klompvoeten, navelbreuk/littekenbreuk, familieleden die op relatief jonge leeftijd plots overleden zijn.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39</a:t>
            </a:fld>
            <a:endParaRPr lang="en-GB" sz="1200">
              <a:latin typeface="Times" charset="0"/>
            </a:endParaRPr>
          </a:p>
        </p:txBody>
      </p:sp>
    </p:spTree>
    <p:extLst>
      <p:ext uri="{BB962C8B-B14F-4D97-AF65-F5344CB8AC3E}">
        <p14:creationId xmlns:p14="http://schemas.microsoft.com/office/powerpoint/2010/main" val="1858795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onderzoek is bekend dat bij kinderen de systeemscore vaker nog niet ≥7 punten is. In de praktijk wordt in expertisecentra voor </a:t>
            </a:r>
            <a:r>
              <a:rPr lang="nl-NL" dirty="0" err="1"/>
              <a:t>Marfan</a:t>
            </a:r>
            <a:r>
              <a:rPr lang="nl-NL" dirty="0"/>
              <a:t>-syndroom bij een systeemscore van 3 tot 4 of hoger al een echo van het hart gemaakt en overwogen om een panel voor genen in te zetten voor bindweefselaandoeningen. </a:t>
            </a:r>
          </a:p>
          <a:p>
            <a:r>
              <a:rPr lang="nl-NL" dirty="0"/>
              <a:t>Indien kinderen enkele kenmerken van een bindweefselaandoening zoals </a:t>
            </a:r>
            <a:r>
              <a:rPr lang="nl-NL" dirty="0" err="1"/>
              <a:t>Marfan</a:t>
            </a:r>
            <a:r>
              <a:rPr lang="nl-NL" dirty="0"/>
              <a:t>-syndroom hebben, wordt geadviseerd laagdrempelig overleg te hebben </a:t>
            </a:r>
            <a:r>
              <a:rPr lang="nl-NL" dirty="0" err="1"/>
              <a:t>danwel</a:t>
            </a:r>
            <a:r>
              <a:rPr lang="nl-NL" dirty="0"/>
              <a:t> te verwijzen naar één van de </a:t>
            </a:r>
            <a:r>
              <a:rPr lang="nl-NL" dirty="0" err="1"/>
              <a:t>Marfan</a:t>
            </a:r>
            <a:r>
              <a:rPr lang="nl-NL" dirty="0"/>
              <a:t>-syndroom expertisecentra zoals vermeld op de website van Contactgroep </a:t>
            </a:r>
            <a:r>
              <a:rPr lang="nl-NL" dirty="0" err="1"/>
              <a:t>Marfan</a:t>
            </a:r>
            <a:r>
              <a:rPr lang="nl-NL" dirty="0"/>
              <a:t> Nederland.</a:t>
            </a:r>
          </a:p>
          <a:p>
            <a:r>
              <a:rPr lang="nl-NL" dirty="0"/>
              <a:t>Verder is het van belang om zowel bij </a:t>
            </a:r>
            <a:r>
              <a:rPr lang="nl-NL" dirty="0" err="1"/>
              <a:t>patient</a:t>
            </a:r>
            <a:r>
              <a:rPr lang="nl-NL" dirty="0"/>
              <a:t> als familie te vragen naar: Myopie, ooglensluxatie, aortawortelverwijding, hypermobiliteit, scoliose, klaplong, klompvoeten, navelbreuk/littekenbreuk, familieleden die op relatief jonge leeftijd plots overleden zijn.</a:t>
            </a:r>
          </a:p>
          <a:p>
            <a:r>
              <a:rPr lang="nl-NL" dirty="0"/>
              <a:t>Indien kinderen enkele kenmerken van een bindweefselaandoening zoals </a:t>
            </a:r>
            <a:r>
              <a:rPr lang="nl-NL" dirty="0" err="1"/>
              <a:t>Marfan</a:t>
            </a:r>
            <a:r>
              <a:rPr lang="nl-NL" dirty="0"/>
              <a:t>-syndroom hebben, wordt geadviseerd laagdrempelig overleg te hebben </a:t>
            </a:r>
            <a:r>
              <a:rPr lang="nl-NL" dirty="0" err="1"/>
              <a:t>danwel</a:t>
            </a:r>
            <a:r>
              <a:rPr lang="nl-NL" dirty="0"/>
              <a:t> te verwijzen naar één van de </a:t>
            </a:r>
            <a:r>
              <a:rPr lang="nl-NL" dirty="0" err="1"/>
              <a:t>Marfan</a:t>
            </a:r>
            <a:r>
              <a:rPr lang="nl-NL" dirty="0"/>
              <a:t>-syndroom expertisecentra zoals vermeld op de website van Contactgroep </a:t>
            </a:r>
            <a:r>
              <a:rPr lang="nl-NL" dirty="0" err="1"/>
              <a:t>Marfan</a:t>
            </a:r>
            <a:r>
              <a:rPr lang="nl-NL" dirty="0"/>
              <a:t> Nederland.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40</a:t>
            </a:fld>
            <a:endParaRPr lang="en-GB" sz="1200">
              <a:latin typeface="Times" charset="0"/>
            </a:endParaRPr>
          </a:p>
        </p:txBody>
      </p:sp>
    </p:spTree>
    <p:extLst>
      <p:ext uri="{BB962C8B-B14F-4D97-AF65-F5344CB8AC3E}">
        <p14:creationId xmlns:p14="http://schemas.microsoft.com/office/powerpoint/2010/main" val="214790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4D1BFB22-6C89-40B5-AD55-0909CF3F3B58}"/>
              </a:ext>
            </a:extLst>
          </p:cNvPr>
          <p:cNvSpPr>
            <a:spLocks noGrp="1"/>
          </p:cNvSpPr>
          <p:nvPr>
            <p:ph type="body" idx="1"/>
          </p:nvPr>
        </p:nvSpPr>
        <p:spPr/>
        <p:txBody>
          <a:bodyPr/>
          <a:lstStyle/>
          <a:p>
            <a:r>
              <a:rPr lang="nl-NL" dirty="0"/>
              <a:t>De uitslag van de array analyse kan positief zijn en levert bv de uitslag Klinefelter-syndroom (jongens), </a:t>
            </a:r>
            <a:r>
              <a:rPr lang="nl-NL" dirty="0" err="1"/>
              <a:t>Triple_X</a:t>
            </a:r>
            <a:r>
              <a:rPr lang="nl-NL" dirty="0"/>
              <a:t>-syndroom (meisjes; 1: 1000), andere syndromen met </a:t>
            </a:r>
            <a:r>
              <a:rPr lang="nl-NL" dirty="0" err="1"/>
              <a:t>duplicaties</a:t>
            </a:r>
            <a:r>
              <a:rPr lang="nl-NL" dirty="0"/>
              <a:t> van een geslachtshormoon (1 tot 5/10.000) op. Daarnaast kunnen er aanwijzingen zijn voor het bestaan van het </a:t>
            </a:r>
            <a:r>
              <a:rPr lang="nl-NL" dirty="0" err="1"/>
              <a:t>Marfan</a:t>
            </a:r>
            <a:r>
              <a:rPr lang="nl-NL" dirty="0"/>
              <a:t>-syndroom. In beide gevallen is verwijzing naar een kinderarts-endocrinoloog, dan wel klinisch geneticus of expertisecentrum voor Klinefelter of </a:t>
            </a:r>
            <a:r>
              <a:rPr lang="nl-NL" dirty="0" err="1"/>
              <a:t>Marfan</a:t>
            </a:r>
            <a:r>
              <a:rPr lang="nl-NL" dirty="0"/>
              <a:t> gewenst voor verdere voorlichting en behandeling. </a:t>
            </a:r>
          </a:p>
          <a:p>
            <a:r>
              <a:rPr lang="nl-NL" dirty="0"/>
              <a:t>Indien er geen enkele aanwijzingen zijn voor het bestaan van het Klinefelter-syndroom </a:t>
            </a:r>
            <a:r>
              <a:rPr lang="nl-NL" dirty="0" err="1"/>
              <a:t>danwel</a:t>
            </a:r>
            <a:r>
              <a:rPr lang="nl-NL" dirty="0"/>
              <a:t> </a:t>
            </a:r>
            <a:r>
              <a:rPr lang="nl-NL" dirty="0" err="1"/>
              <a:t>Marfan</a:t>
            </a:r>
            <a:r>
              <a:rPr lang="nl-NL" dirty="0"/>
              <a:t>-syndroom, kan op basis van de aanwezigheid van specifieke </a:t>
            </a:r>
            <a:r>
              <a:rPr lang="nl-NL" dirty="0" err="1"/>
              <a:t>dysmorfe</a:t>
            </a:r>
            <a:r>
              <a:rPr lang="nl-NL" dirty="0"/>
              <a:t> kenmerken (zie volgende dia, Bijlage 2G) een specifieke andere diagnose worden gedacht en kan in overleg met de klinisch geneticus of kinderendocrinoloog dat </a:t>
            </a:r>
            <a:r>
              <a:rPr lang="nl-NL" dirty="0" err="1"/>
              <a:t>kandididaat</a:t>
            </a:r>
            <a:r>
              <a:rPr lang="nl-NL" dirty="0"/>
              <a:t>-gen ingezet worden. Te denken valt aan de volgende syndromen: Fragile-X, </a:t>
            </a:r>
            <a:r>
              <a:rPr lang="nl-NL" dirty="0" err="1"/>
              <a:t>Beckwith-Wiedemann</a:t>
            </a:r>
            <a:r>
              <a:rPr lang="nl-NL" dirty="0"/>
              <a:t>, </a:t>
            </a:r>
            <a:r>
              <a:rPr lang="nl-NL" dirty="0" err="1"/>
              <a:t>Sotos</a:t>
            </a:r>
            <a:r>
              <a:rPr lang="nl-NL" dirty="0"/>
              <a:t>, </a:t>
            </a:r>
            <a:r>
              <a:rPr lang="nl-NL" dirty="0" err="1"/>
              <a:t>Weaver</a:t>
            </a:r>
            <a:r>
              <a:rPr lang="nl-NL" dirty="0"/>
              <a:t> (Bijlage 2K1). Voor het </a:t>
            </a:r>
            <a:r>
              <a:rPr lang="nl-NL" dirty="0" err="1"/>
              <a:t>Sotos</a:t>
            </a:r>
            <a:r>
              <a:rPr lang="nl-NL" dirty="0"/>
              <a:t>-syndroom bestaat een lijst met kenmerken (Bijlage 2J) die kan worden gebruikt om in die richting te denken). </a:t>
            </a:r>
          </a:p>
          <a:p>
            <a:endParaRPr lang="nl-NL"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Dysmorfe</a:t>
            </a:r>
            <a:r>
              <a:rPr lang="nl-NL" dirty="0"/>
              <a:t> kenmerken die in de richting van een specifiek syndroom kunnen wijzen: </a:t>
            </a:r>
            <a:r>
              <a:rPr lang="nl-NL" b="1" dirty="0"/>
              <a:t>Bijlage 2G</a:t>
            </a:r>
            <a:r>
              <a:rPr lang="nl-NL" dirty="0"/>
              <a:t>. Projectie van de hele tabel maakt deze onleesbaar. Daarom gedeelte toegevoegd als voorbeeld. Bv </a:t>
            </a:r>
            <a:r>
              <a:rPr lang="nl-NL" dirty="0" err="1"/>
              <a:t>Macrosomie</a:t>
            </a:r>
            <a:r>
              <a:rPr lang="nl-NL" dirty="0"/>
              <a:t> kan in richting wijzen van: </a:t>
            </a:r>
            <a:r>
              <a:rPr lang="nl-NL" dirty="0" err="1"/>
              <a:t>Sotos</a:t>
            </a:r>
            <a:r>
              <a:rPr lang="nl-NL" dirty="0"/>
              <a:t> (-like), </a:t>
            </a:r>
            <a:r>
              <a:rPr lang="nl-NL" dirty="0" err="1"/>
              <a:t>Weaver</a:t>
            </a:r>
            <a:r>
              <a:rPr lang="nl-NL" dirty="0"/>
              <a:t>, </a:t>
            </a:r>
            <a:r>
              <a:rPr lang="nl-NL" dirty="0" err="1"/>
              <a:t>Beckwith-Wiedemann</a:t>
            </a:r>
            <a:r>
              <a:rPr lang="nl-NL" dirty="0"/>
              <a:t>, Simpson-</a:t>
            </a:r>
            <a:r>
              <a:rPr lang="nl-NL" dirty="0" err="1"/>
              <a:t>Golabi</a:t>
            </a:r>
            <a:r>
              <a:rPr lang="nl-NL" dirty="0"/>
              <a:t>-</a:t>
            </a:r>
            <a:r>
              <a:rPr lang="nl-NL" dirty="0" err="1"/>
              <a:t>Behmel</a:t>
            </a:r>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42</a:t>
            </a:fld>
            <a:endParaRPr lang="en-GB" sz="1200">
              <a:latin typeface="Times" charset="0"/>
            </a:endParaRPr>
          </a:p>
        </p:txBody>
      </p:sp>
    </p:spTree>
    <p:extLst>
      <p:ext uri="{BB962C8B-B14F-4D97-AF65-F5344CB8AC3E}">
        <p14:creationId xmlns:p14="http://schemas.microsoft.com/office/powerpoint/2010/main" val="4069278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tabel staan de onderzoeken vermeld welke, in overleg met de klinisch geneticus of kinderendocrinoloog, ingezet kunnen worden om een specifiek syndroom op te sporen.</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43</a:t>
            </a:fld>
            <a:endParaRPr lang="en-GB" sz="1200">
              <a:latin typeface="Times" charset="0"/>
            </a:endParaRPr>
          </a:p>
        </p:txBody>
      </p:sp>
    </p:spTree>
    <p:extLst>
      <p:ext uri="{BB962C8B-B14F-4D97-AF65-F5344CB8AC3E}">
        <p14:creationId xmlns:p14="http://schemas.microsoft.com/office/powerpoint/2010/main" val="3096787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0DF72496-0BD8-4203-9029-0F061280D9AF}"/>
              </a:ext>
            </a:extLst>
          </p:cNvPr>
          <p:cNvSpPr>
            <a:spLocks noGrp="1"/>
          </p:cNvSpPr>
          <p:nvPr>
            <p:ph type="body" idx="1"/>
          </p:nvPr>
        </p:nvSpPr>
        <p:spPr/>
        <p:txBody>
          <a:bodyPr/>
          <a:lstStyle/>
          <a:p>
            <a:r>
              <a:rPr lang="nl-NL" dirty="0"/>
              <a:t>Mochten er geen verdenking zijn op een specifiek syndroom maar lijkt de aanwezigheid van een syndroom wel groot, dan kan een array ingezet worden als dat nog niet is gedaan om een Klinefelter-syndroom uit te sluiten EN/OF een groei-</a:t>
            </a:r>
            <a:r>
              <a:rPr lang="nl-NL" dirty="0" err="1"/>
              <a:t>genpanel</a:t>
            </a:r>
            <a:r>
              <a:rPr lang="nl-NL" dirty="0"/>
              <a:t> voor grote lengte (LUMC). </a:t>
            </a:r>
          </a:p>
          <a:p>
            <a:r>
              <a:rPr lang="nl-NL" dirty="0"/>
              <a:t>Indien er geen diagnose wordt gesteld op basis van al dit genoemde onderzoek, en het kind voldoet aan de criteria: Lengte-SDS&gt;2, OF Lengte-SDS&gt;+1,6SD groter dan TH-SDS OF Lengtetoename&gt;+1SDS, dan is er sprake van Idiopathisch Grote Lengte, groot voor TH of groeiversnelling </a:t>
            </a:r>
            <a:r>
              <a:rPr lang="nl-NL" dirty="0" err="1"/>
              <a:t>e.c.i</a:t>
            </a:r>
            <a:r>
              <a:rPr lang="nl-NL" dirty="0"/>
              <a:t>. Voldoet een kind niet aan deze criteria dan is er sprake van Normale Groei. Bij een lengte-SDS&gt;3 OF lengte-SDS&gt;+2,5 SD groter dan TH-SDS wordt geadviseerd het kinderarts naar een kinderendocrinoloog/klinisch geneticus/expertisecentrum te wijzen, omdat de kans op een of andere genetische afwijking dan groot moet worden geacht.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genoemde</a:t>
            </a:r>
            <a:r>
              <a:rPr lang="en-US" dirty="0"/>
              <a:t> </a:t>
            </a:r>
            <a:r>
              <a:rPr lang="en-US" dirty="0" err="1"/>
              <a:t>sensitiviteit</a:t>
            </a:r>
            <a:r>
              <a:rPr lang="en-US" dirty="0"/>
              <a:t> van 70% </a:t>
            </a:r>
            <a:r>
              <a:rPr lang="en-US" dirty="0" err="1"/>
              <a:t>heeft</a:t>
            </a:r>
            <a:r>
              <a:rPr lang="en-US" dirty="0"/>
              <a:t> </a:t>
            </a:r>
            <a:r>
              <a:rPr lang="en-US" dirty="0" err="1"/>
              <a:t>betrekking</a:t>
            </a:r>
            <a:r>
              <a:rPr lang="en-US" dirty="0"/>
              <a:t> op </a:t>
            </a:r>
            <a:r>
              <a:rPr lang="en-US" dirty="0" err="1"/>
              <a:t>kleine</a:t>
            </a:r>
            <a:r>
              <a:rPr lang="en-US" dirty="0"/>
              <a:t> </a:t>
            </a:r>
            <a:r>
              <a:rPr lang="en-US" dirty="0" err="1"/>
              <a:t>lengte</a:t>
            </a:r>
            <a:r>
              <a:rPr lang="en-US" dirty="0"/>
              <a:t>. Hoe </a:t>
            </a:r>
            <a:r>
              <a:rPr lang="en-US" dirty="0" err="1"/>
              <a:t>hoog</a:t>
            </a:r>
            <a:r>
              <a:rPr lang="en-US" dirty="0"/>
              <a:t> </a:t>
            </a:r>
            <a:r>
              <a:rPr lang="en-US" dirty="0" err="1"/>
              <a:t>dit</a:t>
            </a:r>
            <a:r>
              <a:rPr lang="en-US" dirty="0"/>
              <a:t> percentage is </a:t>
            </a:r>
            <a:r>
              <a:rPr lang="en-US" dirty="0" err="1"/>
              <a:t>bij</a:t>
            </a:r>
            <a:r>
              <a:rPr lang="en-US" dirty="0"/>
              <a:t> </a:t>
            </a:r>
            <a:r>
              <a:rPr lang="en-US" dirty="0" err="1"/>
              <a:t>grote</a:t>
            </a:r>
            <a:r>
              <a:rPr lang="en-US" dirty="0"/>
              <a:t> </a:t>
            </a:r>
            <a:r>
              <a:rPr lang="en-US" dirty="0" err="1"/>
              <a:t>lengte</a:t>
            </a:r>
            <a:r>
              <a:rPr lang="en-US" dirty="0"/>
              <a:t> is </a:t>
            </a:r>
            <a:r>
              <a:rPr lang="en-US" dirty="0" err="1"/>
              <a:t>onbekend</a:t>
            </a:r>
            <a:r>
              <a:rPr lang="en-US" dirty="0"/>
              <a:t>. </a:t>
            </a:r>
            <a:r>
              <a:rPr lang="en-US" dirty="0" err="1"/>
              <a:t>Gezien</a:t>
            </a:r>
            <a:r>
              <a:rPr lang="en-US" dirty="0"/>
              <a:t> de </a:t>
            </a:r>
            <a:r>
              <a:rPr lang="en-US" dirty="0" err="1"/>
              <a:t>grote</a:t>
            </a:r>
            <a:r>
              <a:rPr lang="en-US" dirty="0"/>
              <a:t> overlap van de </a:t>
            </a:r>
            <a:r>
              <a:rPr lang="en-US" dirty="0" err="1"/>
              <a:t>lengte</a:t>
            </a:r>
            <a:r>
              <a:rPr lang="en-US" dirty="0"/>
              <a:t> van </a:t>
            </a:r>
            <a:r>
              <a:rPr lang="en-US" dirty="0" err="1"/>
              <a:t>lange</a:t>
            </a:r>
            <a:r>
              <a:rPr lang="en-US" dirty="0"/>
              <a:t> </a:t>
            </a:r>
            <a:r>
              <a:rPr lang="en-US" dirty="0" err="1"/>
              <a:t>kinderen</a:t>
            </a:r>
            <a:r>
              <a:rPr lang="en-US" dirty="0"/>
              <a:t> met </a:t>
            </a:r>
            <a:r>
              <a:rPr lang="en-US" dirty="0" err="1"/>
              <a:t>relatief</a:t>
            </a:r>
            <a:r>
              <a:rPr lang="en-US" dirty="0"/>
              <a:t> </a:t>
            </a:r>
            <a:r>
              <a:rPr lang="en-US" dirty="0" err="1"/>
              <a:t>vaak</a:t>
            </a:r>
            <a:r>
              <a:rPr lang="en-US" dirty="0"/>
              <a:t> </a:t>
            </a:r>
            <a:r>
              <a:rPr lang="en-US" dirty="0" err="1"/>
              <a:t>voorkomende</a:t>
            </a:r>
            <a:r>
              <a:rPr lang="en-US" dirty="0"/>
              <a:t> </a:t>
            </a:r>
            <a:r>
              <a:rPr lang="en-US" dirty="0" err="1"/>
              <a:t>oorzaken</a:t>
            </a:r>
            <a:r>
              <a:rPr lang="en-US" dirty="0"/>
              <a:t> met de </a:t>
            </a:r>
            <a:r>
              <a:rPr lang="en-US" dirty="0" err="1"/>
              <a:t>lengte-diagrammen</a:t>
            </a:r>
            <a:r>
              <a:rPr lang="en-US" dirty="0"/>
              <a:t> </a:t>
            </a:r>
            <a:r>
              <a:rPr lang="en-US" dirty="0" err="1"/>
              <a:t>voor</a:t>
            </a:r>
            <a:r>
              <a:rPr lang="en-US" dirty="0"/>
              <a:t> de </a:t>
            </a:r>
            <a:r>
              <a:rPr lang="en-US" dirty="0" err="1"/>
              <a:t>populatie</a:t>
            </a:r>
            <a:r>
              <a:rPr lang="en-US" dirty="0"/>
              <a:t>, is de </a:t>
            </a:r>
            <a:r>
              <a:rPr lang="en-US" dirty="0" err="1"/>
              <a:t>sensitiviteit</a:t>
            </a:r>
            <a:r>
              <a:rPr lang="en-US" dirty="0"/>
              <a:t> </a:t>
            </a:r>
            <a:r>
              <a:rPr lang="en-US" dirty="0" err="1"/>
              <a:t>waarschijnlijk</a:t>
            </a:r>
            <a:r>
              <a:rPr lang="en-US" dirty="0"/>
              <a:t> </a:t>
            </a:r>
            <a:r>
              <a:rPr lang="en-US" dirty="0" err="1"/>
              <a:t>aanzienlijk</a:t>
            </a:r>
            <a:r>
              <a:rPr lang="en-US" dirty="0"/>
              <a:t> lager.   </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3534240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F1AAE425-CB39-472F-AB93-6BA093B6D930}"/>
              </a:ext>
            </a:extLst>
          </p:cNvPr>
          <p:cNvSpPr>
            <a:spLocks noGrp="1"/>
          </p:cNvSpPr>
          <p:nvPr>
            <p:ph type="body" idx="1"/>
          </p:nvPr>
        </p:nvSpPr>
        <p:spPr/>
        <p:txBody>
          <a:bodyPr/>
          <a:lstStyle/>
          <a:p>
            <a:r>
              <a:rPr lang="nl-NL" dirty="0"/>
              <a:t>In tegenstelling tot kleine lengte wordt er bij grote lengte geen screenend labonderzoek gedaan. Er wordt alleen een handfoto gemaakt om de skeletleeftijd te bepalen. Secundaire oorzaken van grote lengte zijn vaak endocriene oorzaken. Endocriene oorzaken gaan gewoonlijk gepaard met groeiversnelling. Op basis van puberteitskenmerken kan worden vastgesteld of er sprake is van pubertas </a:t>
            </a:r>
            <a:r>
              <a:rPr lang="nl-NL" dirty="0" err="1"/>
              <a:t>precox</a:t>
            </a:r>
            <a:r>
              <a:rPr lang="nl-NL" dirty="0"/>
              <a:t> (start puberteit voor 8 jaar bij meisjes en voor 9 jaar bij jongens). Daarbij moet worden gedifferentieerd tussen een centrale (= echte) puberteit, dan wel perifere (= pseudo) puberteit middels aanvullend onderzoek (zie Bijlage 2K). Als (pseudo)pubertas </a:t>
            </a:r>
            <a:r>
              <a:rPr lang="nl-NL" dirty="0" err="1"/>
              <a:t>precox</a:t>
            </a:r>
            <a:r>
              <a:rPr lang="nl-NL" dirty="0"/>
              <a:t> uitgesloten is, dienen andere endocriene oorzaken als hyperthyreoïdie, obesitas, GH-overproductie te worden overwogen. Indien aanwijzingen worden gevonden voor een specifieke aandoening, wordt gericht aanvullend onderzoek (röntgen, laboratorium) aangevraagd (Bijlage 2K). Het opsporen van bepaalde diagnoses kan ook gevolgen hebben voor andere familieleden, waarbij deze familieleden in de gelegenheid kunnen worden gesteld zich nader te laten informeren.</a:t>
            </a:r>
          </a:p>
        </p:txBody>
      </p:sp>
    </p:spTree>
    <p:extLst>
      <p:ext uri="{BB962C8B-B14F-4D97-AF65-F5344CB8AC3E}">
        <p14:creationId xmlns:p14="http://schemas.microsoft.com/office/powerpoint/2010/main" val="971596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Endocriene oorzaken gaan gewoonlijk gepaard met groeiversnelling. Op basis van puberteitskenmerken kan worden vastgesteld of er sprake is van pubertas </a:t>
            </a:r>
            <a:r>
              <a:rPr lang="nl-NL" dirty="0" err="1"/>
              <a:t>precox</a:t>
            </a:r>
            <a:r>
              <a:rPr lang="nl-NL" dirty="0"/>
              <a:t> (start puberteit voor 8 jaar bij meisjes en voor 9 jaar bij jongens). Daarbij moet worden gedifferentieerd tussen een centrale (= echte) puberteit, dan wel perifere (= pseudo) puberteit middels aanvullend onderzoek (zie Bijlage 2K). Als (pseudo)pubertas </a:t>
            </a:r>
            <a:r>
              <a:rPr lang="nl-NL" dirty="0" err="1"/>
              <a:t>precox</a:t>
            </a:r>
            <a:r>
              <a:rPr lang="nl-NL" dirty="0"/>
              <a:t> uitgesloten is, dienen andere endocriene oorzaken als hyperthyreoïdie, obesitas, GH-overproductie te worden overwogen. Indien aanwijzingen worden gevonden voor een specifieke aandoening, wordt gericht aanvullend onderzoek (röntgen, laboratorium) aangevraagd (Bijlage 2K). Het opsporen van bepaalde diagnoses kan ook gevolgen hebben voor andere familieleden, waarbij deze familieleden in de gelegenheid kunnen worden gesteld zich nader te laten informeren.</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46</a:t>
            </a:fld>
            <a:endParaRPr lang="en-GB" sz="1200">
              <a:latin typeface="Times" charset="0"/>
            </a:endParaRPr>
          </a:p>
        </p:txBody>
      </p:sp>
    </p:spTree>
    <p:extLst>
      <p:ext uri="{BB962C8B-B14F-4D97-AF65-F5344CB8AC3E}">
        <p14:creationId xmlns:p14="http://schemas.microsoft.com/office/powerpoint/2010/main" val="279628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BDA6897D-3DD5-4E28-8256-9453A89DE980}"/>
              </a:ext>
            </a:extLst>
          </p:cNvPr>
          <p:cNvSpPr>
            <a:spLocks noGrp="1"/>
          </p:cNvSpPr>
          <p:nvPr>
            <p:ph type="body" idx="1"/>
          </p:nvPr>
        </p:nvSpPr>
        <p:spPr/>
        <p:txBody>
          <a:bodyPr/>
          <a:lstStyle/>
          <a:p>
            <a:r>
              <a:rPr lang="nl-NL" dirty="0"/>
              <a:t>Op basis van aanvullend onderzoek kan mogelijk een specifieke secundaire oorzaak worden vastgesteld. Indien er geen diagnose wordt gesteld op basis van al dit genoemde onderzoek, en het kind voldoet aan de criteria: Lengte-SDS&gt;2, OF Lengte-SDS&gt;+1,6SD groter dan TH-SDS OF Lengtetoename&gt;+1SDS, dan is er sprake van Idiopathisch Grote Lengte, groot voor TH of groeiversnelling </a:t>
            </a:r>
            <a:r>
              <a:rPr lang="nl-NL" dirty="0" err="1"/>
              <a:t>e.c.i</a:t>
            </a:r>
            <a:r>
              <a:rPr lang="nl-NL" dirty="0"/>
              <a:t>. Voldoet een kind niet aan deze criteria dan is er sprake van Normale Groei. Bij een lengte-SDS&gt;3 OF lengte-SDS&gt;+2,5 SD groter dan TH-SDS wordt geadviseerd het kinderarts naar een kinderendocrinoloog/klinisch geneticus/expertisecentrum te wijzen, om te beoordelen of er echt geen sprake is van een primaire of secundaire groeistoornis. </a:t>
            </a:r>
          </a:p>
        </p:txBody>
      </p:sp>
    </p:spTree>
    <p:extLst>
      <p:ext uri="{BB962C8B-B14F-4D97-AF65-F5344CB8AC3E}">
        <p14:creationId xmlns:p14="http://schemas.microsoft.com/office/powerpoint/2010/main" val="767761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adolescenten met een extreem hoge eindelengte-predictie (gewoonlijk met een diagnose ITS, maar soms ook andere diagnoses, zoals </a:t>
            </a:r>
            <a:r>
              <a:rPr lang="nl-NL" dirty="0" err="1"/>
              <a:t>Marfan</a:t>
            </a:r>
            <a:r>
              <a:rPr lang="nl-NL" dirty="0"/>
              <a:t> syndroom), kan worden overwogen om een interventie te doen om de eindlengte te reduceren. Groeiremming met behulp van hoge doses geslachtshormonen behoort in Nederland tot het verleden op basis van het risico op latere fertiliteitsproblemen. Percutane </a:t>
            </a:r>
            <a:r>
              <a:rPr lang="nl-NL" dirty="0" err="1"/>
              <a:t>epifysiodese</a:t>
            </a:r>
            <a:r>
              <a:rPr lang="nl-NL" dirty="0"/>
              <a:t> beiderzijds is in Nederland, in overeenstemming met veel andere Europese landen, de enige gebruikte methode om een lengtereductie te bewerkstelligen. Nederlands onderzoek laat zien dat dit op een veilige manier kan (</a:t>
            </a:r>
            <a:r>
              <a:rPr lang="nl-NL" dirty="0" err="1"/>
              <a:t>Goedegebuure</a:t>
            </a:r>
            <a:r>
              <a:rPr lang="nl-NL" dirty="0"/>
              <a:t>, 2018). Voor een uitgebreide beschrijving, zie Bijlage 2B paragraaf 3. Bij een overmatige eindlengtevoorspelling (boven 185 cm bij meisjes en boven 200 cm bij jongens bij een skeletleeftijd waarop een accurate eindlengtepredictie kan worden berekend) en indien de groeischijven rondom de knie nog voldoende open zijn, dient de mogelijkheid van </a:t>
            </a:r>
            <a:r>
              <a:rPr lang="nl-NL" dirty="0" err="1"/>
              <a:t>epifysiodese</a:t>
            </a:r>
            <a:r>
              <a:rPr lang="nl-NL" dirty="0"/>
              <a:t> overwogen en besproken te worden. Bij jongens wordt </a:t>
            </a:r>
            <a:r>
              <a:rPr lang="nl-NL" dirty="0" err="1"/>
              <a:t>epifysiodese</a:t>
            </a:r>
            <a:r>
              <a:rPr lang="nl-NL" dirty="0"/>
              <a:t> echter vrijwel nooit uitgevoerd bij een voorspelde eindelengte &lt;205 cm. Met deze ingreep kan een lengtereductie van circa 1/3 van de nog verwachte groei worden bereikt (</a:t>
            </a:r>
            <a:r>
              <a:rPr lang="nl-NL" dirty="0" err="1"/>
              <a:t>Benyi</a:t>
            </a:r>
            <a:r>
              <a:rPr lang="nl-NL" dirty="0"/>
              <a:t>, 2010; Goedegebuure, 2018). </a:t>
            </a:r>
          </a:p>
          <a:p>
            <a:r>
              <a:rPr lang="nl-NL" dirty="0"/>
              <a:t>Verwijs een kind dat in aanmerking komt voor </a:t>
            </a:r>
            <a:r>
              <a:rPr lang="nl-NL" dirty="0" err="1"/>
              <a:t>epifysiodese</a:t>
            </a:r>
            <a:r>
              <a:rPr lang="nl-NL" dirty="0"/>
              <a:t> naar een centrum waar de orthopedie ervaring heeft met deze ingreep en de verwijslijnen tussen de kinderendocrinoloog en de orthopeed kort zijn. Dit is nu bv in Eindhoven en Groningen/Assen het geval, waar de afgelopen 15-20 jaar veel ervaring is opgebouwd. Het is van belang om tijdsverlies te voorkomen nadat een beslissing om tot </a:t>
            </a:r>
            <a:r>
              <a:rPr lang="nl-NL" dirty="0" err="1"/>
              <a:t>epifysiodese</a:t>
            </a:r>
            <a:r>
              <a:rPr lang="nl-NL" dirty="0"/>
              <a:t> te komen genomen is. Zie verder website van de patiëntenvereniging KLM.</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49</a:t>
            </a:fld>
            <a:endParaRPr lang="en-GB" sz="1200">
              <a:latin typeface="Times" charset="0"/>
            </a:endParaRPr>
          </a:p>
        </p:txBody>
      </p:sp>
    </p:spTree>
    <p:extLst>
      <p:ext uri="{BB962C8B-B14F-4D97-AF65-F5344CB8AC3E}">
        <p14:creationId xmlns:p14="http://schemas.microsoft.com/office/powerpoint/2010/main" val="1923385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Naast</a:t>
            </a:r>
            <a:r>
              <a:rPr lang="en-US" dirty="0"/>
              <a:t> het </a:t>
            </a:r>
            <a:r>
              <a:rPr lang="en-US" dirty="0" err="1"/>
              <a:t>beslisschema</a:t>
            </a:r>
            <a:r>
              <a:rPr lang="en-US" dirty="0"/>
              <a:t> </a:t>
            </a:r>
            <a:r>
              <a:rPr lang="en-US" dirty="0" err="1"/>
              <a:t>zijn</a:t>
            </a:r>
            <a:r>
              <a:rPr lang="en-US" dirty="0"/>
              <a:t> </a:t>
            </a:r>
            <a:r>
              <a:rPr lang="en-US" dirty="0" err="1"/>
              <a:t>er</a:t>
            </a:r>
            <a:r>
              <a:rPr lang="en-US" dirty="0"/>
              <a:t> </a:t>
            </a:r>
            <a:r>
              <a:rPr lang="en-US" dirty="0" err="1"/>
              <a:t>voor</a:t>
            </a:r>
            <a:r>
              <a:rPr lang="en-US" dirty="0"/>
              <a:t> Grote </a:t>
            </a:r>
            <a:r>
              <a:rPr lang="en-US" dirty="0" err="1"/>
              <a:t>lengte</a:t>
            </a:r>
            <a:r>
              <a:rPr lang="en-US" dirty="0"/>
              <a:t> </a:t>
            </a:r>
            <a:r>
              <a:rPr lang="en-US" dirty="0" err="1"/>
              <a:t>een</a:t>
            </a:r>
            <a:r>
              <a:rPr lang="en-US" dirty="0"/>
              <a:t> </a:t>
            </a:r>
            <a:r>
              <a:rPr lang="en-US" dirty="0" err="1"/>
              <a:t>aantal</a:t>
            </a:r>
            <a:r>
              <a:rPr lang="en-US" dirty="0"/>
              <a:t> </a:t>
            </a:r>
            <a:r>
              <a:rPr lang="en-US" dirty="0" err="1"/>
              <a:t>aanbevelingen</a:t>
            </a:r>
            <a:r>
              <a:rPr lang="en-US" dirty="0"/>
              <a:t> </a:t>
            </a:r>
            <a:r>
              <a:rPr lang="en-US" dirty="0" err="1"/>
              <a:t>gedaan</a:t>
            </a:r>
            <a:r>
              <a:rPr lang="en-US" dirty="0"/>
              <a:t>, die in 5 </a:t>
            </a:r>
            <a:r>
              <a:rPr lang="en-US" dirty="0" err="1"/>
              <a:t>dia’s</a:t>
            </a:r>
            <a:r>
              <a:rPr lang="en-US" dirty="0"/>
              <a:t> </a:t>
            </a:r>
            <a:r>
              <a:rPr lang="en-US" dirty="0" err="1"/>
              <a:t>staan</a:t>
            </a:r>
            <a:r>
              <a:rPr lang="en-US" dirty="0"/>
              <a:t> </a:t>
            </a:r>
            <a:r>
              <a:rPr lang="en-US" dirty="0" err="1"/>
              <a:t>opgesomd</a:t>
            </a:r>
            <a:r>
              <a:rPr lang="en-US" dirty="0"/>
              <a:t>.</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50</a:t>
            </a:fld>
            <a:endParaRPr lang="en-GB" sz="1200">
              <a:latin typeface="Times" charset="0"/>
            </a:endParaRPr>
          </a:p>
        </p:txBody>
      </p:sp>
    </p:spTree>
    <p:extLst>
      <p:ext uri="{BB962C8B-B14F-4D97-AF65-F5344CB8AC3E}">
        <p14:creationId xmlns:p14="http://schemas.microsoft.com/office/powerpoint/2010/main" val="2461756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51</a:t>
            </a:fld>
            <a:endParaRPr lang="en-GB" sz="1200">
              <a:latin typeface="Times" charset="0"/>
            </a:endParaRPr>
          </a:p>
        </p:txBody>
      </p:sp>
    </p:spTree>
    <p:extLst>
      <p:ext uri="{BB962C8B-B14F-4D97-AF65-F5344CB8AC3E}">
        <p14:creationId xmlns:p14="http://schemas.microsoft.com/office/powerpoint/2010/main" val="2232822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52</a:t>
            </a:fld>
            <a:endParaRPr lang="en-GB" sz="1200">
              <a:latin typeface="Times" charset="0"/>
            </a:endParaRPr>
          </a:p>
        </p:txBody>
      </p:sp>
    </p:spTree>
    <p:extLst>
      <p:ext uri="{BB962C8B-B14F-4D97-AF65-F5344CB8AC3E}">
        <p14:creationId xmlns:p14="http://schemas.microsoft.com/office/powerpoint/2010/main" val="99841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53</a:t>
            </a:fld>
            <a:endParaRPr lang="en-GB" sz="1200">
              <a:latin typeface="Times" charset="0"/>
            </a:endParaRPr>
          </a:p>
        </p:txBody>
      </p:sp>
    </p:spTree>
    <p:extLst>
      <p:ext uri="{BB962C8B-B14F-4D97-AF65-F5344CB8AC3E}">
        <p14:creationId xmlns:p14="http://schemas.microsoft.com/office/powerpoint/2010/main" val="2327568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54</a:t>
            </a:fld>
            <a:endParaRPr lang="en-GB" sz="1200">
              <a:latin typeface="Times" charset="0"/>
            </a:endParaRPr>
          </a:p>
        </p:txBody>
      </p:sp>
    </p:spTree>
    <p:extLst>
      <p:ext uri="{BB962C8B-B14F-4D97-AF65-F5344CB8AC3E}">
        <p14:creationId xmlns:p14="http://schemas.microsoft.com/office/powerpoint/2010/main" val="1938429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55</a:t>
            </a:fld>
            <a:endParaRPr lang="en-GB" sz="1200">
              <a:latin typeface="Times" charset="0"/>
            </a:endParaRPr>
          </a:p>
        </p:txBody>
      </p:sp>
    </p:spTree>
    <p:extLst>
      <p:ext uri="{BB962C8B-B14F-4D97-AF65-F5344CB8AC3E}">
        <p14:creationId xmlns:p14="http://schemas.microsoft.com/office/powerpoint/2010/main" val="193842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2700299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Dit</a:t>
            </a:r>
            <a:r>
              <a:rPr lang="en-US" baseline="0" dirty="0"/>
              <a:t> is het </a:t>
            </a:r>
            <a:r>
              <a:rPr lang="en-US" baseline="0" dirty="0" err="1"/>
              <a:t>volledige</a:t>
            </a:r>
            <a:r>
              <a:rPr lang="en-US" baseline="0" dirty="0"/>
              <a:t> </a:t>
            </a:r>
            <a:r>
              <a:rPr lang="en-US" baseline="0" dirty="0" err="1"/>
              <a:t>beslis</a:t>
            </a:r>
            <a:r>
              <a:rPr lang="en-US" baseline="0" dirty="0"/>
              <a:t>-schema </a:t>
            </a:r>
            <a:r>
              <a:rPr lang="en-US" baseline="0" dirty="0" err="1"/>
              <a:t>voor</a:t>
            </a:r>
            <a:r>
              <a:rPr lang="en-US" baseline="0" dirty="0"/>
              <a:t> </a:t>
            </a:r>
            <a:r>
              <a:rPr lang="en-US" baseline="0" dirty="0" err="1"/>
              <a:t>grote</a:t>
            </a:r>
            <a:r>
              <a:rPr lang="en-US" baseline="0" dirty="0"/>
              <a:t> </a:t>
            </a:r>
            <a:r>
              <a:rPr lang="en-US" baseline="0" dirty="0" err="1"/>
              <a:t>lengte</a:t>
            </a:r>
            <a:r>
              <a:rPr lang="en-US" baseline="0" dirty="0"/>
              <a:t> en/of </a:t>
            </a:r>
            <a:r>
              <a:rPr lang="en-US" baseline="0" dirty="0" err="1"/>
              <a:t>groeiversnelling</a:t>
            </a:r>
            <a:r>
              <a:rPr lang="en-US" baseline="0" dirty="0"/>
              <a:t> </a:t>
            </a:r>
            <a:r>
              <a:rPr lang="en-US" baseline="0" dirty="0" err="1"/>
              <a:t>waarin</a:t>
            </a:r>
            <a:r>
              <a:rPr lang="en-US" baseline="0" dirty="0"/>
              <a:t> de </a:t>
            </a:r>
            <a:r>
              <a:rPr lang="en-US" baseline="0" dirty="0" err="1"/>
              <a:t>diagnostische</a:t>
            </a:r>
            <a:r>
              <a:rPr lang="en-US" baseline="0" dirty="0"/>
              <a:t> </a:t>
            </a:r>
            <a:r>
              <a:rPr lang="en-US" baseline="0" dirty="0" err="1"/>
              <a:t>aanpak</a:t>
            </a:r>
            <a:r>
              <a:rPr lang="en-US" baseline="0" dirty="0"/>
              <a:t> </a:t>
            </a:r>
            <a:r>
              <a:rPr lang="en-US" baseline="0" dirty="0" err="1"/>
              <a:t>naar</a:t>
            </a:r>
            <a:r>
              <a:rPr lang="en-US" baseline="0" dirty="0"/>
              <a:t> de </a:t>
            </a:r>
            <a:r>
              <a:rPr lang="en-US" baseline="0" dirty="0" err="1"/>
              <a:t>oorzaak</a:t>
            </a:r>
            <a:r>
              <a:rPr lang="en-US" baseline="0" dirty="0"/>
              <a:t> is </a:t>
            </a:r>
            <a:r>
              <a:rPr lang="en-US" baseline="0" dirty="0" err="1"/>
              <a:t>samengevat</a:t>
            </a:r>
            <a:r>
              <a:rPr lang="en-US" baseline="0" dirty="0"/>
              <a:t>, met </a:t>
            </a:r>
            <a:r>
              <a:rPr lang="en-US" baseline="0" dirty="0" err="1"/>
              <a:t>nadruk</a:t>
            </a:r>
            <a:r>
              <a:rPr lang="en-US" baseline="0" dirty="0"/>
              <a:t> op het </a:t>
            </a:r>
            <a:r>
              <a:rPr lang="en-US" baseline="0" dirty="0" err="1"/>
              <a:t>detecteren</a:t>
            </a:r>
            <a:r>
              <a:rPr lang="en-US" baseline="0" dirty="0"/>
              <a:t> van </a:t>
            </a:r>
            <a:r>
              <a:rPr lang="en-US" baseline="0" dirty="0" err="1"/>
              <a:t>primaire</a:t>
            </a:r>
            <a:r>
              <a:rPr lang="en-US" baseline="0" dirty="0"/>
              <a:t> dan </a:t>
            </a:r>
            <a:r>
              <a:rPr lang="en-US" baseline="0" dirty="0" err="1"/>
              <a:t>wel</a:t>
            </a:r>
            <a:r>
              <a:rPr lang="en-US" baseline="0" dirty="0"/>
              <a:t> </a:t>
            </a:r>
            <a:r>
              <a:rPr lang="en-US" baseline="0" dirty="0" err="1"/>
              <a:t>secundaire</a:t>
            </a:r>
            <a:r>
              <a:rPr lang="en-US" baseline="0" dirty="0"/>
              <a:t> </a:t>
            </a:r>
            <a:r>
              <a:rPr lang="en-US" baseline="0" dirty="0" err="1"/>
              <a:t>groeistoornissen</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097586-F645-44C9-A5BD-43E3C824D056}" type="slidenum">
              <a:rPr kumimoji="0" lang="en-GB"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GB"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27075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 </a:t>
            </a:r>
            <a:r>
              <a:rPr lang="en-US" dirty="0" err="1"/>
              <a:t>bijlagen</a:t>
            </a:r>
            <a:r>
              <a:rPr lang="en-US" dirty="0"/>
              <a:t> van het </a:t>
            </a:r>
            <a:r>
              <a:rPr lang="en-US" dirty="0" err="1"/>
              <a:t>hoofdstuk</a:t>
            </a:r>
            <a:r>
              <a:rPr lang="en-US" dirty="0"/>
              <a:t> “</a:t>
            </a:r>
            <a:r>
              <a:rPr lang="en-US" dirty="0" err="1"/>
              <a:t>Algemene</a:t>
            </a:r>
            <a:r>
              <a:rPr lang="en-US" dirty="0"/>
              <a:t> </a:t>
            </a:r>
            <a:r>
              <a:rPr lang="en-US" dirty="0" err="1"/>
              <a:t>Inleiding</a:t>
            </a:r>
            <a:r>
              <a:rPr lang="en-US" dirty="0"/>
              <a:t>” </a:t>
            </a:r>
            <a:r>
              <a:rPr lang="en-US" dirty="0" err="1"/>
              <a:t>worden</a:t>
            </a:r>
            <a:r>
              <a:rPr lang="en-US" dirty="0"/>
              <a:t> </a:t>
            </a:r>
            <a:r>
              <a:rPr lang="en-US" dirty="0" err="1"/>
              <a:t>normaalwaarden</a:t>
            </a:r>
            <a:r>
              <a:rPr lang="en-US" dirty="0"/>
              <a:t> </a:t>
            </a:r>
            <a:r>
              <a:rPr lang="en-US" dirty="0" err="1"/>
              <a:t>voor</a:t>
            </a:r>
            <a:r>
              <a:rPr lang="en-US" dirty="0"/>
              <a:t> de </a:t>
            </a:r>
            <a:r>
              <a:rPr lang="en-US" dirty="0" err="1"/>
              <a:t>zithoogte</a:t>
            </a:r>
            <a:r>
              <a:rPr lang="en-US" dirty="0"/>
              <a:t>/</a:t>
            </a:r>
            <a:r>
              <a:rPr lang="en-US" dirty="0" err="1"/>
              <a:t>lengte</a:t>
            </a:r>
            <a:r>
              <a:rPr lang="en-US" dirty="0"/>
              <a:t> ratio en </a:t>
            </a:r>
            <a:r>
              <a:rPr lang="en-US" dirty="0" err="1"/>
              <a:t>spanwijdte</a:t>
            </a:r>
            <a:r>
              <a:rPr lang="en-US" dirty="0"/>
              <a:t> </a:t>
            </a:r>
            <a:r>
              <a:rPr lang="en-US" dirty="0" err="1"/>
              <a:t>gegeven</a:t>
            </a:r>
            <a:r>
              <a:rPr lang="en-US" dirty="0"/>
              <a:t>:</a:t>
            </a:r>
          </a:p>
          <a:p>
            <a:r>
              <a:rPr lang="en-US" dirty="0" err="1"/>
              <a:t>Bijlage</a:t>
            </a:r>
            <a:r>
              <a:rPr lang="en-US" dirty="0"/>
              <a:t> III (</a:t>
            </a:r>
            <a:r>
              <a:rPr lang="en-US" dirty="0" err="1"/>
              <a:t>pg</a:t>
            </a:r>
            <a:r>
              <a:rPr lang="en-US" dirty="0"/>
              <a:t> 30): </a:t>
            </a:r>
            <a:r>
              <a:rPr lang="en-US" dirty="0" err="1"/>
              <a:t>Zithoogte</a:t>
            </a:r>
            <a:r>
              <a:rPr lang="en-US" dirty="0"/>
              <a:t>/</a:t>
            </a:r>
            <a:r>
              <a:rPr lang="en-US" dirty="0" err="1"/>
              <a:t>lengte</a:t>
            </a:r>
            <a:r>
              <a:rPr lang="en-US" dirty="0"/>
              <a:t> ratio </a:t>
            </a:r>
            <a:r>
              <a:rPr lang="en-US" dirty="0" err="1"/>
              <a:t>naar</a:t>
            </a:r>
            <a:r>
              <a:rPr lang="en-US" dirty="0"/>
              <a:t> </a:t>
            </a:r>
            <a:r>
              <a:rPr lang="en-US" dirty="0" err="1"/>
              <a:t>leeftijd</a:t>
            </a:r>
            <a:r>
              <a:rPr lang="en-US" dirty="0"/>
              <a:t> </a:t>
            </a:r>
            <a:r>
              <a:rPr lang="en-US" dirty="0" err="1"/>
              <a:t>voor</a:t>
            </a:r>
            <a:r>
              <a:rPr lang="en-US" dirty="0"/>
              <a:t> </a:t>
            </a:r>
            <a:r>
              <a:rPr lang="en-US" dirty="0" err="1"/>
              <a:t>jongens</a:t>
            </a:r>
            <a:r>
              <a:rPr lang="en-US" dirty="0"/>
              <a:t> en </a:t>
            </a:r>
            <a:r>
              <a:rPr lang="en-US" dirty="0" err="1"/>
              <a:t>meisjes</a:t>
            </a:r>
            <a:r>
              <a:rPr lang="en-US" dirty="0"/>
              <a:t> van </a:t>
            </a:r>
            <a:r>
              <a:rPr lang="en-US" dirty="0" err="1"/>
              <a:t>Nederlandse</a:t>
            </a:r>
            <a:r>
              <a:rPr lang="en-US" dirty="0"/>
              <a:t> en </a:t>
            </a:r>
            <a:r>
              <a:rPr lang="en-US" dirty="0" err="1"/>
              <a:t>Turkse</a:t>
            </a:r>
            <a:r>
              <a:rPr lang="en-US" dirty="0"/>
              <a:t> </a:t>
            </a:r>
            <a:r>
              <a:rPr lang="en-US" dirty="0" err="1"/>
              <a:t>afkomst</a:t>
            </a:r>
            <a:r>
              <a:rPr lang="en-US" dirty="0"/>
              <a:t>.</a:t>
            </a:r>
          </a:p>
          <a:p>
            <a:r>
              <a:rPr lang="en-US" dirty="0" err="1"/>
              <a:t>Bijlage</a:t>
            </a:r>
            <a:r>
              <a:rPr lang="en-US" dirty="0"/>
              <a:t> IV (</a:t>
            </a:r>
            <a:r>
              <a:rPr lang="en-US" dirty="0" err="1"/>
              <a:t>pg</a:t>
            </a:r>
            <a:r>
              <a:rPr lang="en-US" dirty="0"/>
              <a:t> 32): </a:t>
            </a:r>
            <a:r>
              <a:rPr lang="en-US" dirty="0" err="1"/>
              <a:t>Spanwijdte</a:t>
            </a:r>
            <a:r>
              <a:rPr lang="en-US" dirty="0"/>
              <a:t> versus </a:t>
            </a:r>
            <a:r>
              <a:rPr lang="en-US" dirty="0" err="1"/>
              <a:t>lichaamslengte</a:t>
            </a:r>
            <a:r>
              <a:rPr lang="en-US" dirty="0"/>
              <a:t> </a:t>
            </a:r>
            <a:r>
              <a:rPr lang="en-US" dirty="0" err="1"/>
              <a:t>voor</a:t>
            </a:r>
            <a:r>
              <a:rPr lang="en-US" dirty="0"/>
              <a:t> </a:t>
            </a:r>
            <a:r>
              <a:rPr lang="en-US" dirty="0" err="1"/>
              <a:t>kinderen</a:t>
            </a:r>
            <a:r>
              <a:rPr lang="en-US" dirty="0"/>
              <a:t> van </a:t>
            </a:r>
            <a:r>
              <a:rPr lang="en-US" dirty="0" err="1"/>
              <a:t>Nederlandse</a:t>
            </a:r>
            <a:r>
              <a:rPr lang="en-US" dirty="0"/>
              <a:t> en </a:t>
            </a:r>
            <a:r>
              <a:rPr lang="en-US" dirty="0" err="1"/>
              <a:t>Turkse</a:t>
            </a:r>
            <a:r>
              <a:rPr lang="en-US" dirty="0"/>
              <a:t> </a:t>
            </a:r>
            <a:r>
              <a:rPr lang="en-US" dirty="0" err="1"/>
              <a:t>afkomst</a:t>
            </a:r>
            <a:r>
              <a:rPr lang="en-US" dirty="0"/>
              <a:t>.</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9</a:t>
            </a:fld>
            <a:endParaRPr lang="en-GB" sz="1200">
              <a:latin typeface="Times" charset="0"/>
            </a:endParaRPr>
          </a:p>
        </p:txBody>
      </p:sp>
    </p:spTree>
    <p:extLst>
      <p:ext uri="{BB962C8B-B14F-4D97-AF65-F5344CB8AC3E}">
        <p14:creationId xmlns:p14="http://schemas.microsoft.com/office/powerpoint/2010/main" val="306110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10</a:t>
            </a:fld>
            <a:endParaRPr lang="en-GB" sz="1200">
              <a:latin typeface="Times" charset="0"/>
            </a:endParaRPr>
          </a:p>
        </p:txBody>
      </p:sp>
    </p:spTree>
    <p:extLst>
      <p:ext uri="{BB962C8B-B14F-4D97-AF65-F5344CB8AC3E}">
        <p14:creationId xmlns:p14="http://schemas.microsoft.com/office/powerpoint/2010/main" val="210876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11</a:t>
            </a:fld>
            <a:endParaRPr lang="en-GB" sz="1200">
              <a:latin typeface="Times" charset="0"/>
            </a:endParaRPr>
          </a:p>
        </p:txBody>
      </p:sp>
    </p:spTree>
    <p:extLst>
      <p:ext uri="{BB962C8B-B14F-4D97-AF65-F5344CB8AC3E}">
        <p14:creationId xmlns:p14="http://schemas.microsoft.com/office/powerpoint/2010/main" val="249521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13</a:t>
            </a:fld>
            <a:endParaRPr lang="en-GB" sz="1200">
              <a:latin typeface="Times" charset="0"/>
            </a:endParaRPr>
          </a:p>
        </p:txBody>
      </p:sp>
    </p:spTree>
    <p:extLst>
      <p:ext uri="{BB962C8B-B14F-4D97-AF65-F5344CB8AC3E}">
        <p14:creationId xmlns:p14="http://schemas.microsoft.com/office/powerpoint/2010/main" val="341535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13EB06E4-70A4-3E46-AF81-8CDC63B37A10}" type="datetime5">
              <a:rPr lang="nl-NL" smtClean="0"/>
              <a:t>21-jan-19</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B89FF0E8-6C15-D048-9A3A-D4A9C8DC64CC}" type="datetime5">
              <a:rPr lang="nl-NL" smtClean="0"/>
              <a:t>21-jan-19</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2D872B92-4883-474E-958A-9DB578D384BE}"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B5140301-1ABD-C44C-8687-D2657292E608}"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035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28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492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64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186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BB228B3D-0B57-9A4E-BE76-1A14097B95D1}" type="datetime5">
              <a:rPr lang="nl-NL" smtClean="0"/>
              <a:t>21-jan-19</a:t>
            </a:fld>
            <a:endParaRPr lang="en-GB" dirty="0"/>
          </a:p>
        </p:txBody>
      </p:sp>
      <p:sp>
        <p:nvSpPr>
          <p:cNvPr id="4" name="Tijdelijke aanduiding voor voettekst 3"/>
          <p:cNvSpPr>
            <a:spLocks noGrp="1"/>
          </p:cNvSpPr>
          <p:nvPr>
            <p:ph type="ftr" sz="quarter" idx="11"/>
          </p:nvPr>
        </p:nvSpPr>
        <p:spPr/>
        <p:txBody>
          <a:bodyPr/>
          <a:lstStyle/>
          <a:p>
            <a:r>
              <a:rPr lang="en-GB" dirty="0"/>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34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935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4846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66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507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889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BB228B3D-0B57-9A4E-BE76-1A14097B95D1}" type="datetime5">
              <a:rPr lang="nl-NL" smtClean="0"/>
              <a:t>21-jan-19</a:t>
            </a:fld>
            <a:endParaRPr lang="en-GB" dirty="0"/>
          </a:p>
        </p:txBody>
      </p:sp>
      <p:sp>
        <p:nvSpPr>
          <p:cNvPr id="4" name="Tijdelijke aanduiding voor voettekst 3"/>
          <p:cNvSpPr>
            <a:spLocks noGrp="1"/>
          </p:cNvSpPr>
          <p:nvPr>
            <p:ph type="ftr" sz="quarter" idx="11"/>
          </p:nvPr>
        </p:nvSpPr>
        <p:spPr/>
        <p:txBody>
          <a:bodyPr/>
          <a:lstStyle/>
          <a:p>
            <a:r>
              <a:rPr lang="en-GB" dirty="0"/>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4DFC4CA-C18C-1948-860B-AB40FEDD7F72}" type="datetime5">
              <a:rPr lang="nl-NL" smtClean="0"/>
              <a:t>21-jan-19</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4DFC4CA-C18C-1948-860B-AB40FEDD7F72}" type="datetime5">
              <a:rPr lang="nl-NL" smtClean="0"/>
              <a:t>21-jan-19</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B789AEB-F5B2-2B4F-AD30-EF01FA8B389C}"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6453FD3B-2B7D-144E-9AC0-88F78F99774E}" type="datetime5">
              <a:rPr lang="nl-NL" smtClean="0"/>
              <a:t>21-jan-19</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306D303-CE7D-9244-B277-A262BA939E07}" type="datetime5">
              <a:rPr lang="nl-NL" smtClean="0"/>
              <a:t>21-jan-19</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hd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65D12A3-5CCC-4482-A344-3A74F2300A30}" type="datetimeFigureOut">
              <a:rPr lang="en-GB" smtClean="0">
                <a:solidFill>
                  <a:prstClr val="black">
                    <a:tint val="75000"/>
                  </a:prstClr>
                </a:solidFill>
                <a:latin typeface="Calibri"/>
                <a:ea typeface="+mn-ea"/>
              </a:rPr>
              <a:pPr eaLnBrk="1" fontAlgn="auto" hangingPunct="1">
                <a:spcBef>
                  <a:spcPts val="0"/>
                </a:spcBef>
                <a:spcAft>
                  <a:spcPts val="0"/>
                </a:spcAft>
              </a:pPr>
              <a:t>21/01/2019</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5A5E5C2-1080-4DC3-A456-15783C6878EF}"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1407067346"/>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4924" y="2780928"/>
            <a:ext cx="7220890" cy="648072"/>
          </a:xfrm>
        </p:spPr>
        <p:txBody>
          <a:bodyPr/>
          <a:lstStyle/>
          <a:p>
            <a:r>
              <a:rPr lang="nl-NL" dirty="0"/>
              <a:t>GROTE LENGTE EN/OF GROEIVERSNELLING: </a:t>
            </a:r>
          </a:p>
          <a:p>
            <a:r>
              <a:rPr lang="nl-NL" dirty="0"/>
              <a:t>Welke diagnostiek bij wie?</a:t>
            </a:r>
            <a:endParaRPr lang="en-GB" dirty="0"/>
          </a:p>
        </p:txBody>
      </p:sp>
      <p:sp>
        <p:nvSpPr>
          <p:cNvPr id="2" name="Title 1"/>
          <p:cNvSpPr>
            <a:spLocks noGrp="1"/>
          </p:cNvSpPr>
          <p:nvPr>
            <p:ph type="title"/>
          </p:nvPr>
        </p:nvSpPr>
        <p:spPr/>
        <p:txBody>
          <a:bodyPr/>
          <a:lstStyle/>
          <a:p>
            <a:br>
              <a:rPr lang="nl-NL" dirty="0"/>
            </a:br>
            <a:r>
              <a:rPr lang="nl-NL" dirty="0"/>
              <a:t>NVK Richtlijn Triage en </a:t>
            </a:r>
            <a:r>
              <a:rPr lang="nl-NL"/>
              <a:t>Diagnostiek Groeistoornissen </a:t>
            </a:r>
            <a:r>
              <a:rPr lang="nl-NL" dirty="0"/>
              <a:t>2018</a:t>
            </a:r>
            <a:endParaRPr lang="en-GB" dirty="0"/>
          </a:p>
        </p:txBody>
      </p:sp>
      <p:sp>
        <p:nvSpPr>
          <p:cNvPr id="7" name="Content Placeholder 6"/>
          <p:cNvSpPr>
            <a:spLocks noGrp="1"/>
          </p:cNvSpPr>
          <p:nvPr>
            <p:ph idx="10"/>
          </p:nvPr>
        </p:nvSpPr>
        <p:spPr/>
        <p:txBody>
          <a:bodyPr/>
          <a:lstStyle/>
          <a:p>
            <a:r>
              <a:rPr lang="en-GB" b="1" dirty="0"/>
              <a:t>W. </a:t>
            </a:r>
            <a:r>
              <a:rPr lang="en-GB" b="1" dirty="0" err="1"/>
              <a:t>Oostdijk</a:t>
            </a:r>
            <a:r>
              <a:rPr lang="en-GB" b="1" dirty="0"/>
              <a:t> </a:t>
            </a:r>
            <a:r>
              <a:rPr lang="en-GB" b="1" dirty="0" err="1"/>
              <a:t>en</a:t>
            </a:r>
            <a:r>
              <a:rPr lang="en-GB" b="1" dirty="0"/>
              <a:t> J.M. Wit</a:t>
            </a:r>
          </a:p>
        </p:txBody>
      </p:sp>
      <p:sp>
        <p:nvSpPr>
          <p:cNvPr id="9" name="Content Placeholder 8"/>
          <p:cNvSpPr>
            <a:spLocks noGrp="1"/>
          </p:cNvSpPr>
          <p:nvPr>
            <p:ph idx="12"/>
          </p:nvPr>
        </p:nvSpPr>
        <p:spPr>
          <a:xfrm>
            <a:off x="6663266" y="6103792"/>
            <a:ext cx="2205223" cy="415635"/>
          </a:xfrm>
        </p:spPr>
        <p:txBody>
          <a:bodyPr/>
          <a:lstStyle/>
          <a:p>
            <a:r>
              <a:rPr lang="en-GB" dirty="0"/>
              <a:t>Versie 21-1-2019</a:t>
            </a:r>
          </a:p>
        </p:txBody>
      </p:sp>
      <p:sp>
        <p:nvSpPr>
          <p:cNvPr id="14" name="Rectangle 13"/>
          <p:cNvSpPr/>
          <p:nvPr/>
        </p:nvSpPr>
        <p:spPr bwMode="auto">
          <a:xfrm>
            <a:off x="219075" y="133350"/>
            <a:ext cx="2876550" cy="838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Rectangle 14"/>
          <p:cNvSpPr/>
          <p:nvPr/>
        </p:nvSpPr>
        <p:spPr bwMode="auto">
          <a:xfrm>
            <a:off x="352425" y="5895975"/>
            <a:ext cx="952499" cy="74295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0" name="Content Placeholder 7">
            <a:extLst>
              <a:ext uri="{FF2B5EF4-FFF2-40B4-BE49-F238E27FC236}">
                <a16:creationId xmlns:a16="http://schemas.microsoft.com/office/drawing/2014/main" id="{0CEBD6A5-8136-4A45-B9CE-B79BF1EAE79F}"/>
              </a:ext>
            </a:extLst>
          </p:cNvPr>
          <p:cNvSpPr txBox="1">
            <a:spLocks/>
          </p:cNvSpPr>
          <p:nvPr/>
        </p:nvSpPr>
        <p:spPr bwMode="auto">
          <a:xfrm>
            <a:off x="1304924" y="4884597"/>
            <a:ext cx="7563565"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bg2"/>
                </a:solidFill>
                <a:latin typeface="+mn-lt"/>
                <a:ea typeface="+mn-ea"/>
                <a:cs typeface="+mn-cs"/>
              </a:defRPr>
            </a:lvl1pPr>
            <a:lvl2pPr marL="0" indent="0" algn="l" rtl="0" eaLnBrk="1" fontAlgn="base" hangingPunct="1">
              <a:lnSpc>
                <a:spcPct val="120000"/>
              </a:lnSpc>
              <a:spcBef>
                <a:spcPct val="20000"/>
              </a:spcBef>
              <a:spcAft>
                <a:spcPct val="0"/>
              </a:spcAft>
              <a:buFontTx/>
              <a:buNone/>
              <a:defRPr sz="1600">
                <a:solidFill>
                  <a:schemeClr val="accent6"/>
                </a:solidFill>
                <a:latin typeface="+mn-lt"/>
                <a:ea typeface="+mn-ea"/>
              </a:defRPr>
            </a:lvl2pPr>
            <a:lvl3pPr marL="860425" indent="0" algn="l" rtl="0" eaLnBrk="1" fontAlgn="base" hangingPunct="1">
              <a:lnSpc>
                <a:spcPct val="120000"/>
              </a:lnSpc>
              <a:spcBef>
                <a:spcPct val="20000"/>
              </a:spcBef>
              <a:spcAft>
                <a:spcPct val="0"/>
              </a:spcAft>
              <a:buFontTx/>
              <a:buNone/>
              <a:defRPr>
                <a:solidFill>
                  <a:schemeClr val="accent6"/>
                </a:solidFill>
                <a:latin typeface="+mn-lt"/>
                <a:ea typeface="+mn-ea"/>
              </a:defRPr>
            </a:lvl3pPr>
            <a:lvl4pPr marL="1236662" indent="0" algn="l" rtl="0" eaLnBrk="1" fontAlgn="base" hangingPunct="1">
              <a:lnSpc>
                <a:spcPct val="120000"/>
              </a:lnSpc>
              <a:spcBef>
                <a:spcPct val="20000"/>
              </a:spcBef>
              <a:spcAft>
                <a:spcPct val="0"/>
              </a:spcAft>
              <a:buFontTx/>
              <a:buNone/>
              <a:defRPr sz="1800">
                <a:solidFill>
                  <a:schemeClr val="accent6"/>
                </a:solidFill>
                <a:latin typeface="+mn-lt"/>
                <a:ea typeface="+mn-ea"/>
              </a:defRPr>
            </a:lvl4pPr>
            <a:lvl5pPr marL="1717675" indent="0" algn="l" rtl="0" eaLnBrk="1" fontAlgn="base" hangingPunct="1">
              <a:lnSpc>
                <a:spcPct val="120000"/>
              </a:lnSpc>
              <a:spcBef>
                <a:spcPct val="20000"/>
              </a:spcBef>
              <a:spcAft>
                <a:spcPct val="0"/>
              </a:spcAft>
              <a:buFontTx/>
              <a:buNone/>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en-GB" kern="0" dirty="0" err="1"/>
              <a:t>namens</a:t>
            </a:r>
            <a:r>
              <a:rPr lang="en-GB" kern="0" dirty="0"/>
              <a:t> NVK </a:t>
            </a:r>
            <a:r>
              <a:rPr lang="en-GB" kern="0" dirty="0" err="1"/>
              <a:t>Werkgroep</a:t>
            </a:r>
            <a:r>
              <a:rPr lang="en-GB" kern="0" dirty="0"/>
              <a:t> </a:t>
            </a:r>
            <a:r>
              <a:rPr lang="nl-NL" kern="0" dirty="0"/>
              <a:t>Richtlijn Triage en Diagnostiek Groeistoornissen</a:t>
            </a:r>
            <a:endParaRPr lang="en-GB" kern="0" dirty="0"/>
          </a:p>
        </p:txBody>
      </p:sp>
    </p:spTree>
    <p:extLst>
      <p:ext uri="{BB962C8B-B14F-4D97-AF65-F5344CB8AC3E}">
        <p14:creationId xmlns:p14="http://schemas.microsoft.com/office/powerpoint/2010/main" val="240616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6854296" cy="854075"/>
          </a:xfrm>
        </p:spPr>
        <p:txBody>
          <a:bodyPr/>
          <a:lstStyle/>
          <a:p>
            <a:r>
              <a:rPr lang="en-GB" dirty="0" err="1"/>
              <a:t>Uitdagingen</a:t>
            </a:r>
            <a:r>
              <a:rPr lang="en-GB" dirty="0"/>
              <a:t> m.b.t. </a:t>
            </a:r>
            <a:r>
              <a:rPr lang="en-GB" dirty="0" err="1"/>
              <a:t>diagnostiek</a:t>
            </a:r>
            <a:r>
              <a:rPr lang="en-GB" dirty="0"/>
              <a:t> van </a:t>
            </a:r>
            <a:r>
              <a:rPr lang="en-GB" dirty="0" err="1"/>
              <a:t>groeistoornissen</a:t>
            </a:r>
            <a:endParaRPr lang="en-GB" dirty="0"/>
          </a:p>
        </p:txBody>
      </p:sp>
      <p:sp>
        <p:nvSpPr>
          <p:cNvPr id="3" name="Content Placeholder 2"/>
          <p:cNvSpPr>
            <a:spLocks noGrp="1"/>
          </p:cNvSpPr>
          <p:nvPr>
            <p:ph idx="1"/>
          </p:nvPr>
        </p:nvSpPr>
        <p:spPr>
          <a:xfrm>
            <a:off x="237067" y="1165519"/>
            <a:ext cx="8621183" cy="5232400"/>
          </a:xfrm>
        </p:spPr>
        <p:txBody>
          <a:bodyPr/>
          <a:lstStyle/>
          <a:p>
            <a:pPr marL="342900" indent="-342900">
              <a:buFont typeface="Arial" panose="020B0604020202020204" pitchFamily="34" charset="0"/>
              <a:buChar char="•"/>
            </a:pPr>
            <a:r>
              <a:rPr lang="en-GB" dirty="0" err="1"/>
              <a:t>Zeer</a:t>
            </a:r>
            <a:r>
              <a:rPr lang="en-GB" dirty="0"/>
              <a:t> </a:t>
            </a:r>
            <a:r>
              <a:rPr lang="en-GB" dirty="0" err="1"/>
              <a:t>veel</a:t>
            </a:r>
            <a:r>
              <a:rPr lang="en-GB" dirty="0"/>
              <a:t> </a:t>
            </a:r>
            <a:r>
              <a:rPr lang="en-GB" dirty="0" err="1"/>
              <a:t>verschillende</a:t>
            </a:r>
            <a:r>
              <a:rPr lang="en-GB" dirty="0"/>
              <a:t> </a:t>
            </a:r>
            <a:r>
              <a:rPr lang="en-GB" dirty="0" err="1"/>
              <a:t>oorzaken</a:t>
            </a:r>
            <a:r>
              <a:rPr lang="en-GB" dirty="0"/>
              <a:t> van </a:t>
            </a:r>
            <a:r>
              <a:rPr lang="en-GB" dirty="0" err="1"/>
              <a:t>groeistoornissen</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t>Incidentie</a:t>
            </a:r>
            <a:r>
              <a:rPr lang="en-GB" dirty="0"/>
              <a:t> en </a:t>
            </a:r>
            <a:r>
              <a:rPr lang="en-GB" dirty="0" err="1"/>
              <a:t>prevalentie</a:t>
            </a:r>
            <a:r>
              <a:rPr lang="en-GB" dirty="0"/>
              <a:t> (</a:t>
            </a:r>
            <a:r>
              <a:rPr lang="en-GB" dirty="0" err="1"/>
              <a:t>voor</a:t>
            </a:r>
            <a:r>
              <a:rPr lang="en-GB" dirty="0"/>
              <a:t> </a:t>
            </a:r>
            <a:r>
              <a:rPr lang="en-GB" dirty="0" err="1"/>
              <a:t>zover</a:t>
            </a:r>
            <a:r>
              <a:rPr lang="en-GB" dirty="0"/>
              <a:t> </a:t>
            </a:r>
            <a:r>
              <a:rPr lang="en-GB" dirty="0" err="1"/>
              <a:t>bekend</a:t>
            </a:r>
            <a:r>
              <a:rPr lang="en-GB" dirty="0"/>
              <a:t>) </a:t>
            </a:r>
            <a:r>
              <a:rPr lang="en-GB" dirty="0" err="1"/>
              <a:t>i.h.a</a:t>
            </a:r>
            <a:r>
              <a:rPr lang="en-GB" dirty="0"/>
              <a:t>. </a:t>
            </a:r>
            <a:r>
              <a:rPr lang="en-GB" dirty="0" err="1"/>
              <a:t>laag</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nl-NL" dirty="0"/>
              <a:t>Grote variatie in groeipatronen (lengte-SDS en afbuiging), die overlappen met die van normale populatie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Moeilijk om de kenmerken van alle verschillende syndromen te onthouden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Recent </a:t>
            </a:r>
            <a:r>
              <a:rPr lang="en-GB" dirty="0" err="1"/>
              <a:t>zijn</a:t>
            </a:r>
            <a:r>
              <a:rPr lang="en-GB" dirty="0"/>
              <a:t> van </a:t>
            </a:r>
            <a:r>
              <a:rPr lang="en-GB" dirty="0" err="1"/>
              <a:t>enige</a:t>
            </a:r>
            <a:r>
              <a:rPr lang="en-GB" dirty="0"/>
              <a:t> </a:t>
            </a:r>
            <a:r>
              <a:rPr lang="en-GB" dirty="0" err="1"/>
              <a:t>genetische</a:t>
            </a:r>
            <a:r>
              <a:rPr lang="en-GB" dirty="0"/>
              <a:t> </a:t>
            </a:r>
            <a:r>
              <a:rPr lang="en-GB" dirty="0" err="1"/>
              <a:t>oorzaken</a:t>
            </a:r>
            <a:r>
              <a:rPr lang="en-GB" dirty="0"/>
              <a:t> van </a:t>
            </a:r>
            <a:r>
              <a:rPr lang="en-GB" dirty="0" err="1"/>
              <a:t>grote</a:t>
            </a:r>
            <a:r>
              <a:rPr lang="en-GB" dirty="0"/>
              <a:t> </a:t>
            </a:r>
            <a:r>
              <a:rPr lang="en-GB" dirty="0" err="1"/>
              <a:t>lengte</a:t>
            </a:r>
            <a:r>
              <a:rPr lang="en-GB" dirty="0"/>
              <a:t> </a:t>
            </a:r>
            <a:r>
              <a:rPr lang="en-GB" dirty="0" err="1"/>
              <a:t>ontdekt</a:t>
            </a:r>
            <a:r>
              <a:rPr lang="en-GB" dirty="0"/>
              <a:t> met </a:t>
            </a:r>
            <a:r>
              <a:rPr lang="en-GB" dirty="0" err="1"/>
              <a:t>soms</a:t>
            </a:r>
            <a:r>
              <a:rPr lang="en-GB" dirty="0"/>
              <a:t> </a:t>
            </a:r>
            <a:r>
              <a:rPr lang="en-GB" dirty="0" err="1"/>
              <a:t>milde</a:t>
            </a:r>
            <a:r>
              <a:rPr lang="en-GB" dirty="0"/>
              <a:t> </a:t>
            </a:r>
            <a:r>
              <a:rPr lang="en-GB" dirty="0" err="1"/>
              <a:t>bijkomende</a:t>
            </a:r>
            <a:r>
              <a:rPr lang="en-GB" dirty="0"/>
              <a:t> </a:t>
            </a:r>
            <a:r>
              <a:rPr lang="en-GB" dirty="0" err="1"/>
              <a:t>afwijkingen</a:t>
            </a:r>
            <a:r>
              <a:rPr lang="en-GB" dirty="0"/>
              <a:t>, </a:t>
            </a:r>
            <a:r>
              <a:rPr lang="en-GB" dirty="0" err="1"/>
              <a:t>zoals</a:t>
            </a:r>
            <a:r>
              <a:rPr lang="en-GB" dirty="0"/>
              <a:t> </a:t>
            </a:r>
            <a:r>
              <a:rPr lang="en-GB" i="1" dirty="0"/>
              <a:t>SHOX</a:t>
            </a:r>
            <a:r>
              <a:rPr lang="en-GB" dirty="0"/>
              <a:t> </a:t>
            </a:r>
            <a:r>
              <a:rPr lang="en-GB" dirty="0" err="1"/>
              <a:t>duplicatie</a:t>
            </a:r>
            <a:r>
              <a:rPr lang="en-GB" dirty="0"/>
              <a:t>, </a:t>
            </a:r>
            <a:r>
              <a:rPr lang="en-GB" dirty="0" err="1"/>
              <a:t>mutaties</a:t>
            </a:r>
            <a:r>
              <a:rPr lang="en-GB" dirty="0"/>
              <a:t> van </a:t>
            </a:r>
            <a:r>
              <a:rPr lang="en-GB" i="1" dirty="0"/>
              <a:t>IGF1R</a:t>
            </a:r>
            <a:r>
              <a:rPr lang="en-GB" dirty="0"/>
              <a:t>, </a:t>
            </a:r>
            <a:r>
              <a:rPr lang="en-GB" i="1" dirty="0"/>
              <a:t>NPR2</a:t>
            </a:r>
            <a:r>
              <a:rPr lang="en-GB" dirty="0"/>
              <a:t>, </a:t>
            </a:r>
            <a:r>
              <a:rPr lang="en-GB" i="1" dirty="0"/>
              <a:t>NPR3</a:t>
            </a:r>
            <a:r>
              <a:rPr lang="en-GB" dirty="0"/>
              <a:t> en </a:t>
            </a:r>
            <a:r>
              <a:rPr lang="en-GB" i="1" dirty="0"/>
              <a:t>CNP</a:t>
            </a:r>
            <a:r>
              <a:rPr lang="en-GB" dirty="0"/>
              <a:t>, en diverse copy number variants (CNV’s, </a:t>
            </a:r>
            <a:r>
              <a:rPr lang="en-GB" dirty="0" err="1"/>
              <a:t>microdeleties</a:t>
            </a:r>
            <a:r>
              <a:rPr lang="en-GB" dirty="0"/>
              <a:t> of –</a:t>
            </a:r>
            <a:r>
              <a:rPr lang="en-GB" dirty="0" err="1"/>
              <a:t>duplicaties</a:t>
            </a:r>
            <a:r>
              <a:rPr lang="en-GB" dirty="0"/>
              <a:t>).  </a:t>
            </a:r>
            <a:r>
              <a:rPr lang="en-GB" dirty="0" err="1"/>
              <a:t>Deze</a:t>
            </a:r>
            <a:r>
              <a:rPr lang="en-GB" dirty="0"/>
              <a:t> </a:t>
            </a:r>
            <a:r>
              <a:rPr lang="en-GB" dirty="0" err="1"/>
              <a:t>zijn</a:t>
            </a:r>
            <a:r>
              <a:rPr lang="en-GB" dirty="0"/>
              <a:t> </a:t>
            </a:r>
            <a:r>
              <a:rPr lang="en-GB" dirty="0" err="1"/>
              <a:t>nog</a:t>
            </a:r>
            <a:r>
              <a:rPr lang="en-GB" dirty="0"/>
              <a:t> </a:t>
            </a:r>
            <a:r>
              <a:rPr lang="en-GB" dirty="0" err="1"/>
              <a:t>onbekend</a:t>
            </a:r>
            <a:r>
              <a:rPr lang="en-GB" dirty="0"/>
              <a:t> </a:t>
            </a:r>
            <a:r>
              <a:rPr lang="en-GB" dirty="0" err="1"/>
              <a:t>bij</a:t>
            </a:r>
            <a:r>
              <a:rPr lang="en-GB" dirty="0"/>
              <a:t> de </a:t>
            </a:r>
            <a:r>
              <a:rPr lang="en-GB" dirty="0" err="1"/>
              <a:t>meeste</a:t>
            </a:r>
            <a:r>
              <a:rPr lang="en-GB" dirty="0"/>
              <a:t> </a:t>
            </a:r>
            <a:r>
              <a:rPr lang="en-GB" dirty="0" err="1"/>
              <a:t>kinderartsen</a:t>
            </a:r>
            <a:r>
              <a:rPr lang="en-GB" dirty="0"/>
              <a:t>.  </a:t>
            </a:r>
          </a:p>
        </p:txBody>
      </p:sp>
    </p:spTree>
    <p:extLst>
      <p:ext uri="{BB962C8B-B14F-4D97-AF65-F5344CB8AC3E}">
        <p14:creationId xmlns:p14="http://schemas.microsoft.com/office/powerpoint/2010/main" val="2986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9DE07-0B3F-4B33-B7E0-38F3DBD450BE}"/>
              </a:ext>
            </a:extLst>
          </p:cNvPr>
          <p:cNvSpPr>
            <a:spLocks noGrp="1"/>
          </p:cNvSpPr>
          <p:nvPr>
            <p:ph type="title"/>
          </p:nvPr>
        </p:nvSpPr>
        <p:spPr/>
        <p:txBody>
          <a:bodyPr/>
          <a:lstStyle/>
          <a:p>
            <a:r>
              <a:rPr lang="nl-NL" dirty="0"/>
              <a:t>Beoogde </a:t>
            </a:r>
            <a:r>
              <a:rPr lang="nl-NL" dirty="0" err="1"/>
              <a:t>patientengroepen</a:t>
            </a:r>
            <a:r>
              <a:rPr lang="nl-NL" dirty="0"/>
              <a:t> met </a:t>
            </a:r>
            <a:r>
              <a:rPr lang="nl-NL" dirty="0">
                <a:solidFill>
                  <a:schemeClr val="bg1"/>
                </a:solidFill>
              </a:rPr>
              <a:t>grote lengte/groeiversnelling</a:t>
            </a:r>
          </a:p>
        </p:txBody>
      </p:sp>
      <p:sp>
        <p:nvSpPr>
          <p:cNvPr id="3" name="Tijdelijke aanduiding voor inhoud 2">
            <a:extLst>
              <a:ext uri="{FF2B5EF4-FFF2-40B4-BE49-F238E27FC236}">
                <a16:creationId xmlns:a16="http://schemas.microsoft.com/office/drawing/2014/main" id="{B068F463-A6B1-4B5F-BA38-6995C2F73943}"/>
              </a:ext>
            </a:extLst>
          </p:cNvPr>
          <p:cNvSpPr>
            <a:spLocks noGrp="1"/>
          </p:cNvSpPr>
          <p:nvPr>
            <p:ph idx="1"/>
          </p:nvPr>
        </p:nvSpPr>
        <p:spPr>
          <a:xfrm>
            <a:off x="426244" y="1180570"/>
            <a:ext cx="8291512" cy="5373687"/>
          </a:xfrm>
        </p:spPr>
        <p:txBody>
          <a:bodyPr/>
          <a:lstStyle/>
          <a:p>
            <a:pPr marL="342900" indent="-342900">
              <a:buFont typeface="Arial" panose="020B0604020202020204" pitchFamily="34" charset="0"/>
              <a:buChar char="•"/>
            </a:pPr>
            <a:r>
              <a:rPr lang="nl-NL" dirty="0"/>
              <a:t>Het </a:t>
            </a:r>
            <a:r>
              <a:rPr lang="nl-NL" b="1" dirty="0">
                <a:solidFill>
                  <a:srgbClr val="FF0000"/>
                </a:solidFill>
              </a:rPr>
              <a:t>beslis-schema</a:t>
            </a:r>
            <a:r>
              <a:rPr lang="nl-NL" dirty="0">
                <a:solidFill>
                  <a:srgbClr val="FF0000"/>
                </a:solidFill>
              </a:rPr>
              <a:t> </a:t>
            </a:r>
            <a:r>
              <a:rPr lang="nl-NL" dirty="0"/>
              <a:t>start bij de patiënt die </a:t>
            </a:r>
            <a:r>
              <a:rPr lang="nl-NL" u="sng" dirty="0"/>
              <a:t>verwezen</a:t>
            </a:r>
            <a:r>
              <a:rPr lang="nl-NL" dirty="0"/>
              <a:t> is voor grote lengte of groeiversnelling (er kan ook pathologie zijn bij kinderen die niet aan verwijscriteria JGZ voldoen!)</a:t>
            </a:r>
          </a:p>
          <a:p>
            <a:endParaRPr lang="nl-NL" dirty="0"/>
          </a:p>
          <a:p>
            <a:pPr marL="342900" indent="-342900">
              <a:buFont typeface="Arial" panose="020B0604020202020204" pitchFamily="34" charset="0"/>
              <a:buChar char="•"/>
            </a:pPr>
            <a:r>
              <a:rPr lang="nl-NL" dirty="0"/>
              <a:t>Aandacht voor een volledige anamnese, lichamelijk onderzoek, groeigegevens en radiologische screening bij ieder </a:t>
            </a:r>
            <a:r>
              <a:rPr lang="nl-NL" u="sng" dirty="0"/>
              <a:t>verwezen kind </a:t>
            </a:r>
            <a:r>
              <a:rPr lang="nl-NL" dirty="0"/>
              <a:t>(tenzij er een volledig normaal groeipatroon is)</a:t>
            </a:r>
          </a:p>
          <a:p>
            <a:r>
              <a:rPr lang="nl-NL" dirty="0"/>
              <a:t> </a:t>
            </a:r>
          </a:p>
          <a:p>
            <a:pPr marL="342900" indent="-342900">
              <a:buFont typeface="Arial" panose="020B0604020202020204" pitchFamily="34" charset="0"/>
              <a:buChar char="•"/>
            </a:pPr>
            <a:r>
              <a:rPr lang="nl-NL" dirty="0"/>
              <a:t>Genetische onderzoek alleen te </a:t>
            </a:r>
            <a:r>
              <a:rPr lang="nl-NL" u="sng" dirty="0"/>
              <a:t>overwegen</a:t>
            </a:r>
            <a:r>
              <a:rPr lang="nl-NL" dirty="0"/>
              <a:t> bij </a:t>
            </a:r>
            <a:r>
              <a:rPr lang="nl-NL" b="1" dirty="0" err="1"/>
              <a:t>dysmorfe</a:t>
            </a:r>
            <a:r>
              <a:rPr lang="nl-NL" b="1" dirty="0"/>
              <a:t> kenmerken </a:t>
            </a:r>
            <a:r>
              <a:rPr lang="nl-NL" dirty="0"/>
              <a:t>óf </a:t>
            </a:r>
            <a:r>
              <a:rPr lang="nl-NL" b="1" dirty="0"/>
              <a:t>disproportie</a:t>
            </a:r>
            <a:r>
              <a:rPr lang="nl-NL" dirty="0"/>
              <a:t> óf </a:t>
            </a:r>
            <a:r>
              <a:rPr lang="nl-NL" b="1" dirty="0"/>
              <a:t>statistisch abnormale groei</a:t>
            </a:r>
            <a:r>
              <a:rPr lang="nl-NL" dirty="0"/>
              <a:t>:</a:t>
            </a:r>
          </a:p>
          <a:p>
            <a:pPr marL="702900" lvl="2" indent="-342900">
              <a:buFont typeface="Courier New" panose="02070309020205020404" pitchFamily="49" charset="0"/>
              <a:buChar char="o"/>
            </a:pPr>
            <a:r>
              <a:rPr lang="nl-NL" sz="2000" dirty="0"/>
              <a:t>Lengte-SDS &gt; +2 SDS</a:t>
            </a:r>
          </a:p>
          <a:p>
            <a:pPr marL="702900" lvl="2" indent="-342900">
              <a:buFont typeface="Courier New" panose="02070309020205020404" pitchFamily="49" charset="0"/>
              <a:buChar char="o"/>
            </a:pPr>
            <a:r>
              <a:rPr lang="nl-NL" sz="2000" dirty="0"/>
              <a:t>Lengte-SDS minus TH-SDS &gt;+1,6</a:t>
            </a:r>
          </a:p>
        </p:txBody>
      </p:sp>
    </p:spTree>
    <p:extLst>
      <p:ext uri="{BB962C8B-B14F-4D97-AF65-F5344CB8AC3E}">
        <p14:creationId xmlns:p14="http://schemas.microsoft.com/office/powerpoint/2010/main" val="236381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A22B1-0CD9-4E97-82B0-11D6583F2BD5}"/>
              </a:ext>
            </a:extLst>
          </p:cNvPr>
          <p:cNvSpPr>
            <a:spLocks noGrp="1"/>
          </p:cNvSpPr>
          <p:nvPr>
            <p:ph type="title"/>
          </p:nvPr>
        </p:nvSpPr>
        <p:spPr/>
        <p:txBody>
          <a:bodyPr/>
          <a:lstStyle/>
          <a:p>
            <a:r>
              <a:rPr lang="nl-NL" dirty="0"/>
              <a:t>Stapsgewijze aanpak</a:t>
            </a:r>
          </a:p>
        </p:txBody>
      </p:sp>
      <p:sp>
        <p:nvSpPr>
          <p:cNvPr id="3" name="Tijdelijke aanduiding voor inhoud 2">
            <a:extLst>
              <a:ext uri="{FF2B5EF4-FFF2-40B4-BE49-F238E27FC236}">
                <a16:creationId xmlns:a16="http://schemas.microsoft.com/office/drawing/2014/main" id="{AE8210DB-3403-489B-8DC2-C352E005479D}"/>
              </a:ext>
            </a:extLst>
          </p:cNvPr>
          <p:cNvSpPr>
            <a:spLocks noGrp="1"/>
          </p:cNvSpPr>
          <p:nvPr>
            <p:ph idx="1"/>
          </p:nvPr>
        </p:nvSpPr>
        <p:spPr>
          <a:xfrm>
            <a:off x="566738" y="1144587"/>
            <a:ext cx="8291512" cy="5502398"/>
          </a:xfrm>
        </p:spPr>
        <p:txBody>
          <a:bodyPr/>
          <a:lstStyle/>
          <a:p>
            <a:pPr marL="457200" lvl="0" indent="-457200">
              <a:buFont typeface="+mj-lt"/>
              <a:buAutoNum type="arabicPeriod"/>
              <a:defRPr/>
            </a:pPr>
            <a:r>
              <a:rPr lang="nl-NL" dirty="0"/>
              <a:t>Verwerf kennis van algemene diagnostische categorieën (primaire en secundaire groeistoornissen) en de meest frequente of relevante oorzaken in iedere categorie</a:t>
            </a:r>
          </a:p>
          <a:p>
            <a:pPr marL="457200" lvl="0" indent="-457200">
              <a:buFont typeface="+mj-lt"/>
              <a:buAutoNum type="arabicPeriod"/>
              <a:defRPr/>
            </a:pPr>
            <a:endParaRPr lang="nl-NL" dirty="0"/>
          </a:p>
          <a:p>
            <a:pPr marL="457200" lvl="0" indent="-457200">
              <a:buFont typeface="+mj-lt"/>
              <a:buAutoNum type="arabicPeriod"/>
              <a:defRPr/>
            </a:pPr>
            <a:r>
              <a:rPr lang="nl-NL" dirty="0"/>
              <a:t>Ken de consequenties hiervan voor relevante vragen/onderwerpen in de (familie-)anamnese, lichamelijk onderzoek en voor het analyseren van de groeicurve</a:t>
            </a:r>
          </a:p>
          <a:p>
            <a:pPr marL="457200" lvl="0" indent="-457200">
              <a:buFont typeface="+mj-lt"/>
              <a:buAutoNum type="arabicPeriod"/>
              <a:defRPr/>
            </a:pPr>
            <a:endParaRPr lang="nl-NL" dirty="0"/>
          </a:p>
          <a:p>
            <a:pPr marL="457200" lvl="0" indent="-457200">
              <a:buFont typeface="+mj-lt"/>
              <a:buAutoNum type="arabicPeriod"/>
              <a:defRPr/>
            </a:pPr>
            <a:r>
              <a:rPr lang="en-US" dirty="0" err="1"/>
              <a:t>Verzamel</a:t>
            </a:r>
            <a:r>
              <a:rPr lang="en-US" dirty="0"/>
              <a:t> </a:t>
            </a:r>
            <a:r>
              <a:rPr lang="en-US" dirty="0" err="1"/>
              <a:t>diagnostische</a:t>
            </a:r>
            <a:r>
              <a:rPr lang="en-US" dirty="0"/>
              <a:t> </a:t>
            </a:r>
            <a:r>
              <a:rPr lang="en-US" dirty="0" err="1"/>
              <a:t>signalen</a:t>
            </a:r>
            <a:r>
              <a:rPr lang="en-US" dirty="0"/>
              <a:t> </a:t>
            </a:r>
            <a:r>
              <a:rPr lang="en-US" dirty="0" err="1"/>
              <a:t>voor</a:t>
            </a:r>
            <a:r>
              <a:rPr lang="en-US" dirty="0"/>
              <a:t> </a:t>
            </a:r>
            <a:r>
              <a:rPr lang="en-US" dirty="0" err="1"/>
              <a:t>primaire</a:t>
            </a:r>
            <a:r>
              <a:rPr lang="en-US" dirty="0"/>
              <a:t> of </a:t>
            </a:r>
            <a:r>
              <a:rPr lang="en-US" dirty="0" err="1"/>
              <a:t>secundaire</a:t>
            </a:r>
            <a:r>
              <a:rPr lang="en-US" dirty="0"/>
              <a:t> </a:t>
            </a:r>
            <a:r>
              <a:rPr lang="en-US" dirty="0" err="1"/>
              <a:t>groeistoornissen</a:t>
            </a:r>
            <a:endParaRPr lang="en-US" dirty="0"/>
          </a:p>
          <a:p>
            <a:pPr marL="457200" lvl="0" indent="-457200">
              <a:buFont typeface="+mj-lt"/>
              <a:buAutoNum type="arabicPeriod"/>
              <a:defRPr/>
            </a:pPr>
            <a:endParaRPr lang="en-US" dirty="0"/>
          </a:p>
          <a:p>
            <a:pPr marL="457200" lvl="0" indent="-457200">
              <a:buFont typeface="+mj-lt"/>
              <a:buAutoNum type="arabicPeriod"/>
              <a:defRPr/>
            </a:pPr>
            <a:r>
              <a:rPr lang="nl-NL" dirty="0"/>
              <a:t>Verricht radiologie screening (X-hand) </a:t>
            </a:r>
          </a:p>
          <a:p>
            <a:pPr marL="457200" lvl="0" indent="-457200">
              <a:buFont typeface="+mj-lt"/>
              <a:buAutoNum type="arabicPeriod"/>
              <a:defRPr/>
            </a:pPr>
            <a:endParaRPr lang="nl-NL" dirty="0"/>
          </a:p>
          <a:p>
            <a:pPr marL="457200" lvl="0" indent="-457200">
              <a:buFont typeface="+mj-lt"/>
              <a:buAutoNum type="arabicPeriod"/>
              <a:defRPr/>
            </a:pPr>
            <a:r>
              <a:rPr lang="nl-NL" dirty="0"/>
              <a:t>Verricht zo nodig verder onderzoek naar primaire of secundaire groeistoornissen</a:t>
            </a:r>
          </a:p>
          <a:p>
            <a:endParaRPr lang="nl-NL" dirty="0"/>
          </a:p>
        </p:txBody>
      </p:sp>
    </p:spTree>
    <p:extLst>
      <p:ext uri="{BB962C8B-B14F-4D97-AF65-F5344CB8AC3E}">
        <p14:creationId xmlns:p14="http://schemas.microsoft.com/office/powerpoint/2010/main" val="29446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p:txBody>
          <a:bodyPr/>
          <a:lstStyle/>
          <a:p>
            <a:r>
              <a:rPr lang="nl-NL" dirty="0"/>
              <a:t>2. Relevante oorzaken grote lengte en/of groeiversnelling: differentiaal diagnose</a:t>
            </a:r>
          </a:p>
        </p:txBody>
      </p:sp>
      <p:sp>
        <p:nvSpPr>
          <p:cNvPr id="3" name="Tijdelijke aanduiding voor inhoud 2">
            <a:extLst>
              <a:ext uri="{FF2B5EF4-FFF2-40B4-BE49-F238E27FC236}">
                <a16:creationId xmlns:a16="http://schemas.microsoft.com/office/drawing/2014/main" id="{BF25D72E-0267-4691-8857-7CC91DA12EAF}"/>
              </a:ext>
            </a:extLst>
          </p:cNvPr>
          <p:cNvSpPr>
            <a:spLocks noGrp="1"/>
          </p:cNvSpPr>
          <p:nvPr>
            <p:ph idx="1"/>
          </p:nvPr>
        </p:nvSpPr>
        <p:spPr>
          <a:xfrm>
            <a:off x="270345" y="1144588"/>
            <a:ext cx="8770288" cy="5097950"/>
          </a:xfrm>
        </p:spPr>
        <p:txBody>
          <a:bodyPr/>
          <a:lstStyle/>
          <a:p>
            <a:pPr>
              <a:defRPr/>
            </a:pPr>
            <a:r>
              <a:rPr lang="nl-NL" dirty="0"/>
              <a:t>Er zijn 3 diagnostische groepen:</a:t>
            </a:r>
          </a:p>
          <a:p>
            <a:pPr marL="457200" indent="-457200">
              <a:buAutoNum type="arabicPeriod"/>
              <a:defRPr/>
            </a:pPr>
            <a:r>
              <a:rPr lang="nl-NL" dirty="0"/>
              <a:t>Primaire groeistoornissen: op niveau van de groeischijf</a:t>
            </a:r>
          </a:p>
          <a:p>
            <a:pPr marL="457200" indent="-457200">
              <a:buAutoNum type="arabicPeriod"/>
              <a:defRPr/>
            </a:pPr>
            <a:endParaRPr lang="nl-NL" dirty="0"/>
          </a:p>
          <a:p>
            <a:pPr marL="457200" indent="-457200">
              <a:buAutoNum type="arabicPeriod"/>
              <a:defRPr/>
            </a:pPr>
            <a:r>
              <a:rPr lang="nl-NL" dirty="0"/>
              <a:t>Secundaire groeistoornissen: buiten de groeischijf</a:t>
            </a:r>
          </a:p>
          <a:p>
            <a:pPr marL="457200" indent="-457200">
              <a:buAutoNum type="arabicPeriod"/>
              <a:defRPr/>
            </a:pPr>
            <a:endParaRPr lang="nl-NL" dirty="0"/>
          </a:p>
          <a:p>
            <a:pPr marL="457200" indent="-457200">
              <a:buAutoNum type="arabicPeriod"/>
              <a:defRPr/>
            </a:pPr>
            <a:r>
              <a:rPr lang="nl-NL" dirty="0"/>
              <a:t>Idiopathisch</a:t>
            </a:r>
          </a:p>
          <a:p>
            <a:pPr marL="457200" indent="-457200">
              <a:buAutoNum type="arabicPeriod"/>
              <a:defRPr/>
            </a:pPr>
            <a:endParaRPr lang="nl-NL" dirty="0"/>
          </a:p>
          <a:p>
            <a:pPr>
              <a:defRPr/>
            </a:pPr>
            <a:r>
              <a:rPr lang="nl-NL" dirty="0"/>
              <a:t>3.1 </a:t>
            </a:r>
            <a:r>
              <a:rPr lang="nl-NL" dirty="0" err="1"/>
              <a:t>Idiopathic</a:t>
            </a:r>
            <a:r>
              <a:rPr lang="nl-NL" dirty="0"/>
              <a:t> </a:t>
            </a:r>
            <a:r>
              <a:rPr lang="nl-NL" dirty="0" err="1"/>
              <a:t>tall</a:t>
            </a:r>
            <a:r>
              <a:rPr lang="nl-NL" dirty="0"/>
              <a:t> </a:t>
            </a:r>
            <a:r>
              <a:rPr lang="nl-NL" dirty="0" err="1"/>
              <a:t>stature</a:t>
            </a:r>
            <a:r>
              <a:rPr lang="nl-NL" dirty="0"/>
              <a:t> (ITS): grote lengte met onbekende oorzaak (meest frequent)</a:t>
            </a:r>
          </a:p>
          <a:p>
            <a:pPr marL="817200" lvl="2" indent="-457200">
              <a:defRPr/>
            </a:pPr>
            <a:r>
              <a:rPr lang="en-US" sz="2000" dirty="0" err="1">
                <a:solidFill>
                  <a:srgbClr val="000000"/>
                </a:solidFill>
              </a:rPr>
              <a:t>Familiair</a:t>
            </a:r>
            <a:r>
              <a:rPr lang="en-US" sz="2000" dirty="0">
                <a:solidFill>
                  <a:srgbClr val="000000"/>
                </a:solidFill>
              </a:rPr>
              <a:t> </a:t>
            </a:r>
            <a:r>
              <a:rPr lang="en-US" sz="2000" dirty="0" err="1">
                <a:solidFill>
                  <a:srgbClr val="000000"/>
                </a:solidFill>
              </a:rPr>
              <a:t>grote</a:t>
            </a:r>
            <a:r>
              <a:rPr lang="en-US" sz="2000" dirty="0">
                <a:solidFill>
                  <a:srgbClr val="000000"/>
                </a:solidFill>
              </a:rPr>
              <a:t> </a:t>
            </a:r>
            <a:r>
              <a:rPr lang="en-US" sz="2000" dirty="0" err="1">
                <a:solidFill>
                  <a:srgbClr val="000000"/>
                </a:solidFill>
              </a:rPr>
              <a:t>lengte</a:t>
            </a:r>
            <a:r>
              <a:rPr lang="en-US" sz="2000" dirty="0">
                <a:solidFill>
                  <a:srgbClr val="000000"/>
                </a:solidFill>
              </a:rPr>
              <a:t> (circa 80% van ITS)</a:t>
            </a:r>
          </a:p>
          <a:p>
            <a:pPr marL="817200" lvl="2" indent="-457200">
              <a:defRPr/>
            </a:pPr>
            <a:r>
              <a:rPr lang="en-US" sz="2000" dirty="0">
                <a:solidFill>
                  <a:srgbClr val="000000"/>
                </a:solidFill>
              </a:rPr>
              <a:t>Non-</a:t>
            </a:r>
            <a:r>
              <a:rPr lang="en-US" sz="2000" dirty="0" err="1">
                <a:solidFill>
                  <a:srgbClr val="000000"/>
                </a:solidFill>
              </a:rPr>
              <a:t>familiair</a:t>
            </a:r>
            <a:r>
              <a:rPr lang="en-US" sz="2000" dirty="0">
                <a:solidFill>
                  <a:srgbClr val="000000"/>
                </a:solidFill>
              </a:rPr>
              <a:t> </a:t>
            </a:r>
            <a:r>
              <a:rPr lang="en-US" sz="2000" dirty="0" err="1">
                <a:solidFill>
                  <a:srgbClr val="000000"/>
                </a:solidFill>
              </a:rPr>
              <a:t>grote</a:t>
            </a:r>
            <a:r>
              <a:rPr lang="en-US" sz="2000" dirty="0">
                <a:solidFill>
                  <a:srgbClr val="000000"/>
                </a:solidFill>
              </a:rPr>
              <a:t> </a:t>
            </a:r>
            <a:r>
              <a:rPr lang="en-US" sz="2000" dirty="0" err="1">
                <a:solidFill>
                  <a:srgbClr val="000000"/>
                </a:solidFill>
              </a:rPr>
              <a:t>lengte</a:t>
            </a:r>
            <a:r>
              <a:rPr lang="en-US" sz="2000" dirty="0">
                <a:solidFill>
                  <a:srgbClr val="000000"/>
                </a:solidFill>
              </a:rPr>
              <a:t> </a:t>
            </a:r>
          </a:p>
          <a:p>
            <a:pPr>
              <a:defRPr/>
            </a:pPr>
            <a:r>
              <a:rPr lang="en-US" dirty="0"/>
              <a:t>3.2 Lang </a:t>
            </a:r>
            <a:r>
              <a:rPr lang="en-US" dirty="0" err="1"/>
              <a:t>voor</a:t>
            </a:r>
            <a:r>
              <a:rPr lang="en-US" dirty="0"/>
              <a:t> target height </a:t>
            </a:r>
            <a:r>
              <a:rPr lang="en-US" dirty="0" err="1"/>
              <a:t>e.c.i</a:t>
            </a:r>
            <a:r>
              <a:rPr lang="en-US" dirty="0"/>
              <a:t>.</a:t>
            </a:r>
          </a:p>
          <a:p>
            <a:pPr>
              <a:defRPr/>
            </a:pPr>
            <a:r>
              <a:rPr lang="en-US" dirty="0"/>
              <a:t>3.3 </a:t>
            </a:r>
            <a:r>
              <a:rPr lang="en-US" dirty="0" err="1"/>
              <a:t>Groeiversnelling</a:t>
            </a:r>
            <a:r>
              <a:rPr lang="en-US" dirty="0"/>
              <a:t> </a:t>
            </a:r>
            <a:r>
              <a:rPr lang="en-US" dirty="0" err="1"/>
              <a:t>e.c.i</a:t>
            </a:r>
            <a:r>
              <a:rPr lang="en-US" dirty="0"/>
              <a:t>.</a:t>
            </a:r>
          </a:p>
        </p:txBody>
      </p:sp>
    </p:spTree>
    <p:extLst>
      <p:ext uri="{BB962C8B-B14F-4D97-AF65-F5344CB8AC3E}">
        <p14:creationId xmlns:p14="http://schemas.microsoft.com/office/powerpoint/2010/main" val="350411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p:txBody>
          <a:bodyPr/>
          <a:lstStyle/>
          <a:p>
            <a:r>
              <a:rPr lang="nl-NL" dirty="0"/>
              <a:t>Meest frequente/relevante primaire en secundaire groeistoornissen bij grote lengte (incidentie)</a:t>
            </a:r>
          </a:p>
        </p:txBody>
      </p:sp>
      <p:sp>
        <p:nvSpPr>
          <p:cNvPr id="6" name="Tijdelijke aanduiding voor inhoud 4">
            <a:extLst>
              <a:ext uri="{FF2B5EF4-FFF2-40B4-BE49-F238E27FC236}">
                <a16:creationId xmlns:a16="http://schemas.microsoft.com/office/drawing/2014/main" id="{E7A1C5AC-61D9-4736-B451-EA93FF1B4061}"/>
              </a:ext>
            </a:extLst>
          </p:cNvPr>
          <p:cNvSpPr>
            <a:spLocks noGrp="1"/>
          </p:cNvSpPr>
          <p:nvPr>
            <p:ph idx="1"/>
          </p:nvPr>
        </p:nvSpPr>
        <p:spPr>
          <a:xfrm>
            <a:off x="566738" y="881332"/>
            <a:ext cx="4003675" cy="5976668"/>
          </a:xfrm>
        </p:spPr>
        <p:txBody>
          <a:bodyPr/>
          <a:lstStyle/>
          <a:p>
            <a:r>
              <a:rPr lang="en-US" b="1" dirty="0" err="1"/>
              <a:t>Primaire</a:t>
            </a:r>
            <a:r>
              <a:rPr lang="en-US" b="1" dirty="0"/>
              <a:t> </a:t>
            </a:r>
            <a:r>
              <a:rPr lang="en-US" b="1" dirty="0" err="1"/>
              <a:t>groeistoornissen</a:t>
            </a:r>
            <a:endParaRPr lang="en-US" b="1" dirty="0"/>
          </a:p>
          <a:p>
            <a:pPr marL="457200" indent="-457200">
              <a:buFont typeface="+mj-lt"/>
              <a:buAutoNum type="arabicPeriod"/>
            </a:pPr>
            <a:r>
              <a:rPr lang="en-US" dirty="0"/>
              <a:t>Klinefelter-</a:t>
            </a:r>
            <a:r>
              <a:rPr lang="en-US" dirty="0" err="1"/>
              <a:t>syndroom</a:t>
            </a:r>
            <a:r>
              <a:rPr lang="en-US" dirty="0"/>
              <a:t> (47XXY) (1:500)</a:t>
            </a:r>
          </a:p>
          <a:p>
            <a:pPr marL="457200" indent="-457200">
              <a:buFont typeface="+mj-lt"/>
              <a:buAutoNum type="arabicPeriod"/>
            </a:pPr>
            <a:r>
              <a:rPr lang="en-US" dirty="0" err="1"/>
              <a:t>Andere</a:t>
            </a:r>
            <a:r>
              <a:rPr lang="en-US" dirty="0"/>
              <a:t> </a:t>
            </a:r>
            <a:r>
              <a:rPr lang="en-US" dirty="0" err="1"/>
              <a:t>syndromen</a:t>
            </a:r>
            <a:r>
              <a:rPr lang="en-US" dirty="0"/>
              <a:t> met </a:t>
            </a:r>
            <a:r>
              <a:rPr lang="en-US" dirty="0" err="1"/>
              <a:t>duplicaties</a:t>
            </a:r>
            <a:r>
              <a:rPr lang="en-US" dirty="0"/>
              <a:t> van de </a:t>
            </a:r>
            <a:r>
              <a:rPr lang="en-US" dirty="0" err="1"/>
              <a:t>geslachtschromosomen</a:t>
            </a:r>
            <a:r>
              <a:rPr lang="en-US" dirty="0"/>
              <a:t> (1-5 /10.000)</a:t>
            </a:r>
          </a:p>
          <a:p>
            <a:pPr marL="457200" indent="-457200">
              <a:buFont typeface="+mj-lt"/>
              <a:buAutoNum type="arabicPeriod"/>
            </a:pPr>
            <a:r>
              <a:rPr lang="en-US" dirty="0" err="1"/>
              <a:t>Marfan-syndroom</a:t>
            </a:r>
            <a:r>
              <a:rPr lang="en-US" dirty="0"/>
              <a:t> (1:10.000)</a:t>
            </a:r>
          </a:p>
          <a:p>
            <a:pPr marL="457200" indent="-457200">
              <a:buFont typeface="+mj-lt"/>
              <a:buAutoNum type="arabicPeriod"/>
            </a:pPr>
            <a:r>
              <a:rPr lang="en-US" dirty="0"/>
              <a:t>Fragile-X-</a:t>
            </a:r>
            <a:r>
              <a:rPr lang="en-US" dirty="0" err="1"/>
              <a:t>syndroom</a:t>
            </a:r>
            <a:r>
              <a:rPr lang="en-US" dirty="0"/>
              <a:t> (man 1:7000, vrouw 1:11.000)</a:t>
            </a:r>
          </a:p>
          <a:p>
            <a:pPr marL="457200" indent="-457200">
              <a:buFont typeface="+mj-lt"/>
              <a:buAutoNum type="arabicPeriod"/>
            </a:pPr>
            <a:r>
              <a:rPr lang="en-US" dirty="0" err="1"/>
              <a:t>Sotos-syndroom</a:t>
            </a:r>
            <a:r>
              <a:rPr lang="en-US" dirty="0"/>
              <a:t> (1-9/100.000)</a:t>
            </a:r>
          </a:p>
          <a:p>
            <a:pPr marL="457200" indent="-457200">
              <a:buFont typeface="+mj-lt"/>
              <a:buAutoNum type="arabicPeriod"/>
            </a:pPr>
            <a:r>
              <a:rPr lang="en-US" dirty="0"/>
              <a:t>Ehlers-Danlos-</a:t>
            </a:r>
            <a:r>
              <a:rPr lang="en-US" dirty="0" err="1"/>
              <a:t>syndroom</a:t>
            </a:r>
            <a:r>
              <a:rPr lang="en-US" dirty="0"/>
              <a:t> (4-10 /100.000)</a:t>
            </a:r>
          </a:p>
          <a:p>
            <a:pPr marL="457200" lvl="0" indent="-457200">
              <a:buFont typeface="+mj-lt"/>
              <a:buAutoNum type="arabicPeriod"/>
            </a:pPr>
            <a:r>
              <a:rPr lang="en-US" dirty="0">
                <a:solidFill>
                  <a:srgbClr val="000000"/>
                </a:solidFill>
              </a:rPr>
              <a:t>Beckwith-Wiedemann-</a:t>
            </a:r>
            <a:r>
              <a:rPr lang="en-US" dirty="0" err="1">
                <a:solidFill>
                  <a:srgbClr val="000000"/>
                </a:solidFill>
              </a:rPr>
              <a:t>syndroom</a:t>
            </a:r>
            <a:r>
              <a:rPr lang="en-US" dirty="0">
                <a:solidFill>
                  <a:srgbClr val="000000"/>
                </a:solidFill>
              </a:rPr>
              <a:t> (1:13.000)</a:t>
            </a:r>
          </a:p>
          <a:p>
            <a:pPr marL="457200" indent="-457200">
              <a:buFont typeface="+mj-lt"/>
              <a:buAutoNum type="arabicPeriod"/>
            </a:pPr>
            <a:r>
              <a:rPr lang="en-US" dirty="0" err="1"/>
              <a:t>Homocystinurie</a:t>
            </a:r>
            <a:r>
              <a:rPr lang="en-US" dirty="0"/>
              <a:t> (1:157.000)</a:t>
            </a:r>
            <a:endParaRPr lang="nl-NL" dirty="0"/>
          </a:p>
        </p:txBody>
      </p:sp>
      <p:sp>
        <p:nvSpPr>
          <p:cNvPr id="7" name="Tijdelijke aanduiding voor inhoud 5">
            <a:extLst>
              <a:ext uri="{FF2B5EF4-FFF2-40B4-BE49-F238E27FC236}">
                <a16:creationId xmlns:a16="http://schemas.microsoft.com/office/drawing/2014/main" id="{0DEA8C9D-116B-41E2-AA9B-34B8D384ADB8}"/>
              </a:ext>
            </a:extLst>
          </p:cNvPr>
          <p:cNvSpPr txBox="1">
            <a:spLocks/>
          </p:cNvSpPr>
          <p:nvPr/>
        </p:nvSpPr>
        <p:spPr>
          <a:xfrm>
            <a:off x="4860032" y="962108"/>
            <a:ext cx="4003675" cy="5295817"/>
          </a:xfrm>
          <a:prstGeom prst="rect">
            <a:avLst/>
          </a:prstGeom>
        </p:spPr>
        <p:txBody>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en-US" b="1" kern="0" dirty="0" err="1"/>
              <a:t>Secundaire</a:t>
            </a:r>
            <a:r>
              <a:rPr lang="en-US" b="1" kern="0" dirty="0"/>
              <a:t> </a:t>
            </a:r>
            <a:r>
              <a:rPr lang="en-US" b="1" kern="0" dirty="0" err="1"/>
              <a:t>groeistoornissen</a:t>
            </a:r>
            <a:r>
              <a:rPr lang="en-US" b="1" kern="0" dirty="0"/>
              <a:t> </a:t>
            </a:r>
          </a:p>
          <a:p>
            <a:pPr marL="457200" indent="-457200">
              <a:buFont typeface="+mj-lt"/>
              <a:buAutoNum type="arabicPeriod"/>
            </a:pPr>
            <a:r>
              <a:rPr lang="en-US" kern="0" dirty="0"/>
              <a:t>Centrale </a:t>
            </a:r>
            <a:r>
              <a:rPr lang="en-US" kern="0" dirty="0" err="1"/>
              <a:t>pubertas</a:t>
            </a:r>
            <a:r>
              <a:rPr lang="en-US" kern="0" dirty="0"/>
              <a:t> </a:t>
            </a:r>
            <a:r>
              <a:rPr lang="en-US" kern="0" dirty="0" err="1"/>
              <a:t>precox</a:t>
            </a:r>
            <a:r>
              <a:rPr lang="en-US" kern="0" dirty="0"/>
              <a:t> (1:500)</a:t>
            </a:r>
          </a:p>
          <a:p>
            <a:pPr marL="457200" indent="-457200">
              <a:buFont typeface="+mj-lt"/>
              <a:buAutoNum type="arabicPeriod"/>
            </a:pPr>
            <a:r>
              <a:rPr lang="en-US" kern="0" dirty="0" err="1"/>
              <a:t>Hyperthyreoïdie</a:t>
            </a:r>
            <a:r>
              <a:rPr lang="en-US" kern="0" dirty="0"/>
              <a:t> (1:5000)</a:t>
            </a:r>
          </a:p>
          <a:p>
            <a:pPr marL="457200" indent="-457200">
              <a:buFont typeface="+mj-lt"/>
              <a:buAutoNum type="arabicPeriod"/>
            </a:pPr>
            <a:r>
              <a:rPr lang="en-US" kern="0" dirty="0"/>
              <a:t>Pseudo </a:t>
            </a:r>
            <a:r>
              <a:rPr lang="en-US" kern="0" dirty="0" err="1"/>
              <a:t>pubertas</a:t>
            </a:r>
            <a:r>
              <a:rPr lang="en-US" kern="0" dirty="0"/>
              <a:t> </a:t>
            </a:r>
            <a:r>
              <a:rPr lang="en-US" kern="0" dirty="0" err="1"/>
              <a:t>precox</a:t>
            </a:r>
            <a:r>
              <a:rPr lang="en-US" kern="0" dirty="0"/>
              <a:t> (AGS 1:10.000)</a:t>
            </a:r>
          </a:p>
          <a:p>
            <a:pPr marL="457200" indent="-457200">
              <a:buFont typeface="+mj-lt"/>
              <a:buAutoNum type="arabicPeriod"/>
            </a:pPr>
            <a:r>
              <a:rPr lang="en-US" kern="0" dirty="0" err="1"/>
              <a:t>Groeihormoonoverproductie</a:t>
            </a:r>
            <a:r>
              <a:rPr lang="en-US" kern="0" dirty="0"/>
              <a:t> (</a:t>
            </a:r>
            <a:r>
              <a:rPr lang="en-US" kern="0" dirty="0" err="1"/>
              <a:t>zeer</a:t>
            </a:r>
            <a:r>
              <a:rPr lang="en-US" kern="0" dirty="0"/>
              <a:t> </a:t>
            </a:r>
            <a:r>
              <a:rPr lang="en-US" kern="0" dirty="0" err="1"/>
              <a:t>zeldzaam</a:t>
            </a:r>
            <a:r>
              <a:rPr lang="en-US" kern="0" dirty="0"/>
              <a:t>)</a:t>
            </a:r>
          </a:p>
          <a:p>
            <a:endParaRPr lang="nl-NL" kern="0" dirty="0"/>
          </a:p>
        </p:txBody>
      </p:sp>
    </p:spTree>
    <p:extLst>
      <p:ext uri="{BB962C8B-B14F-4D97-AF65-F5344CB8AC3E}">
        <p14:creationId xmlns:p14="http://schemas.microsoft.com/office/powerpoint/2010/main" val="18288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409C0-A685-42A6-A234-59B09AF55060}"/>
              </a:ext>
            </a:extLst>
          </p:cNvPr>
          <p:cNvSpPr>
            <a:spLocks noGrp="1"/>
          </p:cNvSpPr>
          <p:nvPr>
            <p:ph type="title"/>
          </p:nvPr>
        </p:nvSpPr>
        <p:spPr/>
        <p:txBody>
          <a:bodyPr/>
          <a:lstStyle/>
          <a:p>
            <a:r>
              <a:rPr lang="nl-NL" dirty="0"/>
              <a:t>Grote lengte: </a:t>
            </a:r>
            <a:r>
              <a:rPr lang="nl-NL" i="1" dirty="0"/>
              <a:t>a priori </a:t>
            </a:r>
            <a:r>
              <a:rPr lang="nl-NL" dirty="0"/>
              <a:t>kans op pathologie</a:t>
            </a:r>
          </a:p>
        </p:txBody>
      </p:sp>
      <p:pic>
        <p:nvPicPr>
          <p:cNvPr id="4" name="Afbeelding 3">
            <a:extLst>
              <a:ext uri="{FF2B5EF4-FFF2-40B4-BE49-F238E27FC236}">
                <a16:creationId xmlns:a16="http://schemas.microsoft.com/office/drawing/2014/main" id="{F9281A60-2641-4706-ABD1-2416E69B41B4}"/>
              </a:ext>
            </a:extLst>
          </p:cNvPr>
          <p:cNvPicPr>
            <a:picLocks noChangeAspect="1"/>
          </p:cNvPicPr>
          <p:nvPr/>
        </p:nvPicPr>
        <p:blipFill>
          <a:blip r:embed="rId3"/>
          <a:stretch>
            <a:fillRect/>
          </a:stretch>
        </p:blipFill>
        <p:spPr>
          <a:xfrm>
            <a:off x="810883" y="928211"/>
            <a:ext cx="6822370" cy="5285624"/>
          </a:xfrm>
          <a:prstGeom prst="rect">
            <a:avLst/>
          </a:prstGeom>
          <a:ln>
            <a:noFill/>
          </a:ln>
          <a:effectLst>
            <a:outerShdw blurRad="292100" dist="139700" dir="2700000" algn="tl" rotWithShape="0">
              <a:srgbClr val="333333">
                <a:alpha val="65000"/>
              </a:srgbClr>
            </a:outerShdw>
          </a:effectLst>
        </p:spPr>
      </p:pic>
      <p:sp>
        <p:nvSpPr>
          <p:cNvPr id="3" name="Tekstvak 2">
            <a:extLst>
              <a:ext uri="{FF2B5EF4-FFF2-40B4-BE49-F238E27FC236}">
                <a16:creationId xmlns:a16="http://schemas.microsoft.com/office/drawing/2014/main" id="{9F7912CC-F5B9-45CE-A050-D9E4CACF05C4}"/>
              </a:ext>
            </a:extLst>
          </p:cNvPr>
          <p:cNvSpPr txBox="1"/>
          <p:nvPr/>
        </p:nvSpPr>
        <p:spPr>
          <a:xfrm>
            <a:off x="126712" y="6320275"/>
            <a:ext cx="7695696" cy="584775"/>
          </a:xfrm>
          <a:prstGeom prst="rect">
            <a:avLst/>
          </a:prstGeom>
          <a:noFill/>
        </p:spPr>
        <p:txBody>
          <a:bodyPr wrap="none" rtlCol="0">
            <a:spAutoFit/>
          </a:bodyPr>
          <a:lstStyle/>
          <a:p>
            <a:r>
              <a:rPr lang="nl-NL" sz="1600" i="1" dirty="0" err="1">
                <a:solidFill>
                  <a:schemeClr val="bg2"/>
                </a:solidFill>
                <a:latin typeface="+mn-lt"/>
              </a:rPr>
              <a:t>Thomsett</a:t>
            </a:r>
            <a:r>
              <a:rPr lang="nl-NL" sz="1600" i="1" dirty="0">
                <a:solidFill>
                  <a:schemeClr val="bg2"/>
                </a:solidFill>
                <a:latin typeface="+mn-lt"/>
              </a:rPr>
              <a:t> MJ, J </a:t>
            </a:r>
            <a:r>
              <a:rPr lang="nl-NL" sz="1600" i="1" dirty="0" err="1">
                <a:solidFill>
                  <a:schemeClr val="bg2"/>
                </a:solidFill>
                <a:latin typeface="+mn-lt"/>
              </a:rPr>
              <a:t>Paediatr</a:t>
            </a:r>
            <a:r>
              <a:rPr lang="nl-NL" sz="1600" i="1" dirty="0">
                <a:solidFill>
                  <a:schemeClr val="bg2"/>
                </a:solidFill>
                <a:latin typeface="+mn-lt"/>
              </a:rPr>
              <a:t> Child Health 2009; Stalman SE, J </a:t>
            </a:r>
            <a:r>
              <a:rPr lang="nl-NL" sz="1600" i="1" dirty="0" err="1">
                <a:solidFill>
                  <a:schemeClr val="bg2"/>
                </a:solidFill>
                <a:latin typeface="+mn-lt"/>
              </a:rPr>
              <a:t>Clin</a:t>
            </a:r>
            <a:r>
              <a:rPr lang="nl-NL" sz="1600" i="1" dirty="0">
                <a:solidFill>
                  <a:schemeClr val="bg2"/>
                </a:solidFill>
                <a:latin typeface="+mn-lt"/>
              </a:rPr>
              <a:t> </a:t>
            </a:r>
            <a:r>
              <a:rPr lang="nl-NL" sz="1600" i="1" dirty="0" err="1">
                <a:solidFill>
                  <a:schemeClr val="bg2"/>
                </a:solidFill>
                <a:latin typeface="+mn-lt"/>
              </a:rPr>
              <a:t>Res</a:t>
            </a:r>
            <a:r>
              <a:rPr lang="nl-NL" sz="1600" i="1" dirty="0">
                <a:solidFill>
                  <a:schemeClr val="bg2"/>
                </a:solidFill>
                <a:latin typeface="+mn-lt"/>
              </a:rPr>
              <a:t> </a:t>
            </a:r>
            <a:r>
              <a:rPr lang="nl-NL" sz="1600" i="1" dirty="0" err="1">
                <a:solidFill>
                  <a:schemeClr val="bg2"/>
                </a:solidFill>
                <a:latin typeface="+mn-lt"/>
              </a:rPr>
              <a:t>Pediatr</a:t>
            </a:r>
            <a:r>
              <a:rPr lang="nl-NL" sz="1600" i="1" dirty="0">
                <a:solidFill>
                  <a:schemeClr val="bg2"/>
                </a:solidFill>
                <a:latin typeface="+mn-lt"/>
              </a:rPr>
              <a:t> </a:t>
            </a:r>
            <a:r>
              <a:rPr lang="nl-NL" sz="1600" i="1" dirty="0" err="1">
                <a:solidFill>
                  <a:schemeClr val="bg2"/>
                </a:solidFill>
                <a:latin typeface="+mn-lt"/>
              </a:rPr>
              <a:t>Endocrinol</a:t>
            </a:r>
            <a:r>
              <a:rPr lang="nl-NL" sz="1600" i="1" dirty="0">
                <a:solidFill>
                  <a:schemeClr val="bg2"/>
                </a:solidFill>
                <a:latin typeface="+mn-lt"/>
              </a:rPr>
              <a:t> 2015; </a:t>
            </a:r>
          </a:p>
          <a:p>
            <a:r>
              <a:rPr lang="nl-NL" sz="1600" i="1" dirty="0" err="1">
                <a:solidFill>
                  <a:schemeClr val="bg2"/>
                </a:solidFill>
                <a:latin typeface="+mn-lt"/>
              </a:rPr>
              <a:t>Upners</a:t>
            </a:r>
            <a:r>
              <a:rPr lang="nl-NL" sz="1600" i="1" dirty="0">
                <a:solidFill>
                  <a:schemeClr val="bg2"/>
                </a:solidFill>
                <a:latin typeface="+mn-lt"/>
              </a:rPr>
              <a:t> EN, </a:t>
            </a:r>
            <a:r>
              <a:rPr lang="nl-NL" sz="1600" i="1" dirty="0" err="1">
                <a:solidFill>
                  <a:schemeClr val="bg2"/>
                </a:solidFill>
                <a:latin typeface="+mn-lt"/>
              </a:rPr>
              <a:t>Ped</a:t>
            </a:r>
            <a:r>
              <a:rPr lang="nl-NL" sz="1600" i="1" dirty="0">
                <a:solidFill>
                  <a:schemeClr val="bg2"/>
                </a:solidFill>
                <a:latin typeface="+mn-lt"/>
              </a:rPr>
              <a:t> </a:t>
            </a:r>
            <a:r>
              <a:rPr lang="nl-NL" sz="1600" i="1" dirty="0" err="1">
                <a:solidFill>
                  <a:schemeClr val="bg2"/>
                </a:solidFill>
                <a:latin typeface="+mn-lt"/>
              </a:rPr>
              <a:t>Res</a:t>
            </a:r>
            <a:r>
              <a:rPr lang="nl-NL" sz="1600" i="1" dirty="0">
                <a:solidFill>
                  <a:schemeClr val="bg2"/>
                </a:solidFill>
                <a:latin typeface="+mn-lt"/>
              </a:rPr>
              <a:t> 2016</a:t>
            </a:r>
            <a:r>
              <a:rPr lang="nl-NL" sz="1400" dirty="0">
                <a:solidFill>
                  <a:schemeClr val="bg2"/>
                </a:solidFill>
                <a:latin typeface="+mn-lt"/>
              </a:rPr>
              <a:t>. </a:t>
            </a:r>
          </a:p>
        </p:txBody>
      </p:sp>
    </p:spTree>
    <p:extLst>
      <p:ext uri="{BB962C8B-B14F-4D97-AF65-F5344CB8AC3E}">
        <p14:creationId xmlns:p14="http://schemas.microsoft.com/office/powerpoint/2010/main" val="179713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da-DK" sz="1600" i="1" dirty="0">
                <a:solidFill>
                  <a:schemeClr val="bg2"/>
                </a:solidFill>
                <a:latin typeface="Calibri" panose="020F0502020204030204" pitchFamily="34" charset="0"/>
              </a:rPr>
              <a:t>Baron et al, Nat Rev Endocrinol 2015;11:735-46</a:t>
            </a:r>
            <a:r>
              <a:rPr lang="en-US" sz="1600" i="1" dirty="0">
                <a:solidFill>
                  <a:schemeClr val="bg2"/>
                </a:solidFill>
                <a:latin typeface="Calibri" panose="020F0502020204030204" pitchFamily="34" charset="0"/>
              </a:rPr>
              <a:t> </a:t>
            </a:r>
            <a:r>
              <a:rPr lang="en-US" sz="1600" i="1" dirty="0">
                <a:solidFill>
                  <a:srgbClr val="FFFFFF"/>
                </a:solidFill>
                <a:latin typeface="Calibri" panose="020F0502020204030204" pitchFamily="34" charset="0"/>
              </a:rPr>
              <a:t>Genet Med 2014;16:53</a:t>
            </a:r>
            <a:endParaRPr lang="en-GB" sz="1600" i="1" dirty="0">
              <a:solidFill>
                <a:srgbClr val="FFFFFF"/>
              </a:solidFill>
              <a:latin typeface="Calibri" panose="020F0502020204030204" pitchFamily="34" charset="0"/>
            </a:endParaRPr>
          </a:p>
        </p:txBody>
      </p:sp>
      <p:pic>
        <p:nvPicPr>
          <p:cNvPr id="9" name="Picture 5">
            <a:extLst>
              <a:ext uri="{FF2B5EF4-FFF2-40B4-BE49-F238E27FC236}">
                <a16:creationId xmlns:a16="http://schemas.microsoft.com/office/drawing/2014/main" id="{9A00147B-14C6-4C88-AB68-33E016174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74763"/>
            <a:ext cx="8715375" cy="4314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kstvak 2">
            <a:extLst>
              <a:ext uri="{FF2B5EF4-FFF2-40B4-BE49-F238E27FC236}">
                <a16:creationId xmlns:a16="http://schemas.microsoft.com/office/drawing/2014/main" id="{045BA5A2-5D9C-4800-B232-470C81BFE205}"/>
              </a:ext>
            </a:extLst>
          </p:cNvPr>
          <p:cNvSpPr txBox="1"/>
          <p:nvPr/>
        </p:nvSpPr>
        <p:spPr>
          <a:xfrm>
            <a:off x="3616036" y="983818"/>
            <a:ext cx="3380028" cy="461665"/>
          </a:xfrm>
          <a:prstGeom prst="rect">
            <a:avLst/>
          </a:prstGeom>
          <a:noFill/>
        </p:spPr>
        <p:txBody>
          <a:bodyPr wrap="none" rtlCol="0">
            <a:spAutoFit/>
          </a:bodyPr>
          <a:lstStyle/>
          <a:p>
            <a:pPr>
              <a:defRPr/>
            </a:pPr>
            <a:r>
              <a:rPr lang="nl-NL" dirty="0">
                <a:solidFill>
                  <a:srgbClr val="FF0000"/>
                </a:solidFill>
                <a:latin typeface="Calibri"/>
              </a:rPr>
              <a:t>Primaire groeistoornissen</a:t>
            </a:r>
          </a:p>
        </p:txBody>
      </p:sp>
      <p:cxnSp>
        <p:nvCxnSpPr>
          <p:cNvPr id="11" name="Rechte verbindingslijn met pijl 4">
            <a:extLst>
              <a:ext uri="{FF2B5EF4-FFF2-40B4-BE49-F238E27FC236}">
                <a16:creationId xmlns:a16="http://schemas.microsoft.com/office/drawing/2014/main" id="{E9D465F6-947C-4E80-95A7-D4386957FAA8}"/>
              </a:ext>
            </a:extLst>
          </p:cNvPr>
          <p:cNvCxnSpPr/>
          <p:nvPr/>
        </p:nvCxnSpPr>
        <p:spPr bwMode="auto">
          <a:xfrm flipH="1">
            <a:off x="3616036" y="1445483"/>
            <a:ext cx="1163782" cy="923644"/>
          </a:xfrm>
          <a:prstGeom prst="straightConnector1">
            <a:avLst/>
          </a:prstGeom>
          <a:solidFill>
            <a:srgbClr val="007CC2"/>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Ovaal 8">
            <a:extLst>
              <a:ext uri="{FF2B5EF4-FFF2-40B4-BE49-F238E27FC236}">
                <a16:creationId xmlns:a16="http://schemas.microsoft.com/office/drawing/2014/main" id="{9AD22EE2-A697-44F9-8D85-08E38C6E2A36}"/>
              </a:ext>
            </a:extLst>
          </p:cNvPr>
          <p:cNvSpPr/>
          <p:nvPr/>
        </p:nvSpPr>
        <p:spPr bwMode="auto">
          <a:xfrm>
            <a:off x="318655" y="2369127"/>
            <a:ext cx="3546763" cy="2369128"/>
          </a:xfrm>
          <a:prstGeom prst="ellipse">
            <a:avLst/>
          </a:prstGeom>
          <a:no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endParaRPr>
          </a:p>
        </p:txBody>
      </p:sp>
      <p:sp>
        <p:nvSpPr>
          <p:cNvPr id="13" name="Ovaal 10">
            <a:extLst>
              <a:ext uri="{FF2B5EF4-FFF2-40B4-BE49-F238E27FC236}">
                <a16:creationId xmlns:a16="http://schemas.microsoft.com/office/drawing/2014/main" id="{0BD65D4D-9486-4A11-96F5-AEFD0CD0C33C}"/>
              </a:ext>
            </a:extLst>
          </p:cNvPr>
          <p:cNvSpPr/>
          <p:nvPr/>
        </p:nvSpPr>
        <p:spPr bwMode="auto">
          <a:xfrm>
            <a:off x="443344" y="2244436"/>
            <a:ext cx="3422073" cy="249381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endParaRPr>
          </a:p>
        </p:txBody>
      </p:sp>
      <p:sp>
        <p:nvSpPr>
          <p:cNvPr id="17" name="Text Box 6">
            <a:extLst>
              <a:ext uri="{FF2B5EF4-FFF2-40B4-BE49-F238E27FC236}">
                <a16:creationId xmlns:a16="http://schemas.microsoft.com/office/drawing/2014/main" id="{5CE157A6-8C58-460D-B080-BB16A75DCDFB}"/>
              </a:ext>
            </a:extLst>
          </p:cNvPr>
          <p:cNvSpPr txBox="1">
            <a:spLocks noChangeArrowheads="1"/>
          </p:cNvSpPr>
          <p:nvPr/>
        </p:nvSpPr>
        <p:spPr bwMode="auto">
          <a:xfrm>
            <a:off x="491352" y="248131"/>
            <a:ext cx="4269230" cy="522770"/>
          </a:xfrm>
          <a:prstGeom prst="rect">
            <a:avLst/>
          </a:prstGeom>
          <a:noFill/>
          <a:ln>
            <a:noFill/>
          </a:ln>
          <a:effectLst/>
          <a:extLst/>
        </p:spPr>
        <p:txBody>
          <a:bodyPr wrap="none" lIns="90988" tIns="45497" rIns="90988" bIns="45497">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Calibri"/>
                <a:ea typeface="ＭＳ Ｐゴシック" charset="0"/>
                <a:cs typeface="+mn-cs"/>
              </a:rPr>
              <a:t>Regulatie</a:t>
            </a:r>
            <a:r>
              <a:rPr kumimoji="0" lang="en-GB" sz="2800" b="1" i="0" u="none" strike="noStrike" kern="1200" cap="none" spc="0" normalizeH="0" baseline="0" noProof="0" dirty="0">
                <a:ln>
                  <a:noFill/>
                </a:ln>
                <a:solidFill>
                  <a:srgbClr val="FFFFFF"/>
                </a:solidFill>
                <a:effectLst/>
                <a:uLnTx/>
                <a:uFillTx/>
                <a:latin typeface="Calibri"/>
                <a:ea typeface="ＭＳ Ｐゴシック" charset="0"/>
                <a:cs typeface="+mn-cs"/>
              </a:rPr>
              <a:t> van de </a:t>
            </a:r>
            <a:r>
              <a:rPr kumimoji="0" lang="en-GB" sz="2800" b="1" i="0" u="none" strike="noStrike" kern="1200" cap="none" spc="0" normalizeH="0" baseline="0" noProof="0" dirty="0" err="1">
                <a:ln>
                  <a:noFill/>
                </a:ln>
                <a:solidFill>
                  <a:srgbClr val="FFFFFF"/>
                </a:solidFill>
                <a:effectLst/>
                <a:uLnTx/>
                <a:uFillTx/>
                <a:latin typeface="Calibri"/>
                <a:ea typeface="ＭＳ Ｐゴシック" charset="0"/>
                <a:cs typeface="+mn-cs"/>
              </a:rPr>
              <a:t>groeischijf</a:t>
            </a:r>
            <a:endParaRPr kumimoji="0" lang="en-GB" sz="2800" b="1" i="0" u="none" strike="noStrike" kern="1200" cap="none" spc="0" normalizeH="0" baseline="0" noProof="0" dirty="0">
              <a:ln>
                <a:noFill/>
              </a:ln>
              <a:solidFill>
                <a:srgbClr val="FFFFFF"/>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73345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2D1BF-CB5E-4F38-B2A9-8911582B5D7E}"/>
              </a:ext>
            </a:extLst>
          </p:cNvPr>
          <p:cNvSpPr>
            <a:spLocks noGrp="1"/>
          </p:cNvSpPr>
          <p:nvPr>
            <p:ph type="title"/>
          </p:nvPr>
        </p:nvSpPr>
        <p:spPr>
          <a:xfrm>
            <a:off x="160867" y="0"/>
            <a:ext cx="7518399" cy="854075"/>
          </a:xfrm>
        </p:spPr>
        <p:txBody>
          <a:bodyPr/>
          <a:lstStyle/>
          <a:p>
            <a:r>
              <a:rPr lang="nl-NL" dirty="0"/>
              <a:t>Focus op eerder en frequenter opsporen van: </a:t>
            </a:r>
          </a:p>
        </p:txBody>
      </p:sp>
      <p:sp>
        <p:nvSpPr>
          <p:cNvPr id="3" name="Tijdelijke aanduiding voor inhoud 2">
            <a:extLst>
              <a:ext uri="{FF2B5EF4-FFF2-40B4-BE49-F238E27FC236}">
                <a16:creationId xmlns:a16="http://schemas.microsoft.com/office/drawing/2014/main" id="{262586F7-D902-4FD1-98B8-AE97797B4519}"/>
              </a:ext>
            </a:extLst>
          </p:cNvPr>
          <p:cNvSpPr>
            <a:spLocks noGrp="1"/>
          </p:cNvSpPr>
          <p:nvPr>
            <p:ph idx="1"/>
          </p:nvPr>
        </p:nvSpPr>
        <p:spPr>
          <a:xfrm>
            <a:off x="426244" y="928987"/>
            <a:ext cx="8291512" cy="5540824"/>
          </a:xfrm>
        </p:spPr>
        <p:txBody>
          <a:bodyPr/>
          <a:lstStyle/>
          <a:p>
            <a:r>
              <a:rPr lang="nl-NL" sz="2400" b="1" dirty="0"/>
              <a:t>Klinefelter-syndroom (KS): </a:t>
            </a:r>
          </a:p>
          <a:p>
            <a:pPr marL="702900" lvl="2" indent="-342900">
              <a:buFont typeface="Arial" panose="020B0604020202020204" pitchFamily="34" charset="0"/>
              <a:buChar char="•"/>
            </a:pPr>
            <a:r>
              <a:rPr lang="nl-NL" sz="2400" dirty="0"/>
              <a:t>Incidentie: 1/500 mannen</a:t>
            </a:r>
          </a:p>
          <a:p>
            <a:pPr marL="702900" lvl="2" indent="-342900">
              <a:buFont typeface="Arial" panose="020B0604020202020204" pitchFamily="34" charset="0"/>
              <a:buChar char="•"/>
            </a:pPr>
            <a:r>
              <a:rPr lang="nl-NL" sz="2400" dirty="0"/>
              <a:t>Slechts 10% ontdekt voor puberteit</a:t>
            </a:r>
          </a:p>
          <a:p>
            <a:pPr marL="702900" lvl="2" indent="-342900">
              <a:buFont typeface="Arial" panose="020B0604020202020204" pitchFamily="34" charset="0"/>
              <a:buChar char="•"/>
            </a:pPr>
            <a:r>
              <a:rPr lang="nl-NL" sz="2400" dirty="0"/>
              <a:t>Taak-spraakachterstand/motorische problematiek: vroegtijdige ondersteuning mogelijk</a:t>
            </a:r>
          </a:p>
          <a:p>
            <a:pPr marL="702900" lvl="2" indent="-342900">
              <a:buFont typeface="Arial" panose="020B0604020202020204" pitchFamily="34" charset="0"/>
              <a:buChar char="•"/>
            </a:pPr>
            <a:r>
              <a:rPr lang="nl-NL" sz="2400" dirty="0"/>
              <a:t>Groeiversnelling vanaf de geboorte, meest uitgesproken tussen 5-8 jaar</a:t>
            </a:r>
          </a:p>
          <a:p>
            <a:pPr marL="702900" lvl="2" indent="-342900">
              <a:buFont typeface="Arial" panose="020B0604020202020204" pitchFamily="34" charset="0"/>
              <a:buChar char="•"/>
            </a:pPr>
            <a:r>
              <a:rPr lang="nl-NL" sz="2400" dirty="0"/>
              <a:t>Eindlengte 4-10 cm boven de gemiddelde lengte (dus meestal &lt;+2 SDS)</a:t>
            </a:r>
          </a:p>
          <a:p>
            <a:pPr marL="702900" lvl="2" indent="-342900">
              <a:buFont typeface="Arial" panose="020B0604020202020204" pitchFamily="34" charset="0"/>
              <a:buChar char="•"/>
            </a:pPr>
            <a:r>
              <a:rPr lang="nl-NL" sz="2400" dirty="0"/>
              <a:t>Array analyse i.p.v. </a:t>
            </a:r>
            <a:r>
              <a:rPr lang="nl-NL" sz="2400" dirty="0" err="1"/>
              <a:t>karyogram</a:t>
            </a:r>
            <a:endParaRPr lang="nl-NL" sz="2400" dirty="0"/>
          </a:p>
          <a:p>
            <a:endParaRPr lang="nl-NL" dirty="0"/>
          </a:p>
        </p:txBody>
      </p:sp>
    </p:spTree>
    <p:extLst>
      <p:ext uri="{BB962C8B-B14F-4D97-AF65-F5344CB8AC3E}">
        <p14:creationId xmlns:p14="http://schemas.microsoft.com/office/powerpoint/2010/main" val="314517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0A6B-D5D6-4DE7-8E45-31986262FE18}"/>
              </a:ext>
            </a:extLst>
          </p:cNvPr>
          <p:cNvSpPr>
            <a:spLocks noGrp="1"/>
          </p:cNvSpPr>
          <p:nvPr>
            <p:ph type="title"/>
          </p:nvPr>
        </p:nvSpPr>
        <p:spPr/>
        <p:txBody>
          <a:bodyPr/>
          <a:lstStyle/>
          <a:p>
            <a:r>
              <a:rPr lang="nl-NL" dirty="0"/>
              <a:t>Groei Klinefelter t.o.v. normale populatie</a:t>
            </a:r>
          </a:p>
        </p:txBody>
      </p:sp>
      <p:graphicFrame>
        <p:nvGraphicFramePr>
          <p:cNvPr id="4" name="Tijdelijke aanduiding voor afbeelding 6">
            <a:extLst>
              <a:ext uri="{FF2B5EF4-FFF2-40B4-BE49-F238E27FC236}">
                <a16:creationId xmlns:a16="http://schemas.microsoft.com/office/drawing/2014/main" id="{FE1BB89C-0925-48C6-91E8-A8B92307831F}"/>
              </a:ext>
            </a:extLst>
          </p:cNvPr>
          <p:cNvGraphicFramePr>
            <a:graphicFrameLocks/>
          </p:cNvGraphicFramePr>
          <p:nvPr>
            <p:extLst>
              <p:ext uri="{D42A27DB-BD31-4B8C-83A1-F6EECF244321}">
                <p14:modId xmlns:p14="http://schemas.microsoft.com/office/powerpoint/2010/main" val="3220119437"/>
              </p:ext>
            </p:extLst>
          </p:nvPr>
        </p:nvGraphicFramePr>
        <p:xfrm>
          <a:off x="566738" y="1066800"/>
          <a:ext cx="6659562" cy="53339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36CDD05-E597-419C-A902-A4E0FFF4962F}"/>
              </a:ext>
            </a:extLst>
          </p:cNvPr>
          <p:cNvSpPr txBox="1"/>
          <p:nvPr/>
        </p:nvSpPr>
        <p:spPr>
          <a:xfrm>
            <a:off x="0" y="6520919"/>
            <a:ext cx="9144000" cy="338554"/>
          </a:xfrm>
          <a:prstGeom prst="rect">
            <a:avLst/>
          </a:prstGeom>
          <a:noFill/>
        </p:spPr>
        <p:txBody>
          <a:bodyPr wrap="square" rtlCol="0">
            <a:spAutoFit/>
          </a:bodyPr>
          <a:lstStyle/>
          <a:p>
            <a:r>
              <a:rPr lang="en-US" sz="1600" i="1" dirty="0">
                <a:solidFill>
                  <a:schemeClr val="bg2"/>
                </a:solidFill>
                <a:latin typeface="+mn-lt"/>
              </a:rPr>
              <a:t>Ratcliff S, Arch Dis Child 1999;80:192-195</a:t>
            </a:r>
            <a:endParaRPr lang="nl-NL" sz="1600" i="1" dirty="0">
              <a:solidFill>
                <a:schemeClr val="bg2"/>
              </a:solidFill>
              <a:latin typeface="+mn-lt"/>
            </a:endParaRPr>
          </a:p>
        </p:txBody>
      </p:sp>
    </p:spTree>
    <p:extLst>
      <p:ext uri="{BB962C8B-B14F-4D97-AF65-F5344CB8AC3E}">
        <p14:creationId xmlns:p14="http://schemas.microsoft.com/office/powerpoint/2010/main" val="161641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2D1BF-CB5E-4F38-B2A9-8911582B5D7E}"/>
              </a:ext>
            </a:extLst>
          </p:cNvPr>
          <p:cNvSpPr>
            <a:spLocks noGrp="1"/>
          </p:cNvSpPr>
          <p:nvPr>
            <p:ph type="title"/>
          </p:nvPr>
        </p:nvSpPr>
        <p:spPr>
          <a:xfrm>
            <a:off x="160867" y="0"/>
            <a:ext cx="7518399" cy="854075"/>
          </a:xfrm>
        </p:spPr>
        <p:txBody>
          <a:bodyPr/>
          <a:lstStyle/>
          <a:p>
            <a:r>
              <a:rPr lang="nl-NL" dirty="0"/>
              <a:t>Focus op eerder en frequenter opsporen van: </a:t>
            </a:r>
          </a:p>
        </p:txBody>
      </p:sp>
      <p:sp>
        <p:nvSpPr>
          <p:cNvPr id="3" name="Tijdelijke aanduiding voor inhoud 2">
            <a:extLst>
              <a:ext uri="{FF2B5EF4-FFF2-40B4-BE49-F238E27FC236}">
                <a16:creationId xmlns:a16="http://schemas.microsoft.com/office/drawing/2014/main" id="{262586F7-D902-4FD1-98B8-AE97797B4519}"/>
              </a:ext>
            </a:extLst>
          </p:cNvPr>
          <p:cNvSpPr>
            <a:spLocks noGrp="1"/>
          </p:cNvSpPr>
          <p:nvPr>
            <p:ph idx="1"/>
          </p:nvPr>
        </p:nvSpPr>
        <p:spPr>
          <a:xfrm>
            <a:off x="426244" y="928987"/>
            <a:ext cx="8291512" cy="5540824"/>
          </a:xfrm>
        </p:spPr>
        <p:txBody>
          <a:bodyPr/>
          <a:lstStyle/>
          <a:p>
            <a:r>
              <a:rPr lang="nl-NL" sz="2400" b="1" dirty="0" err="1"/>
              <a:t>Marfan</a:t>
            </a:r>
            <a:r>
              <a:rPr lang="nl-NL" sz="2400" b="1" dirty="0"/>
              <a:t>-syndroom (MFS):</a:t>
            </a:r>
          </a:p>
          <a:p>
            <a:pPr marL="702900" lvl="2" indent="-342900">
              <a:buFont typeface="Arial" panose="020B0604020202020204" pitchFamily="34" charset="0"/>
              <a:buChar char="•"/>
            </a:pPr>
            <a:r>
              <a:rPr lang="nl-NL" sz="2400" dirty="0"/>
              <a:t>Incidentie: 2,3/10.000</a:t>
            </a:r>
          </a:p>
          <a:p>
            <a:pPr marL="702900" lvl="2" indent="-342900">
              <a:buFont typeface="Arial" panose="020B0604020202020204" pitchFamily="34" charset="0"/>
              <a:buChar char="•"/>
            </a:pPr>
            <a:r>
              <a:rPr lang="nl-NL" sz="2400" dirty="0"/>
              <a:t>Veel en ernstige </a:t>
            </a:r>
            <a:r>
              <a:rPr lang="nl-NL" sz="2400" dirty="0" err="1"/>
              <a:t>comorbiditeit</a:t>
            </a:r>
            <a:r>
              <a:rPr lang="nl-NL" sz="2400" dirty="0"/>
              <a:t> (lensluxatie, scoliose, dissectie aorta)</a:t>
            </a:r>
          </a:p>
          <a:p>
            <a:pPr marL="702900" lvl="2" indent="-342900">
              <a:buFont typeface="Arial" panose="020B0604020202020204" pitchFamily="34" charset="0"/>
              <a:buChar char="•"/>
            </a:pPr>
            <a:r>
              <a:rPr lang="nl-NL" sz="2400" dirty="0"/>
              <a:t>In Deens onderzoek met cohort van 412 volwassen MFS </a:t>
            </a:r>
            <a:r>
              <a:rPr lang="nl-NL" sz="2400" dirty="0" err="1"/>
              <a:t>patienten</a:t>
            </a:r>
            <a:r>
              <a:rPr lang="nl-NL" sz="2400" dirty="0"/>
              <a:t>: 1/3 van de patiënten moest aorta-operatie ondergaan (n=150). Bij 70 van de patiënten waarbij acute OK nodig was vanwege dissectie, werd bij de helft toen pas de diagnose MFS gesteld (8,5%)</a:t>
            </a:r>
          </a:p>
          <a:p>
            <a:pPr marL="702900" lvl="2"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129020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Inhoud</a:t>
            </a:r>
            <a:endParaRPr lang="en-GB" dirty="0"/>
          </a:p>
        </p:txBody>
      </p:sp>
      <p:sp>
        <p:nvSpPr>
          <p:cNvPr id="4" name="Content Placeholder 2">
            <a:extLst>
              <a:ext uri="{FF2B5EF4-FFF2-40B4-BE49-F238E27FC236}">
                <a16:creationId xmlns:a16="http://schemas.microsoft.com/office/drawing/2014/main" id="{F0261A9C-8A82-4F02-84EE-1D92336725B9}"/>
              </a:ext>
            </a:extLst>
          </p:cNvPr>
          <p:cNvSpPr>
            <a:spLocks noGrp="1"/>
          </p:cNvSpPr>
          <p:nvPr>
            <p:ph idx="1"/>
          </p:nvPr>
        </p:nvSpPr>
        <p:spPr>
          <a:xfrm>
            <a:off x="566738" y="1137443"/>
            <a:ext cx="8291512" cy="5113338"/>
          </a:xfrm>
        </p:spPr>
        <p:txBody>
          <a:bodyPr/>
          <a:lstStyle/>
          <a:p>
            <a:pPr marL="457200" indent="-457200">
              <a:buFont typeface="+mj-lt"/>
              <a:buAutoNum type="arabicPeriod"/>
            </a:pPr>
            <a:r>
              <a:rPr lang="en-GB" sz="2400" dirty="0" err="1"/>
              <a:t>Introductie</a:t>
            </a:r>
            <a:endParaRPr lang="en-GB" sz="2400" dirty="0"/>
          </a:p>
          <a:p>
            <a:pPr marL="457200" indent="-457200">
              <a:buFont typeface="+mj-lt"/>
              <a:buAutoNum type="arabicPeriod"/>
            </a:pPr>
            <a:endParaRPr lang="en-GB" sz="2400" dirty="0"/>
          </a:p>
          <a:p>
            <a:pPr marL="457200" indent="-457200">
              <a:buFont typeface="+mj-lt"/>
              <a:buAutoNum type="arabicPeriod"/>
            </a:pPr>
            <a:r>
              <a:rPr lang="en-GB" sz="2400" dirty="0" err="1"/>
              <a:t>Relevante</a:t>
            </a:r>
            <a:r>
              <a:rPr lang="en-GB" sz="2400" dirty="0"/>
              <a:t> </a:t>
            </a:r>
            <a:r>
              <a:rPr lang="en-GB" sz="2400" dirty="0" err="1"/>
              <a:t>oorzaken</a:t>
            </a:r>
            <a:endParaRPr lang="en-GB" sz="2400" dirty="0"/>
          </a:p>
          <a:p>
            <a:pPr marL="457200" indent="-457200">
              <a:buFont typeface="+mj-lt"/>
              <a:buAutoNum type="arabicPeriod"/>
            </a:pPr>
            <a:endParaRPr lang="en-GB" sz="2400" dirty="0"/>
          </a:p>
          <a:p>
            <a:pPr marL="457200" indent="-457200">
              <a:buFont typeface="+mj-lt"/>
              <a:buAutoNum type="arabicPeriod"/>
            </a:pPr>
            <a:r>
              <a:rPr lang="en-GB" sz="2400" dirty="0" err="1"/>
              <a:t>Stapsgewijze</a:t>
            </a:r>
            <a:r>
              <a:rPr lang="en-GB" sz="2400" dirty="0"/>
              <a:t> </a:t>
            </a:r>
            <a:r>
              <a:rPr lang="en-GB" sz="2400" dirty="0" err="1"/>
              <a:t>aanpak</a:t>
            </a:r>
            <a:r>
              <a:rPr lang="en-GB" sz="2400" dirty="0"/>
              <a:t> (</a:t>
            </a:r>
            <a:r>
              <a:rPr lang="en-GB" sz="2400" dirty="0" err="1"/>
              <a:t>beslis</a:t>
            </a:r>
            <a:r>
              <a:rPr lang="en-GB" sz="2400" dirty="0"/>
              <a:t>-schema)</a:t>
            </a:r>
          </a:p>
          <a:p>
            <a:pPr marL="457200" indent="-457200">
              <a:buFont typeface="+mj-lt"/>
              <a:buAutoNum type="arabicPeriod"/>
            </a:pPr>
            <a:endParaRPr lang="en-GB" sz="2400" dirty="0"/>
          </a:p>
          <a:p>
            <a:pPr marL="457200" indent="-457200">
              <a:buFont typeface="+mj-lt"/>
              <a:buAutoNum type="arabicPeriod"/>
            </a:pPr>
            <a:r>
              <a:rPr lang="en-GB" sz="2400" dirty="0"/>
              <a:t>Grote </a:t>
            </a:r>
            <a:r>
              <a:rPr lang="en-GB" sz="2400" dirty="0" err="1"/>
              <a:t>lengte</a:t>
            </a:r>
            <a:r>
              <a:rPr lang="en-GB" sz="2400" dirty="0"/>
              <a:t> en </a:t>
            </a:r>
            <a:r>
              <a:rPr lang="en-GB" sz="2400" dirty="0" err="1"/>
              <a:t>eindlengtereductie</a:t>
            </a:r>
            <a:r>
              <a:rPr lang="en-GB" sz="2400" dirty="0"/>
              <a:t> </a:t>
            </a:r>
            <a:r>
              <a:rPr lang="en-GB" sz="2400" dirty="0" err="1"/>
              <a:t>d.m.v</a:t>
            </a:r>
            <a:r>
              <a:rPr lang="en-GB" sz="2400" dirty="0"/>
              <a:t>. </a:t>
            </a:r>
            <a:r>
              <a:rPr lang="en-GB" sz="2400" dirty="0" err="1"/>
              <a:t>epifysiodese</a:t>
            </a:r>
            <a:endParaRPr lang="en-GB" sz="2400" dirty="0"/>
          </a:p>
          <a:p>
            <a:pPr marL="457200" indent="-457200">
              <a:buFont typeface="+mj-lt"/>
              <a:buAutoNum type="arabicPeriod"/>
            </a:pPr>
            <a:endParaRPr lang="en-GB" sz="2400" dirty="0"/>
          </a:p>
          <a:p>
            <a:pPr marL="457200" indent="-457200">
              <a:buFont typeface="+mj-lt"/>
              <a:buAutoNum type="arabicPeriod"/>
            </a:pPr>
            <a:r>
              <a:rPr lang="en-GB" sz="2400" dirty="0" err="1"/>
              <a:t>Aanbevelingen</a:t>
            </a:r>
            <a:endParaRPr lang="en-GB" sz="2400" dirty="0"/>
          </a:p>
          <a:p>
            <a:endParaRPr lang="en-GB" dirty="0"/>
          </a:p>
        </p:txBody>
      </p:sp>
    </p:spTree>
    <p:extLst>
      <p:ext uri="{BB962C8B-B14F-4D97-AF65-F5344CB8AC3E}">
        <p14:creationId xmlns:p14="http://schemas.microsoft.com/office/powerpoint/2010/main" val="10177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5584F-F861-40EA-92D4-3BADFBB3A771}"/>
              </a:ext>
            </a:extLst>
          </p:cNvPr>
          <p:cNvSpPr>
            <a:spLocks noGrp="1"/>
          </p:cNvSpPr>
          <p:nvPr>
            <p:ph type="title"/>
          </p:nvPr>
        </p:nvSpPr>
        <p:spPr>
          <a:xfrm>
            <a:off x="566738" y="0"/>
            <a:ext cx="6824662" cy="854075"/>
          </a:xfrm>
        </p:spPr>
        <p:txBody>
          <a:bodyPr/>
          <a:lstStyle/>
          <a:p>
            <a:r>
              <a:rPr lang="nl-NL" dirty="0"/>
              <a:t>Groei van kinderen met </a:t>
            </a:r>
            <a:r>
              <a:rPr lang="nl-NL" dirty="0" err="1"/>
              <a:t>Marfan</a:t>
            </a:r>
            <a:r>
              <a:rPr lang="nl-NL" dirty="0"/>
              <a:t>-syndroom t.o.v. normale populatie</a:t>
            </a:r>
          </a:p>
        </p:txBody>
      </p:sp>
      <p:sp>
        <p:nvSpPr>
          <p:cNvPr id="12" name="Tekstvak 11">
            <a:extLst>
              <a:ext uri="{FF2B5EF4-FFF2-40B4-BE49-F238E27FC236}">
                <a16:creationId xmlns:a16="http://schemas.microsoft.com/office/drawing/2014/main" id="{71AB9845-CA05-4020-937C-5658B4C278B8}"/>
              </a:ext>
            </a:extLst>
          </p:cNvPr>
          <p:cNvSpPr txBox="1"/>
          <p:nvPr/>
        </p:nvSpPr>
        <p:spPr>
          <a:xfrm>
            <a:off x="5520285" y="6519446"/>
            <a:ext cx="3819922" cy="338554"/>
          </a:xfrm>
          <a:prstGeom prst="rect">
            <a:avLst/>
          </a:prstGeom>
          <a:noFill/>
        </p:spPr>
        <p:txBody>
          <a:bodyPr wrap="square" rtlCol="0">
            <a:spAutoFit/>
          </a:bodyPr>
          <a:lstStyle/>
          <a:p>
            <a:r>
              <a:rPr lang="nl-NL" sz="1600" i="1" dirty="0" err="1">
                <a:solidFill>
                  <a:schemeClr val="bg2"/>
                </a:solidFill>
                <a:latin typeface="+mn-lt"/>
              </a:rPr>
              <a:t>Kwun</a:t>
            </a:r>
            <a:r>
              <a:rPr lang="nl-NL" sz="1600" i="1" dirty="0">
                <a:solidFill>
                  <a:schemeClr val="bg2"/>
                </a:solidFill>
                <a:latin typeface="+mn-lt"/>
              </a:rPr>
              <a:t> J et al.  J </a:t>
            </a:r>
            <a:r>
              <a:rPr lang="nl-NL" sz="1600" i="1" dirty="0" err="1">
                <a:solidFill>
                  <a:schemeClr val="bg2"/>
                </a:solidFill>
                <a:latin typeface="+mn-lt"/>
              </a:rPr>
              <a:t>Korean</a:t>
            </a:r>
            <a:r>
              <a:rPr lang="nl-NL" sz="1600" i="1" dirty="0">
                <a:solidFill>
                  <a:schemeClr val="bg2"/>
                </a:solidFill>
                <a:latin typeface="+mn-lt"/>
              </a:rPr>
              <a:t> Med </a:t>
            </a:r>
            <a:r>
              <a:rPr lang="nl-NL" sz="1600" i="1" dirty="0" err="1">
                <a:solidFill>
                  <a:schemeClr val="bg2"/>
                </a:solidFill>
                <a:latin typeface="+mn-lt"/>
              </a:rPr>
              <a:t>Science</a:t>
            </a:r>
            <a:r>
              <a:rPr lang="nl-NL" sz="1600" i="1" dirty="0">
                <a:solidFill>
                  <a:schemeClr val="bg2"/>
                </a:solidFill>
                <a:latin typeface="+mn-lt"/>
              </a:rPr>
              <a:t>, 2015</a:t>
            </a:r>
            <a:r>
              <a:rPr lang="nl-NL" sz="1200" dirty="0">
                <a:solidFill>
                  <a:schemeClr val="accent6"/>
                </a:solidFill>
              </a:rPr>
              <a:t> </a:t>
            </a:r>
          </a:p>
        </p:txBody>
      </p:sp>
      <p:pic>
        <p:nvPicPr>
          <p:cNvPr id="13" name="Tijdelijke aanduiding voor afbeelding 4">
            <a:extLst>
              <a:ext uri="{FF2B5EF4-FFF2-40B4-BE49-F238E27FC236}">
                <a16:creationId xmlns:a16="http://schemas.microsoft.com/office/drawing/2014/main" id="{20DF0D97-0BEB-4E1B-9928-4E11CE0D03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01" b="301"/>
          <a:stretch>
            <a:fillRect/>
          </a:stretch>
        </p:blipFill>
        <p:spPr>
          <a:xfrm>
            <a:off x="458882" y="1009650"/>
            <a:ext cx="8331595" cy="5048131"/>
          </a:xfrm>
        </p:spPr>
      </p:pic>
      <p:sp>
        <p:nvSpPr>
          <p:cNvPr id="3" name="TextBox 2">
            <a:extLst>
              <a:ext uri="{FF2B5EF4-FFF2-40B4-BE49-F238E27FC236}">
                <a16:creationId xmlns:a16="http://schemas.microsoft.com/office/drawing/2014/main" id="{6C97CDD8-7C08-48DF-81FF-69354EFEFD80}"/>
              </a:ext>
            </a:extLst>
          </p:cNvPr>
          <p:cNvSpPr txBox="1"/>
          <p:nvPr/>
        </p:nvSpPr>
        <p:spPr>
          <a:xfrm>
            <a:off x="1809750" y="6057781"/>
            <a:ext cx="1176925" cy="461665"/>
          </a:xfrm>
          <a:prstGeom prst="rect">
            <a:avLst/>
          </a:prstGeom>
          <a:noFill/>
        </p:spPr>
        <p:txBody>
          <a:bodyPr wrap="none" rtlCol="0">
            <a:spAutoFit/>
          </a:bodyPr>
          <a:lstStyle/>
          <a:p>
            <a:r>
              <a:rPr lang="en-US" dirty="0" err="1">
                <a:solidFill>
                  <a:schemeClr val="accent6"/>
                </a:solidFill>
                <a:latin typeface="+mn-lt"/>
              </a:rPr>
              <a:t>Jongens</a:t>
            </a:r>
            <a:endParaRPr lang="nl-NL" dirty="0">
              <a:solidFill>
                <a:schemeClr val="accent6"/>
              </a:solidFill>
              <a:latin typeface="+mn-lt"/>
            </a:endParaRPr>
          </a:p>
        </p:txBody>
      </p:sp>
      <p:sp>
        <p:nvSpPr>
          <p:cNvPr id="15" name="TextBox 14">
            <a:extLst>
              <a:ext uri="{FF2B5EF4-FFF2-40B4-BE49-F238E27FC236}">
                <a16:creationId xmlns:a16="http://schemas.microsoft.com/office/drawing/2014/main" id="{DB393137-C7CB-4E0D-A09D-E34F5A6180BA}"/>
              </a:ext>
            </a:extLst>
          </p:cNvPr>
          <p:cNvSpPr txBox="1"/>
          <p:nvPr/>
        </p:nvSpPr>
        <p:spPr>
          <a:xfrm>
            <a:off x="6288587" y="6057781"/>
            <a:ext cx="1141659" cy="461665"/>
          </a:xfrm>
          <a:prstGeom prst="rect">
            <a:avLst/>
          </a:prstGeom>
          <a:noFill/>
        </p:spPr>
        <p:txBody>
          <a:bodyPr wrap="none" rtlCol="0">
            <a:spAutoFit/>
          </a:bodyPr>
          <a:lstStyle/>
          <a:p>
            <a:r>
              <a:rPr lang="en-US" dirty="0" err="1">
                <a:solidFill>
                  <a:schemeClr val="accent6"/>
                </a:solidFill>
                <a:latin typeface="+mn-lt"/>
              </a:rPr>
              <a:t>Meisjes</a:t>
            </a:r>
            <a:endParaRPr lang="nl-NL" dirty="0">
              <a:solidFill>
                <a:schemeClr val="accent6"/>
              </a:solidFill>
              <a:latin typeface="+mn-lt"/>
            </a:endParaRPr>
          </a:p>
        </p:txBody>
      </p:sp>
    </p:spTree>
    <p:extLst>
      <p:ext uri="{BB962C8B-B14F-4D97-AF65-F5344CB8AC3E}">
        <p14:creationId xmlns:p14="http://schemas.microsoft.com/office/powerpoint/2010/main" val="174074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2D1BF-CB5E-4F38-B2A9-8911582B5D7E}"/>
              </a:ext>
            </a:extLst>
          </p:cNvPr>
          <p:cNvSpPr>
            <a:spLocks noGrp="1"/>
          </p:cNvSpPr>
          <p:nvPr>
            <p:ph type="title"/>
          </p:nvPr>
        </p:nvSpPr>
        <p:spPr>
          <a:xfrm>
            <a:off x="160867" y="0"/>
            <a:ext cx="7518399" cy="854075"/>
          </a:xfrm>
        </p:spPr>
        <p:txBody>
          <a:bodyPr/>
          <a:lstStyle/>
          <a:p>
            <a:r>
              <a:rPr lang="en-US" dirty="0"/>
              <a:t>M</a:t>
            </a:r>
            <a:r>
              <a:rPr lang="nl-NL" dirty="0"/>
              <a:t>et genetische technieken zijn recent diverse primaire groeistoornissen ontdekt:  </a:t>
            </a:r>
          </a:p>
        </p:txBody>
      </p:sp>
      <p:sp>
        <p:nvSpPr>
          <p:cNvPr id="3" name="Tijdelijke aanduiding voor inhoud 2">
            <a:extLst>
              <a:ext uri="{FF2B5EF4-FFF2-40B4-BE49-F238E27FC236}">
                <a16:creationId xmlns:a16="http://schemas.microsoft.com/office/drawing/2014/main" id="{262586F7-D902-4FD1-98B8-AE97797B4519}"/>
              </a:ext>
            </a:extLst>
          </p:cNvPr>
          <p:cNvSpPr>
            <a:spLocks noGrp="1"/>
          </p:cNvSpPr>
          <p:nvPr>
            <p:ph idx="1"/>
          </p:nvPr>
        </p:nvSpPr>
        <p:spPr>
          <a:xfrm>
            <a:off x="29429" y="928987"/>
            <a:ext cx="3524654" cy="4045969"/>
          </a:xfrm>
        </p:spPr>
        <p:txBody>
          <a:bodyPr/>
          <a:lstStyle/>
          <a:p>
            <a:pPr marL="702900" lvl="2" indent="-342900">
              <a:buFont typeface="Arial" panose="020B0604020202020204" pitchFamily="34" charset="0"/>
              <a:buChar char="•"/>
            </a:pPr>
            <a:r>
              <a:rPr lang="en-US" sz="2400" i="1" dirty="0"/>
              <a:t>SHOX</a:t>
            </a:r>
            <a:r>
              <a:rPr lang="en-US" sz="2400" dirty="0"/>
              <a:t> duplicatie</a:t>
            </a:r>
            <a:r>
              <a:rPr lang="en-US" sz="2400" baseline="30000" dirty="0"/>
              <a:t>1</a:t>
            </a:r>
          </a:p>
          <a:p>
            <a:pPr marL="702900" lvl="2" indent="-342900">
              <a:buFont typeface="Arial" panose="020B0604020202020204" pitchFamily="34" charset="0"/>
              <a:buChar char="•"/>
            </a:pPr>
            <a:r>
              <a:rPr lang="en-US" sz="2400" i="1" dirty="0"/>
              <a:t>CNP</a:t>
            </a:r>
            <a:r>
              <a:rPr lang="en-US" sz="2400" dirty="0"/>
              <a:t> </a:t>
            </a:r>
            <a:r>
              <a:rPr lang="en-US" sz="2400" dirty="0" err="1"/>
              <a:t>duplicatie</a:t>
            </a:r>
            <a:r>
              <a:rPr lang="en-US" sz="2400" dirty="0"/>
              <a:t> of </a:t>
            </a:r>
            <a:r>
              <a:rPr lang="en-US" sz="2400" dirty="0" err="1"/>
              <a:t>activerende</a:t>
            </a:r>
            <a:r>
              <a:rPr lang="en-US" sz="2400" dirty="0"/>
              <a:t> mutatie</a:t>
            </a:r>
            <a:r>
              <a:rPr lang="en-US" sz="2400" baseline="30000" dirty="0"/>
              <a:t>2</a:t>
            </a:r>
          </a:p>
          <a:p>
            <a:pPr marL="702900" lvl="2" indent="-342900">
              <a:buFont typeface="Arial" panose="020B0604020202020204" pitchFamily="34" charset="0"/>
              <a:buChar char="•"/>
            </a:pPr>
            <a:r>
              <a:rPr lang="en-US" sz="2400" i="1" dirty="0"/>
              <a:t>NPR2</a:t>
            </a:r>
            <a:r>
              <a:rPr lang="en-US" sz="2400" dirty="0"/>
              <a:t> </a:t>
            </a:r>
            <a:r>
              <a:rPr lang="en-US" sz="2400" dirty="0" err="1"/>
              <a:t>activerende</a:t>
            </a:r>
            <a:r>
              <a:rPr lang="en-US" sz="2400" dirty="0"/>
              <a:t> mutatie</a:t>
            </a:r>
            <a:r>
              <a:rPr lang="en-US" sz="2400" baseline="30000" dirty="0"/>
              <a:t>3,4</a:t>
            </a:r>
          </a:p>
          <a:p>
            <a:pPr marL="702900" lvl="2" indent="-342900">
              <a:buFont typeface="Arial" panose="020B0604020202020204" pitchFamily="34" charset="0"/>
              <a:buChar char="•"/>
            </a:pPr>
            <a:r>
              <a:rPr lang="en-US" sz="2400" dirty="0"/>
              <a:t>Bi-</a:t>
            </a:r>
            <a:r>
              <a:rPr lang="en-US" sz="2400" dirty="0" err="1"/>
              <a:t>allelische</a:t>
            </a:r>
            <a:r>
              <a:rPr lang="en-US" sz="2400" dirty="0"/>
              <a:t> </a:t>
            </a:r>
            <a:r>
              <a:rPr lang="en-US" sz="2400" i="1" dirty="0"/>
              <a:t>NPR3</a:t>
            </a:r>
            <a:r>
              <a:rPr lang="en-US" sz="2400" dirty="0"/>
              <a:t> </a:t>
            </a:r>
            <a:r>
              <a:rPr lang="en-US" sz="2400" dirty="0" err="1"/>
              <a:t>inactiverende</a:t>
            </a:r>
            <a:r>
              <a:rPr lang="en-US" sz="2400" dirty="0"/>
              <a:t> mutatie</a:t>
            </a:r>
            <a:r>
              <a:rPr lang="en-US" sz="2400" baseline="30000" dirty="0"/>
              <a:t>5</a:t>
            </a:r>
            <a:r>
              <a:rPr lang="en-US" sz="2400" dirty="0"/>
              <a:t> </a:t>
            </a:r>
            <a:endParaRPr lang="nl-NL" sz="2400" dirty="0"/>
          </a:p>
          <a:p>
            <a:endParaRPr lang="nl-NL" sz="2400" dirty="0"/>
          </a:p>
        </p:txBody>
      </p:sp>
      <p:pic>
        <p:nvPicPr>
          <p:cNvPr id="4" name="Picture 5">
            <a:extLst>
              <a:ext uri="{FF2B5EF4-FFF2-40B4-BE49-F238E27FC236}">
                <a16:creationId xmlns:a16="http://schemas.microsoft.com/office/drawing/2014/main" id="{86B9851F-1F84-45E4-B1F0-0D15E6CF6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066" y="928987"/>
            <a:ext cx="2386012" cy="317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CFF7B1F-7B9D-4100-8FC0-767270E3D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264" y="4166969"/>
            <a:ext cx="1135640" cy="264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54EBE32-0239-4782-82C5-435EF5BBB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254" y="4149717"/>
            <a:ext cx="1975828" cy="264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4242B0B-C29B-47EC-A8C1-5ADCDEFD3F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3433" y="4115210"/>
            <a:ext cx="1382617" cy="264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87ADE41-CF1F-4EA6-B1A2-C4CF1B53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062" y="1080094"/>
            <a:ext cx="2862560" cy="285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38D4097-003E-4908-BE84-0F120D9C36E9}"/>
              </a:ext>
            </a:extLst>
          </p:cNvPr>
          <p:cNvSpPr txBox="1"/>
          <p:nvPr/>
        </p:nvSpPr>
        <p:spPr>
          <a:xfrm>
            <a:off x="143806" y="5581072"/>
            <a:ext cx="4004045" cy="1323439"/>
          </a:xfrm>
          <a:prstGeom prst="rect">
            <a:avLst/>
          </a:prstGeom>
          <a:noFill/>
        </p:spPr>
        <p:txBody>
          <a:bodyPr wrap="none" rtlCol="0">
            <a:spAutoFit/>
          </a:bodyPr>
          <a:lstStyle/>
          <a:p>
            <a:r>
              <a:rPr lang="en-US" sz="1600" i="1" baseline="30000" dirty="0">
                <a:solidFill>
                  <a:schemeClr val="bg2"/>
                </a:solidFill>
                <a:latin typeface="+mn-lt"/>
              </a:rPr>
              <a:t>1</a:t>
            </a:r>
            <a:r>
              <a:rPr lang="en-US" sz="1600" i="1" dirty="0">
                <a:solidFill>
                  <a:schemeClr val="bg2"/>
                </a:solidFill>
                <a:latin typeface="+mn-lt"/>
              </a:rPr>
              <a:t>Uppners et al, Acta </a:t>
            </a:r>
            <a:r>
              <a:rPr lang="en-US" sz="1600" i="1" dirty="0" err="1">
                <a:solidFill>
                  <a:schemeClr val="bg2"/>
                </a:solidFill>
                <a:latin typeface="+mn-lt"/>
              </a:rPr>
              <a:t>Paediatr</a:t>
            </a:r>
            <a:r>
              <a:rPr lang="en-US" sz="1600" i="1" dirty="0">
                <a:solidFill>
                  <a:schemeClr val="bg2"/>
                </a:solidFill>
                <a:latin typeface="+mn-lt"/>
              </a:rPr>
              <a:t> 2017;106:1651.</a:t>
            </a:r>
          </a:p>
          <a:p>
            <a:r>
              <a:rPr lang="en-US" sz="1600" i="1" baseline="30000" dirty="0">
                <a:solidFill>
                  <a:schemeClr val="bg2"/>
                </a:solidFill>
                <a:latin typeface="+mn-lt"/>
              </a:rPr>
              <a:t>2</a:t>
            </a:r>
            <a:r>
              <a:rPr lang="en-US" sz="1600" i="1" dirty="0">
                <a:solidFill>
                  <a:schemeClr val="bg2"/>
                </a:solidFill>
                <a:latin typeface="+mn-lt"/>
              </a:rPr>
              <a:t>Bocciardi et al, Hum </a:t>
            </a:r>
            <a:r>
              <a:rPr lang="en-US" sz="1600" i="1" dirty="0" err="1">
                <a:solidFill>
                  <a:schemeClr val="bg2"/>
                </a:solidFill>
                <a:latin typeface="+mn-lt"/>
              </a:rPr>
              <a:t>Mut</a:t>
            </a:r>
            <a:r>
              <a:rPr lang="en-US" sz="1600" i="1" dirty="0">
                <a:solidFill>
                  <a:schemeClr val="bg2"/>
                </a:solidFill>
                <a:latin typeface="+mn-lt"/>
              </a:rPr>
              <a:t> 2007;28:724 </a:t>
            </a:r>
          </a:p>
          <a:p>
            <a:r>
              <a:rPr lang="en-US" sz="1600" i="1" baseline="30000" dirty="0">
                <a:solidFill>
                  <a:schemeClr val="bg2"/>
                </a:solidFill>
                <a:latin typeface="+mn-lt"/>
              </a:rPr>
              <a:t>3</a:t>
            </a:r>
            <a:r>
              <a:rPr lang="en-US" sz="1600" i="1" dirty="0">
                <a:solidFill>
                  <a:schemeClr val="bg2"/>
                </a:solidFill>
                <a:latin typeface="+mn-lt"/>
              </a:rPr>
              <a:t>Miura et al, </a:t>
            </a:r>
            <a:r>
              <a:rPr lang="en-US" sz="1600" i="1" dirty="0" err="1">
                <a:solidFill>
                  <a:schemeClr val="bg2"/>
                </a:solidFill>
                <a:latin typeface="+mn-lt"/>
              </a:rPr>
              <a:t>PLoS</a:t>
            </a:r>
            <a:r>
              <a:rPr lang="en-US" sz="1600" i="1" dirty="0">
                <a:solidFill>
                  <a:schemeClr val="bg2"/>
                </a:solidFill>
                <a:latin typeface="+mn-lt"/>
              </a:rPr>
              <a:t> ONE 2012:7:42180</a:t>
            </a:r>
          </a:p>
          <a:p>
            <a:r>
              <a:rPr lang="en-US" sz="1600" i="1" baseline="30000" dirty="0">
                <a:solidFill>
                  <a:schemeClr val="bg2"/>
                </a:solidFill>
                <a:latin typeface="+mn-lt"/>
              </a:rPr>
              <a:t>4</a:t>
            </a:r>
            <a:r>
              <a:rPr lang="en-US" sz="1600" i="1" dirty="0">
                <a:solidFill>
                  <a:schemeClr val="bg2"/>
                </a:solidFill>
                <a:latin typeface="+mn-lt"/>
              </a:rPr>
              <a:t>Hannema et al, JCEM 2013;98:1988</a:t>
            </a:r>
          </a:p>
          <a:p>
            <a:r>
              <a:rPr lang="en-US" sz="1600" i="1" baseline="30000" dirty="0">
                <a:solidFill>
                  <a:schemeClr val="bg2"/>
                </a:solidFill>
                <a:latin typeface="+mn-lt"/>
              </a:rPr>
              <a:t>5</a:t>
            </a:r>
            <a:r>
              <a:rPr lang="en-US" sz="1600" i="1" dirty="0">
                <a:solidFill>
                  <a:schemeClr val="bg2"/>
                </a:solidFill>
                <a:latin typeface="+mn-lt"/>
              </a:rPr>
              <a:t>Boudin et al, Am J Hum Genet 2018;103:288 </a:t>
            </a:r>
            <a:endParaRPr lang="nl-NL" sz="1600" i="1" dirty="0">
              <a:solidFill>
                <a:schemeClr val="bg2"/>
              </a:solidFill>
              <a:latin typeface="+mn-lt"/>
            </a:endParaRPr>
          </a:p>
        </p:txBody>
      </p:sp>
    </p:spTree>
    <p:extLst>
      <p:ext uri="{BB962C8B-B14F-4D97-AF65-F5344CB8AC3E}">
        <p14:creationId xmlns:p14="http://schemas.microsoft.com/office/powerpoint/2010/main" val="31444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a:t>3. </a:t>
            </a:r>
            <a:r>
              <a:rPr lang="en-US" dirty="0" err="1"/>
              <a:t>Stapsgewijze</a:t>
            </a:r>
            <a:r>
              <a:rPr lang="en-US" dirty="0"/>
              <a:t> </a:t>
            </a:r>
            <a:r>
              <a:rPr lang="en-US" dirty="0" err="1"/>
              <a:t>aanpak</a:t>
            </a:r>
            <a:r>
              <a:rPr lang="en-US" dirty="0"/>
              <a:t> (</a:t>
            </a:r>
            <a:r>
              <a:rPr lang="en-US" dirty="0" err="1"/>
              <a:t>beslis</a:t>
            </a:r>
            <a:r>
              <a:rPr lang="en-US" dirty="0"/>
              <a:t>-schema)</a:t>
            </a:r>
            <a:endParaRPr lang="nl-NL" dirty="0"/>
          </a:p>
        </p:txBody>
      </p:sp>
    </p:spTree>
    <p:extLst>
      <p:ext uri="{BB962C8B-B14F-4D97-AF65-F5344CB8AC3E}">
        <p14:creationId xmlns:p14="http://schemas.microsoft.com/office/powerpoint/2010/main" val="238434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9728" y="16654"/>
            <a:ext cx="9141570" cy="6863627"/>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356427" y="2361574"/>
            <a:ext cx="1674906" cy="69422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2094012" y="2156608"/>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Verdacht voor Klinefelter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2H</a:t>
            </a:r>
            <a:r>
              <a:rPr kumimoji="0" lang="nl-NL" sz="1100" b="0" i="0" u="none" strike="noStrike" kern="1200" cap="none" spc="0" normalizeH="0" baseline="0" noProof="0" dirty="0">
                <a:ln>
                  <a:noFill/>
                </a:ln>
                <a:solidFill>
                  <a:schemeClr val="bg1"/>
                </a:solidFill>
                <a:effectLst/>
                <a:uLnTx/>
                <a:uFillTx/>
                <a:latin typeface="Calibri"/>
                <a:ea typeface="+mn-ea"/>
                <a:cs typeface="+mn-cs"/>
              </a:rPr>
              <a:t>) of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2I</a:t>
            </a:r>
            <a:r>
              <a:rPr kumimoji="0" lang="nl-NL" sz="1100" b="0" i="0" u="none" strike="noStrike" kern="1200" cap="none" spc="0" normalizeH="0" baseline="0" noProof="0" dirty="0">
                <a:ln>
                  <a:noFill/>
                </a:ln>
                <a:solidFill>
                  <a:schemeClr val="bg1"/>
                </a:solidFill>
                <a:effectLst/>
                <a:uLnTx/>
                <a:uFillTx/>
                <a:latin typeface="Calibri"/>
                <a:ea typeface="+mn-ea"/>
                <a:cs typeface="+mn-cs"/>
              </a:rPr>
              <a:t>)?</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hthoek 9"/>
          <p:cNvSpPr/>
          <p:nvPr/>
        </p:nvSpPr>
        <p:spPr>
          <a:xfrm>
            <a:off x="2031681" y="3619083"/>
            <a:ext cx="1649103" cy="134651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1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Rechthoek 13"/>
          <p:cNvSpPr/>
          <p:nvPr/>
        </p:nvSpPr>
        <p:spPr>
          <a:xfrm>
            <a:off x="7245342" y="2172882"/>
            <a:ext cx="1870141" cy="133489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kliniek beslissen  over verder onderzoek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2K</a:t>
            </a:r>
            <a:r>
              <a:rPr kumimoji="0" lang="nl-NL" sz="1100" b="0" i="0" u="none" strike="noStrike" kern="1200" cap="none" spc="0" normalizeH="0" baseline="0" noProof="0" dirty="0">
                <a:ln>
                  <a:noFill/>
                </a:ln>
                <a:solidFill>
                  <a:schemeClr val="bg1"/>
                </a:solidFill>
                <a:effectLst/>
                <a:uLnTx/>
                <a:uFillTx/>
                <a:latin typeface="Calibri"/>
                <a:ea typeface="+mn-ea"/>
                <a:cs typeface="+mn-cs"/>
              </a:rPr>
              <a:t>)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Pubertas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precox</a:t>
            </a:r>
            <a:endParaRPr kumimoji="0" lang="nl-NL" sz="1100" b="0" i="0" u="none" strike="noStrike" kern="1200" cap="none" spc="0" normalizeH="0" baseline="0" noProof="0" dirty="0">
              <a:ln>
                <a:noFill/>
              </a:ln>
              <a:solidFill>
                <a:schemeClr val="bg1"/>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GH overproductie </a:t>
            </a:r>
          </a:p>
        </p:txBody>
      </p:sp>
      <p:sp>
        <p:nvSpPr>
          <p:cNvPr id="11" name="Rechthoek 10"/>
          <p:cNvSpPr/>
          <p:nvPr/>
        </p:nvSpPr>
        <p:spPr>
          <a:xfrm>
            <a:off x="1106430" y="0"/>
            <a:ext cx="2976227" cy="209179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primaire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ontwikkelingsachterstand, motorische en/of spraak/taalachterstand, gedragsproblemen, excessieve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intrauteriene</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 cardiale- en oogafwijkingen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a:ln>
                  <a:noFill/>
                </a:ln>
                <a:solidFill>
                  <a:prstClr val="black"/>
                </a:solidFill>
                <a:effectLst/>
                <a:uLnTx/>
                <a:uFillTx/>
                <a:latin typeface="Calibri"/>
                <a:ea typeface="+mn-ea"/>
                <a:cs typeface="+mn-cs"/>
              </a:rPr>
              <a:t>dominante overerving, disproportie, dysmorfie, cardiale- en oogaandoening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disproportie (</a:t>
            </a:r>
            <a:r>
              <a:rPr kumimoji="0" lang="nl-NL" sz="1100" b="0" i="1" u="none" strike="noStrike" kern="1200" cap="none" spc="0" normalizeH="0" baseline="0" noProof="0" dirty="0">
                <a:ln>
                  <a:noFill/>
                </a:ln>
                <a:solidFill>
                  <a:prstClr val="black"/>
                </a:solidFill>
                <a:effectLst/>
                <a:uLnTx/>
                <a:uFillTx/>
                <a:latin typeface="Calibri"/>
                <a:ea typeface="+mn-ea"/>
                <a:cs typeface="+mn-cs"/>
              </a:rPr>
              <a:t>Bijlage III en IV</a:t>
            </a:r>
            <a:r>
              <a:rPr kumimoji="0" lang="nl-NL" sz="1100" b="0" i="0" u="none" strike="noStrike" kern="1200" cap="none" spc="0" normalizeH="0" baseline="0" noProof="0" dirty="0">
                <a:ln>
                  <a:noFill/>
                </a:ln>
                <a:solidFill>
                  <a:prstClr val="black"/>
                </a:solidFill>
                <a:effectLst/>
                <a:uLnTx/>
                <a:uFillTx/>
                <a:latin typeface="Calibri"/>
                <a:ea typeface="+mn-ea"/>
                <a:cs typeface="+mn-cs"/>
              </a:rPr>
              <a:t>), dysmorfie, lange vingers,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thumb</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err="1">
                <a:ln>
                  <a:noFill/>
                </a:ln>
                <a:solidFill>
                  <a:prstClr val="black"/>
                </a:solidFill>
                <a:effectLst/>
                <a:uLnTx/>
                <a:uFillTx/>
                <a:latin typeface="Calibri"/>
                <a:ea typeface="+mn-ea"/>
                <a:cs typeface="+mn-cs"/>
              </a:rPr>
              <a:t>wrist</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sign</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pectus</a:t>
            </a:r>
            <a:r>
              <a:rPr kumimoji="0" lang="nl-NL" sz="1100" b="0" i="0" u="none" strike="noStrike" kern="1200" cap="none" spc="0" normalizeH="0" baseline="0" noProof="0" dirty="0">
                <a:ln>
                  <a:noFill/>
                </a:ln>
                <a:solidFill>
                  <a:prstClr val="black"/>
                </a:solidFill>
                <a:effectLst/>
                <a:uLnTx/>
                <a:uFillTx/>
                <a:latin typeface="Calibri"/>
                <a:ea typeface="+mn-ea"/>
                <a:cs typeface="+mn-cs"/>
              </a:rPr>
              <a:t>, macrocefalie, gynaecomastie, cryptorchisme, micropenis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 </a:t>
            </a:r>
            <a:r>
              <a:rPr kumimoji="0" lang="nl-NL" sz="1100" b="0" i="0" u="none" strike="noStrike" kern="1200" cap="none" spc="0" normalizeH="0" baseline="0" noProof="0" dirty="0">
                <a:ln>
                  <a:noFill/>
                </a:ln>
                <a:solidFill>
                  <a:prstClr val="black"/>
                </a:solidFill>
                <a:effectLst/>
                <a:uLnTx/>
                <a:uFillTx/>
                <a:latin typeface="Calibri"/>
                <a:ea typeface="+mn-ea"/>
                <a:cs typeface="+mn-cs"/>
              </a:rPr>
              <a:t>groeiversnelling tussen 5-8 jaar</a:t>
            </a:r>
          </a:p>
        </p:txBody>
      </p:sp>
      <p:sp>
        <p:nvSpPr>
          <p:cNvPr id="15" name="Rechthoek 14"/>
          <p:cNvSpPr/>
          <p:nvPr/>
        </p:nvSpPr>
        <p:spPr>
          <a:xfrm>
            <a:off x="6114511" y="-5400"/>
            <a:ext cx="3029489" cy="19518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secundaire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grote eetlust, gewichtsverlies, onrust, excessief transpireren, verschijnselen van verhoogde intracraniële druk (hoofdpijn, braken, visusklachten), bestraling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a:ln>
                  <a:noFill/>
                </a:ln>
                <a:solidFill>
                  <a:prstClr val="black"/>
                </a:solidFill>
                <a:effectLst/>
                <a:uLnTx/>
                <a:uFillTx/>
                <a:latin typeface="Calibri"/>
                <a:ea typeface="+mn-ea"/>
                <a:cs typeface="+mn-cs"/>
              </a:rPr>
              <a:t> schildklierziekten</a:t>
            </a:r>
            <a:endParaRPr kumimoji="0" lang="nl-NL"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vroege puberteit  (meisjes &lt;8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jongens &lt;9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thyreotoxische</a:t>
            </a:r>
            <a:r>
              <a:rPr kumimoji="0" lang="nl-NL" sz="1100" b="0" i="0" u="none" strike="noStrike" kern="1200" cap="none" spc="0" normalizeH="0" baseline="0" noProof="0" dirty="0">
                <a:ln>
                  <a:noFill/>
                </a:ln>
                <a:solidFill>
                  <a:prstClr val="black"/>
                </a:solidFill>
                <a:effectLst/>
                <a:uLnTx/>
                <a:uFillTx/>
                <a:latin typeface="Calibri"/>
                <a:ea typeface="+mn-ea"/>
                <a:cs typeface="+mn-cs"/>
              </a:rPr>
              <a:t> symptomen, verminderde visus, neurologische symptomen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groeiversnelling (lengtetoename  &gt;1SDS)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 name="Rechte verbindingslijn met pijl 2"/>
          <p:cNvCxnSpPr>
            <a:cxnSpLocks/>
          </p:cNvCxnSpPr>
          <p:nvPr/>
        </p:nvCxnSpPr>
        <p:spPr>
          <a:xfrm flipH="1">
            <a:off x="5040498" y="514446"/>
            <a:ext cx="1" cy="1804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a:stCxn id="82" idx="2"/>
            <a:endCxn id="86" idx="0"/>
          </p:cNvCxnSpPr>
          <p:nvPr/>
        </p:nvCxnSpPr>
        <p:spPr>
          <a:xfrm>
            <a:off x="5040499" y="1609723"/>
            <a:ext cx="11299" cy="1196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cxnSpLocks/>
            <a:stCxn id="7" idx="3"/>
            <a:endCxn id="8" idx="0"/>
          </p:cNvCxnSpPr>
          <p:nvPr/>
        </p:nvCxnSpPr>
        <p:spPr>
          <a:xfrm flipH="1" flipV="1">
            <a:off x="3486110" y="2703532"/>
            <a:ext cx="870317" cy="5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a:off x="1329580" y="2703532"/>
            <a:ext cx="764432" cy="93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a:endCxn id="10" idx="0"/>
          </p:cNvCxnSpPr>
          <p:nvPr/>
        </p:nvCxnSpPr>
        <p:spPr>
          <a:xfrm>
            <a:off x="2850926" y="3264348"/>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6167376" y="2237963"/>
            <a:ext cx="9860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sp>
        <p:nvSpPr>
          <p:cNvPr id="46" name="Tekstvak 45"/>
          <p:cNvSpPr txBox="1"/>
          <p:nvPr/>
        </p:nvSpPr>
        <p:spPr>
          <a:xfrm>
            <a:off x="3516522" y="2496182"/>
            <a:ext cx="1021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 primaire groeistoornis</a:t>
            </a:r>
          </a:p>
        </p:txBody>
      </p:sp>
      <p:sp>
        <p:nvSpPr>
          <p:cNvPr id="48" name="Tekstvak 47"/>
          <p:cNvSpPr txBox="1"/>
          <p:nvPr/>
        </p:nvSpPr>
        <p:spPr>
          <a:xfrm>
            <a:off x="2492577" y="3266357"/>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051798" y="3033243"/>
            <a:ext cx="0" cy="11866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53163" y="5433581"/>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cxnSp>
        <p:nvCxnSpPr>
          <p:cNvPr id="23" name="Rechte verbindingslijn met pijl 22"/>
          <p:cNvCxnSpPr>
            <a:cxnSpLocks/>
            <a:stCxn id="177" idx="3"/>
            <a:endCxn id="39" idx="0"/>
          </p:cNvCxnSpPr>
          <p:nvPr/>
        </p:nvCxnSpPr>
        <p:spPr>
          <a:xfrm flipH="1">
            <a:off x="6419298" y="4577609"/>
            <a:ext cx="1571777"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3168392" y="54187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42" name="Tekstvak 41"/>
          <p:cNvSpPr txBox="1"/>
          <p:nvPr/>
        </p:nvSpPr>
        <p:spPr>
          <a:xfrm>
            <a:off x="7330835" y="43389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133038" y="4201154"/>
            <a:ext cx="2286260" cy="75608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-SDS&gt;+1,6SD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groter</a:t>
            </a:r>
            <a:r>
              <a:rPr kumimoji="0" lang="en-US" sz="1100" b="0"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100" b="0"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708490" y="3264348"/>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400114" y="6183489"/>
            <a:ext cx="1826270" cy="57606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 min TH-SDS&gt;+2.5?*</a:t>
            </a:r>
          </a:p>
        </p:txBody>
      </p:sp>
      <p:cxnSp>
        <p:nvCxnSpPr>
          <p:cNvPr id="31" name="Straight Arrow Connector 30"/>
          <p:cNvCxnSpPr>
            <a:cxnSpLocks/>
            <a:stCxn id="54" idx="0"/>
            <a:endCxn id="231" idx="0"/>
          </p:cNvCxnSpPr>
          <p:nvPr/>
        </p:nvCxnSpPr>
        <p:spPr>
          <a:xfrm>
            <a:off x="4612378" y="4952613"/>
            <a:ext cx="0" cy="3169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a:endCxn id="250" idx="0"/>
          </p:cNvCxnSpPr>
          <p:nvPr/>
        </p:nvCxnSpPr>
        <p:spPr>
          <a:xfrm>
            <a:off x="6230277" y="4957237"/>
            <a:ext cx="5711" cy="4763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404639" y="4952613"/>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a:endCxn id="210" idx="3"/>
          </p:cNvCxnSpPr>
          <p:nvPr/>
        </p:nvCxnSpPr>
        <p:spPr>
          <a:xfrm flipH="1">
            <a:off x="2031682" y="6471521"/>
            <a:ext cx="368432" cy="45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21669" y="6251501"/>
            <a:ext cx="2968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085655" y="4721149"/>
            <a:ext cx="0" cy="2784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185235" y="47359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88520" y="2376457"/>
            <a:ext cx="1241060" cy="67292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Array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1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100" b="0" i="0" u="none" strike="noStrike" kern="1200" cap="none" spc="0" normalizeH="0" baseline="0" noProof="0" dirty="0">
                <a:ln>
                  <a:noFill/>
                </a:ln>
                <a:solidFill>
                  <a:schemeClr val="bg1"/>
                </a:solidFill>
                <a:effectLst/>
                <a:uLnTx/>
                <a:uFillTx/>
                <a:latin typeface="Calibri"/>
                <a:ea typeface="+mn-ea"/>
                <a:cs typeface="+mn-cs"/>
              </a:rPr>
              <a:t>, echo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384849" y="5372530"/>
            <a:ext cx="1247165" cy="536824"/>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Afgeronde rechthoek 170"/>
          <p:cNvSpPr/>
          <p:nvPr/>
        </p:nvSpPr>
        <p:spPr>
          <a:xfrm>
            <a:off x="7293781" y="5024128"/>
            <a:ext cx="1499395" cy="484946"/>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secundaire oorzaak* </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75757" y="251735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3969055" y="5269516"/>
            <a:ext cx="1286646" cy="68661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433581"/>
            <a:ext cx="1151384" cy="3696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4" name="Afgeronde rechthoek 263"/>
          <p:cNvSpPr/>
          <p:nvPr/>
        </p:nvSpPr>
        <p:spPr>
          <a:xfrm>
            <a:off x="6345910" y="6237312"/>
            <a:ext cx="2798089" cy="629379"/>
          </a:xfrm>
          <a:prstGeom prst="round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*Overweeg </a:t>
            </a:r>
            <a:r>
              <a:rPr kumimoji="0" lang="nl-NL" sz="1000" b="1" i="0" u="none" strike="noStrike" kern="1200" cap="none" spc="0" normalizeH="0" baseline="0" noProof="0" dirty="0" err="1">
                <a:ln>
                  <a:noFill/>
                </a:ln>
                <a:solidFill>
                  <a:prstClr val="black"/>
                </a:solidFill>
                <a:effectLst/>
                <a:uLnTx/>
                <a:uFillTx/>
                <a:latin typeface="Calibri"/>
                <a:ea typeface="+mn-ea"/>
                <a:cs typeface="+mn-cs"/>
              </a:rPr>
              <a:t>epifysiodese</a:t>
            </a:r>
            <a:r>
              <a:rPr kumimoji="0" lang="nl-NL" sz="1000" b="1" i="0" u="none" strike="noStrike" kern="1200" cap="none" spc="0" normalizeH="0" baseline="0" noProof="0" dirty="0">
                <a:ln>
                  <a:noFill/>
                </a:ln>
                <a:solidFill>
                  <a:prstClr val="black"/>
                </a:solidFill>
                <a:effectLst/>
                <a:uLnTx/>
                <a:uFillTx/>
                <a:latin typeface="Calibri"/>
                <a:ea typeface="+mn-ea"/>
                <a:cs typeface="+mn-cs"/>
              </a:rPr>
              <a:t> bij eindlengtevoorspelling &gt;185 cm (meisjes) en &gt;200 cm (jongens)</a:t>
            </a: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Tekstvak 46"/>
          <p:cNvSpPr txBox="1"/>
          <p:nvPr/>
        </p:nvSpPr>
        <p:spPr>
          <a:xfrm>
            <a:off x="4238921" y="625150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a:endCxn id="210" idx="0"/>
          </p:cNvCxnSpPr>
          <p:nvPr/>
        </p:nvCxnSpPr>
        <p:spPr>
          <a:xfrm>
            <a:off x="1008432" y="5909354"/>
            <a:ext cx="3466" cy="1879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698479" y="3049378"/>
            <a:ext cx="10571"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394528" y="4292342"/>
            <a:ext cx="637153" cy="24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332886" y="3958289"/>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85" name="Rechthoek 115"/>
          <p:cNvSpPr/>
          <p:nvPr/>
        </p:nvSpPr>
        <p:spPr>
          <a:xfrm>
            <a:off x="0" y="3064"/>
            <a:ext cx="982701" cy="20887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Afkortingen: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A: anamnese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a:ea typeface="+mn-ea"/>
                <a:cs typeface="+mn-cs"/>
              </a:rPr>
              <a:t>Fam</a:t>
            </a:r>
            <a:r>
              <a:rPr kumimoji="0" lang="nl-NL" sz="1000" b="0" i="0" u="none" strike="noStrike" kern="1200" cap="none" spc="0" normalizeH="0" baseline="0" noProof="0" dirty="0">
                <a:ln>
                  <a:noFill/>
                </a:ln>
                <a:solidFill>
                  <a:prstClr val="black"/>
                </a:solidFill>
                <a:effectLst/>
                <a:uLnTx/>
                <a:uFillTx/>
                <a:latin typeface="Calibri"/>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familie-anamnese</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GH: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groei-hormoon</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LO: lichamelijk onderzoek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TH: target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height</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X: radiologie</a:t>
            </a:r>
          </a:p>
        </p:txBody>
      </p:sp>
      <p:cxnSp>
        <p:nvCxnSpPr>
          <p:cNvPr id="245" name="Straight Arrow Connector 244"/>
          <p:cNvCxnSpPr>
            <a:cxnSpLocks/>
            <a:stCxn id="86" idx="2"/>
          </p:cNvCxnSpPr>
          <p:nvPr/>
        </p:nvCxnSpPr>
        <p:spPr>
          <a:xfrm>
            <a:off x="5051798" y="2147649"/>
            <a:ext cx="0" cy="185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2" idx="0"/>
            <a:endCxn id="75" idx="1"/>
          </p:cNvCxnSpPr>
          <p:nvPr/>
        </p:nvCxnSpPr>
        <p:spPr>
          <a:xfrm flipV="1">
            <a:off x="4226384" y="6464719"/>
            <a:ext cx="552962" cy="68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79346" y="6211423"/>
            <a:ext cx="1247165" cy="50659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hthoek 81">
            <a:extLst>
              <a:ext uri="{FF2B5EF4-FFF2-40B4-BE49-F238E27FC236}">
                <a16:creationId xmlns:a16="http://schemas.microsoft.com/office/drawing/2014/main" id="{7FB4B70E-9609-4339-868B-E6D7467B0E40}"/>
              </a:ext>
            </a:extLst>
          </p:cNvPr>
          <p:cNvSpPr/>
          <p:nvPr/>
        </p:nvSpPr>
        <p:spPr>
          <a:xfrm>
            <a:off x="4206385" y="671109"/>
            <a:ext cx="1668228" cy="938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A/</a:t>
            </a:r>
            <a:r>
              <a:rPr kumimoji="0" lang="nl-NL" sz="1100" b="0" i="0" u="none" strike="noStrike" kern="1200" cap="none" spc="0" normalizeH="0" baseline="0" noProof="0" dirty="0" err="1">
                <a:ln>
                  <a:noFill/>
                </a:ln>
                <a:solidFill>
                  <a:schemeClr val="bg1"/>
                </a:solidFill>
                <a:effectLst/>
                <a:uLnTx/>
                <a:uFillTx/>
                <a:latin typeface="Calibri"/>
                <a:ea typeface="+mn-ea"/>
                <a:cs typeface="+mn-cs"/>
              </a:rPr>
              <a:t>Fam</a:t>
            </a:r>
            <a:r>
              <a:rPr kumimoji="0" lang="nl-NL" sz="1100" b="0" i="0" u="none" strike="noStrike" kern="1200" cap="none" spc="0" normalizeH="0" baseline="0" noProof="0" dirty="0">
                <a:ln>
                  <a:noFill/>
                </a:ln>
                <a:solidFill>
                  <a:schemeClr val="bg1"/>
                </a:solidFill>
                <a:effectLst/>
                <a:uLnTx/>
                <a:uFillTx/>
                <a:latin typeface="Calibri"/>
                <a:ea typeface="+mn-ea"/>
                <a:cs typeface="+mn-cs"/>
              </a:rPr>
              <a:t>/LO/Groei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1" u="none" strike="noStrike" kern="1200" cap="none" spc="0" normalizeH="0" baseline="0" noProof="0" dirty="0">
                <a:ln>
                  <a:noFill/>
                </a:ln>
                <a:solidFill>
                  <a:schemeClr val="bg1"/>
                </a:solidFill>
                <a:effectLst/>
                <a:uLnTx/>
                <a:uFillTx/>
                <a:latin typeface="Calibri"/>
                <a:ea typeface="+mn-ea"/>
                <a:cs typeface="+mn-cs"/>
              </a:rPr>
              <a:t>(Bijlagen 2E, 2F, 2G)</a:t>
            </a:r>
          </a:p>
        </p:txBody>
      </p:sp>
      <p:sp>
        <p:nvSpPr>
          <p:cNvPr id="83" name="Afgeronde rechthoek 83">
            <a:extLst>
              <a:ext uri="{FF2B5EF4-FFF2-40B4-BE49-F238E27FC236}">
                <a16:creationId xmlns:a16="http://schemas.microsoft.com/office/drawing/2014/main" id="{BDA4D96B-1A55-43F2-AA36-2E5F15087E36}"/>
              </a:ext>
            </a:extLst>
          </p:cNvPr>
          <p:cNvSpPr/>
          <p:nvPr/>
        </p:nvSpPr>
        <p:spPr>
          <a:xfrm>
            <a:off x="4206386" y="7062"/>
            <a:ext cx="1668227" cy="48355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Verwezen i.v.m. grote lengte/groeiversnelling</a:t>
            </a:r>
          </a:p>
        </p:txBody>
      </p:sp>
      <p:sp>
        <p:nvSpPr>
          <p:cNvPr id="86" name="Rectangle 227">
            <a:extLst>
              <a:ext uri="{FF2B5EF4-FFF2-40B4-BE49-F238E27FC236}">
                <a16:creationId xmlns:a16="http://schemas.microsoft.com/office/drawing/2014/main" id="{36D00B0F-567F-4A3D-95B1-779B07F3E26A}"/>
              </a:ext>
            </a:extLst>
          </p:cNvPr>
          <p:cNvSpPr/>
          <p:nvPr/>
        </p:nvSpPr>
        <p:spPr>
          <a:xfrm>
            <a:off x="4217684" y="1729328"/>
            <a:ext cx="1668228" cy="41832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chemeClr val="bg1"/>
                </a:solidFill>
                <a:effectLst/>
                <a:uLnTx/>
                <a:uFillTx/>
                <a:latin typeface="Calibri"/>
                <a:ea typeface="+mn-ea"/>
                <a:cs typeface="+mn-cs"/>
              </a:rPr>
              <a:t>Screenend</a:t>
            </a:r>
            <a:r>
              <a:rPr kumimoji="0" lang="en-US" sz="1100" b="1" i="0" u="none" strike="noStrike" kern="1200" cap="none" spc="0" normalizeH="0" baseline="0" noProof="0" dirty="0">
                <a:ln>
                  <a:noFill/>
                </a:ln>
                <a:solidFill>
                  <a:schemeClr val="bg1"/>
                </a:solidFill>
                <a:effectLst/>
                <a:uLnTx/>
                <a:uFillTx/>
                <a:latin typeface="Calibri"/>
                <a:ea typeface="+mn-ea"/>
                <a:cs typeface="+mn-cs"/>
              </a:rPr>
              <a:t> </a:t>
            </a:r>
            <a:r>
              <a:rPr kumimoji="0" lang="en-US" sz="1100" b="1" i="0" u="none" strike="noStrike" kern="1200" cap="none" spc="0" normalizeH="0" baseline="0" noProof="0" dirty="0" err="1">
                <a:ln>
                  <a:noFill/>
                </a:ln>
                <a:solidFill>
                  <a:schemeClr val="bg1"/>
                </a:solidFill>
                <a:effectLst/>
                <a:uLnTx/>
                <a:uFillTx/>
                <a:latin typeface="Calibri"/>
                <a:ea typeface="+mn-ea"/>
                <a:cs typeface="+mn-cs"/>
              </a:rPr>
              <a:t>onderzoek</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X-hand,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geen</a:t>
            </a:r>
            <a:r>
              <a:rPr kumimoji="0" lang="en-US" sz="1100" b="0" i="0" u="none" strike="noStrike" kern="1200" cap="none" spc="0" normalizeH="0" baseline="0" noProof="0" dirty="0">
                <a:ln>
                  <a:noFill/>
                </a:ln>
                <a:solidFill>
                  <a:schemeClr val="bg1"/>
                </a:solidFill>
                <a:effectLst/>
                <a:uLnTx/>
                <a:uFillTx/>
                <a:latin typeface="Calibri"/>
                <a:ea typeface="+mn-ea"/>
                <a:cs typeface="+mn-cs"/>
              </a:rPr>
              <a:t> lab</a:t>
            </a:r>
            <a:endParaRPr kumimoji="0" lang="en-GB"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2430" y="3747825"/>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00516" y="6029247"/>
            <a:ext cx="661468" cy="20947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Zeshoek 176">
            <a:extLst>
              <a:ext uri="{FF2B5EF4-FFF2-40B4-BE49-F238E27FC236}">
                <a16:creationId xmlns:a16="http://schemas.microsoft.com/office/drawing/2014/main" id="{E38C3C20-3B34-4131-A3ED-D547D3DB2520}"/>
              </a:ext>
            </a:extLst>
          </p:cNvPr>
          <p:cNvSpPr/>
          <p:nvPr/>
        </p:nvSpPr>
        <p:spPr>
          <a:xfrm>
            <a:off x="7991075" y="4434068"/>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p:cNvCxnSpPr>
          <p:nvPr/>
        </p:nvCxnSpPr>
        <p:spPr>
          <a:xfrm>
            <a:off x="6037032" y="2712918"/>
            <a:ext cx="1218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5" y="5498735"/>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56233" y="4965600"/>
            <a:ext cx="0" cy="541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27520" y="4841673"/>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stCxn id="196" idx="3"/>
            <a:endCxn id="107" idx="3"/>
          </p:cNvCxnSpPr>
          <p:nvPr/>
        </p:nvCxnSpPr>
        <p:spPr>
          <a:xfrm flipH="1" flipV="1">
            <a:off x="1632014" y="5640942"/>
            <a:ext cx="830611" cy="1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99071" y="49071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159471" y="4999614"/>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233696" y="5804807"/>
            <a:ext cx="227354" cy="530010"/>
          </a:xfrm>
          <a:prstGeom prst="bentConnector3">
            <a:avLst>
              <a:gd name="adj1" fmla="val 284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stCxn id="196" idx="0"/>
            <a:endCxn id="39" idx="3"/>
          </p:cNvCxnSpPr>
          <p:nvPr/>
        </p:nvCxnSpPr>
        <p:spPr>
          <a:xfrm flipV="1">
            <a:off x="3264726" y="4579196"/>
            <a:ext cx="868312" cy="1063080"/>
          </a:xfrm>
          <a:prstGeom prst="bentConnector3">
            <a:avLst>
              <a:gd name="adj1" fmla="val 594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498313" y="5720410"/>
            <a:ext cx="1090329" cy="324920"/>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flipH="1">
            <a:off x="8043478" y="5509074"/>
            <a:ext cx="1" cy="211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20786" y="3507781"/>
            <a:ext cx="0" cy="918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05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9728" y="16654"/>
            <a:ext cx="9141570" cy="6863627"/>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356427" y="2361574"/>
            <a:ext cx="1674906" cy="69422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2094012" y="2156608"/>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Verdacht voor Klinefelter of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hthoek 9"/>
          <p:cNvSpPr/>
          <p:nvPr/>
        </p:nvSpPr>
        <p:spPr>
          <a:xfrm>
            <a:off x="2031681" y="3619083"/>
            <a:ext cx="1649103" cy="134651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1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Rechthoek 13"/>
          <p:cNvSpPr/>
          <p:nvPr/>
        </p:nvSpPr>
        <p:spPr>
          <a:xfrm>
            <a:off x="7245342" y="2172882"/>
            <a:ext cx="1870141" cy="133489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kliniek beslissen  over verder onderzoek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Pubertas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precox</a:t>
            </a:r>
            <a:endParaRPr kumimoji="0" lang="nl-NL" sz="1100" b="0" i="0" u="none" strike="noStrike" kern="1200" cap="none" spc="0" normalizeH="0" baseline="0" noProof="0" dirty="0">
              <a:ln>
                <a:noFill/>
              </a:ln>
              <a:solidFill>
                <a:schemeClr val="bg1"/>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GH overproductie </a:t>
            </a:r>
          </a:p>
        </p:txBody>
      </p:sp>
      <p:cxnSp>
        <p:nvCxnSpPr>
          <p:cNvPr id="3" name="Rechte verbindingslijn met pijl 2"/>
          <p:cNvCxnSpPr>
            <a:cxnSpLocks/>
          </p:cNvCxnSpPr>
          <p:nvPr/>
        </p:nvCxnSpPr>
        <p:spPr>
          <a:xfrm flipH="1">
            <a:off x="5040498" y="514446"/>
            <a:ext cx="1" cy="1804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a:stCxn id="82" idx="2"/>
            <a:endCxn id="86" idx="0"/>
          </p:cNvCxnSpPr>
          <p:nvPr/>
        </p:nvCxnSpPr>
        <p:spPr>
          <a:xfrm>
            <a:off x="5040499" y="1609723"/>
            <a:ext cx="11299" cy="1196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cxnSpLocks/>
            <a:stCxn id="7" idx="3"/>
            <a:endCxn id="8" idx="0"/>
          </p:cNvCxnSpPr>
          <p:nvPr/>
        </p:nvCxnSpPr>
        <p:spPr>
          <a:xfrm flipH="1" flipV="1">
            <a:off x="3486110" y="2703532"/>
            <a:ext cx="870317" cy="5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a:off x="1329580" y="2703532"/>
            <a:ext cx="764432" cy="93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a:endCxn id="10" idx="0"/>
          </p:cNvCxnSpPr>
          <p:nvPr/>
        </p:nvCxnSpPr>
        <p:spPr>
          <a:xfrm>
            <a:off x="2850926" y="3264348"/>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6086390" y="2255686"/>
            <a:ext cx="106699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sp>
        <p:nvSpPr>
          <p:cNvPr id="46" name="Tekstvak 45"/>
          <p:cNvSpPr txBox="1"/>
          <p:nvPr/>
        </p:nvSpPr>
        <p:spPr>
          <a:xfrm>
            <a:off x="3498751" y="2284499"/>
            <a:ext cx="1021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primaire groeistoornis</a:t>
            </a:r>
          </a:p>
        </p:txBody>
      </p:sp>
      <p:sp>
        <p:nvSpPr>
          <p:cNvPr id="48" name="Tekstvak 47"/>
          <p:cNvSpPr txBox="1"/>
          <p:nvPr/>
        </p:nvSpPr>
        <p:spPr>
          <a:xfrm>
            <a:off x="2492577" y="3266357"/>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051798" y="3033243"/>
            <a:ext cx="0" cy="11866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53163" y="5433581"/>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cxnSp>
        <p:nvCxnSpPr>
          <p:cNvPr id="23" name="Rechte verbindingslijn met pijl 22"/>
          <p:cNvCxnSpPr>
            <a:cxnSpLocks/>
            <a:stCxn id="177" idx="3"/>
            <a:endCxn id="39" idx="0"/>
          </p:cNvCxnSpPr>
          <p:nvPr/>
        </p:nvCxnSpPr>
        <p:spPr>
          <a:xfrm flipH="1">
            <a:off x="6419298" y="4577609"/>
            <a:ext cx="1571777"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3168392" y="54187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42" name="Tekstvak 41"/>
          <p:cNvSpPr txBox="1"/>
          <p:nvPr/>
        </p:nvSpPr>
        <p:spPr>
          <a:xfrm>
            <a:off x="7330835" y="43389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133038" y="4201154"/>
            <a:ext cx="2286260" cy="75608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-SDS&gt;+1,6SD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groter</a:t>
            </a:r>
            <a:r>
              <a:rPr kumimoji="0" lang="en-US" sz="1100" b="0"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100" b="0"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708490" y="3264348"/>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400114" y="6183489"/>
            <a:ext cx="1826270" cy="57606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 min TH-SDS&gt;+2.5?*</a:t>
            </a:r>
          </a:p>
        </p:txBody>
      </p:sp>
      <p:cxnSp>
        <p:nvCxnSpPr>
          <p:cNvPr id="31" name="Straight Arrow Connector 30"/>
          <p:cNvCxnSpPr>
            <a:cxnSpLocks/>
            <a:stCxn id="54" idx="0"/>
            <a:endCxn id="231" idx="0"/>
          </p:cNvCxnSpPr>
          <p:nvPr/>
        </p:nvCxnSpPr>
        <p:spPr>
          <a:xfrm>
            <a:off x="4612378" y="4952613"/>
            <a:ext cx="0" cy="3169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a:endCxn id="250" idx="0"/>
          </p:cNvCxnSpPr>
          <p:nvPr/>
        </p:nvCxnSpPr>
        <p:spPr>
          <a:xfrm>
            <a:off x="6230277" y="4957237"/>
            <a:ext cx="5711" cy="4763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404639" y="4952613"/>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a:endCxn id="210" idx="3"/>
          </p:cNvCxnSpPr>
          <p:nvPr/>
        </p:nvCxnSpPr>
        <p:spPr>
          <a:xfrm flipH="1">
            <a:off x="2031682" y="6471521"/>
            <a:ext cx="368432" cy="45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21669" y="6251501"/>
            <a:ext cx="2968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085655" y="4721149"/>
            <a:ext cx="0" cy="2784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185235" y="47359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88520" y="2376457"/>
            <a:ext cx="1241060" cy="67292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Array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1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100" b="0" i="0" u="none" strike="noStrike" kern="1200" cap="none" spc="0" normalizeH="0" baseline="0" noProof="0" dirty="0">
                <a:ln>
                  <a:noFill/>
                </a:ln>
                <a:solidFill>
                  <a:schemeClr val="bg1"/>
                </a:solidFill>
                <a:effectLst/>
                <a:uLnTx/>
                <a:uFillTx/>
                <a:latin typeface="Calibri"/>
                <a:ea typeface="+mn-ea"/>
                <a:cs typeface="+mn-cs"/>
              </a:rPr>
              <a:t>, echo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384849" y="5372530"/>
            <a:ext cx="1247165" cy="536824"/>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Afgeronde rechthoek 170"/>
          <p:cNvSpPr/>
          <p:nvPr/>
        </p:nvSpPr>
        <p:spPr>
          <a:xfrm>
            <a:off x="7293781" y="5024128"/>
            <a:ext cx="1499395" cy="484946"/>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secundaire oorzaak* </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75757" y="244192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3969055" y="5269516"/>
            <a:ext cx="1286646" cy="68661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433581"/>
            <a:ext cx="1151384" cy="3696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8" name="Tekstvak 46"/>
          <p:cNvSpPr txBox="1"/>
          <p:nvPr/>
        </p:nvSpPr>
        <p:spPr>
          <a:xfrm>
            <a:off x="4238921" y="625150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a:endCxn id="210" idx="0"/>
          </p:cNvCxnSpPr>
          <p:nvPr/>
        </p:nvCxnSpPr>
        <p:spPr>
          <a:xfrm>
            <a:off x="1008432" y="5909354"/>
            <a:ext cx="3466" cy="1879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698479" y="3049378"/>
            <a:ext cx="10571"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394528" y="4292342"/>
            <a:ext cx="637153" cy="24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332886" y="3958289"/>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cxnSp>
        <p:nvCxnSpPr>
          <p:cNvPr id="245" name="Straight Arrow Connector 244"/>
          <p:cNvCxnSpPr>
            <a:cxnSpLocks/>
            <a:stCxn id="86" idx="2"/>
          </p:cNvCxnSpPr>
          <p:nvPr/>
        </p:nvCxnSpPr>
        <p:spPr>
          <a:xfrm>
            <a:off x="5051798" y="2147649"/>
            <a:ext cx="0" cy="185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2" idx="0"/>
            <a:endCxn id="75" idx="1"/>
          </p:cNvCxnSpPr>
          <p:nvPr/>
        </p:nvCxnSpPr>
        <p:spPr>
          <a:xfrm flipV="1">
            <a:off x="4226384" y="6464719"/>
            <a:ext cx="552962" cy="68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79346" y="6211423"/>
            <a:ext cx="1247165" cy="50659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hthoek 81">
            <a:extLst>
              <a:ext uri="{FF2B5EF4-FFF2-40B4-BE49-F238E27FC236}">
                <a16:creationId xmlns:a16="http://schemas.microsoft.com/office/drawing/2014/main" id="{7FB4B70E-9609-4339-868B-E6D7467B0E40}"/>
              </a:ext>
            </a:extLst>
          </p:cNvPr>
          <p:cNvSpPr/>
          <p:nvPr/>
        </p:nvSpPr>
        <p:spPr>
          <a:xfrm>
            <a:off x="4206385" y="671109"/>
            <a:ext cx="1668228" cy="938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A/</a:t>
            </a:r>
            <a:r>
              <a:rPr kumimoji="0" lang="nl-NL" sz="1100" b="0" i="0" u="none" strike="noStrike" kern="1200" cap="none" spc="0" normalizeH="0" baseline="0" noProof="0" dirty="0" err="1">
                <a:ln>
                  <a:noFill/>
                </a:ln>
                <a:solidFill>
                  <a:schemeClr val="bg1"/>
                </a:solidFill>
                <a:effectLst/>
                <a:uLnTx/>
                <a:uFillTx/>
                <a:latin typeface="Calibri"/>
                <a:ea typeface="+mn-ea"/>
                <a:cs typeface="+mn-cs"/>
              </a:rPr>
              <a:t>Fam</a:t>
            </a:r>
            <a:r>
              <a:rPr kumimoji="0" lang="nl-NL" sz="1100" b="0" i="0" u="none" strike="noStrike" kern="1200" cap="none" spc="0" normalizeH="0" baseline="0" noProof="0" dirty="0">
                <a:ln>
                  <a:noFill/>
                </a:ln>
                <a:solidFill>
                  <a:schemeClr val="bg1"/>
                </a:solidFill>
                <a:effectLst/>
                <a:uLnTx/>
                <a:uFillTx/>
                <a:latin typeface="Calibri"/>
                <a:ea typeface="+mn-ea"/>
                <a:cs typeface="+mn-cs"/>
              </a:rPr>
              <a:t>/LO/Groei</a:t>
            </a:r>
          </a:p>
        </p:txBody>
      </p:sp>
      <p:sp>
        <p:nvSpPr>
          <p:cNvPr id="83" name="Afgeronde rechthoek 83">
            <a:extLst>
              <a:ext uri="{FF2B5EF4-FFF2-40B4-BE49-F238E27FC236}">
                <a16:creationId xmlns:a16="http://schemas.microsoft.com/office/drawing/2014/main" id="{BDA4D96B-1A55-43F2-AA36-2E5F15087E36}"/>
              </a:ext>
            </a:extLst>
          </p:cNvPr>
          <p:cNvSpPr/>
          <p:nvPr/>
        </p:nvSpPr>
        <p:spPr>
          <a:xfrm>
            <a:off x="4206386" y="7062"/>
            <a:ext cx="1668227" cy="48355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Verwezen i.v.m. grote lengte/groeiversnelling</a:t>
            </a:r>
          </a:p>
        </p:txBody>
      </p:sp>
      <p:sp>
        <p:nvSpPr>
          <p:cNvPr id="86" name="Rectangle 227">
            <a:extLst>
              <a:ext uri="{FF2B5EF4-FFF2-40B4-BE49-F238E27FC236}">
                <a16:creationId xmlns:a16="http://schemas.microsoft.com/office/drawing/2014/main" id="{36D00B0F-567F-4A3D-95B1-779B07F3E26A}"/>
              </a:ext>
            </a:extLst>
          </p:cNvPr>
          <p:cNvSpPr/>
          <p:nvPr/>
        </p:nvSpPr>
        <p:spPr>
          <a:xfrm>
            <a:off x="4217684" y="1729328"/>
            <a:ext cx="1668228" cy="41832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chemeClr val="bg1"/>
                </a:solidFill>
                <a:effectLst/>
                <a:uLnTx/>
                <a:uFillTx/>
                <a:latin typeface="Calibri"/>
                <a:ea typeface="+mn-ea"/>
                <a:cs typeface="+mn-cs"/>
              </a:rPr>
              <a:t>Screenend</a:t>
            </a:r>
            <a:r>
              <a:rPr kumimoji="0" lang="en-US" sz="1100" b="1" i="0" u="none" strike="noStrike" kern="1200" cap="none" spc="0" normalizeH="0" baseline="0" noProof="0" dirty="0">
                <a:ln>
                  <a:noFill/>
                </a:ln>
                <a:solidFill>
                  <a:schemeClr val="bg1"/>
                </a:solidFill>
                <a:effectLst/>
                <a:uLnTx/>
                <a:uFillTx/>
                <a:latin typeface="Calibri"/>
                <a:ea typeface="+mn-ea"/>
                <a:cs typeface="+mn-cs"/>
              </a:rPr>
              <a:t> </a:t>
            </a:r>
            <a:r>
              <a:rPr kumimoji="0" lang="en-US" sz="1100" b="1" i="0" u="none" strike="noStrike" kern="1200" cap="none" spc="0" normalizeH="0" baseline="0" noProof="0" dirty="0" err="1">
                <a:ln>
                  <a:noFill/>
                </a:ln>
                <a:solidFill>
                  <a:schemeClr val="bg1"/>
                </a:solidFill>
                <a:effectLst/>
                <a:uLnTx/>
                <a:uFillTx/>
                <a:latin typeface="Calibri"/>
                <a:ea typeface="+mn-ea"/>
                <a:cs typeface="+mn-cs"/>
              </a:rPr>
              <a:t>onderzoek</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X-hand,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geen</a:t>
            </a:r>
            <a:r>
              <a:rPr kumimoji="0" lang="en-US" sz="1100" b="0" i="0" u="none" strike="noStrike" kern="1200" cap="none" spc="0" normalizeH="0" baseline="0" noProof="0" dirty="0">
                <a:ln>
                  <a:noFill/>
                </a:ln>
                <a:solidFill>
                  <a:schemeClr val="bg1"/>
                </a:solidFill>
                <a:effectLst/>
                <a:uLnTx/>
                <a:uFillTx/>
                <a:latin typeface="Calibri"/>
                <a:ea typeface="+mn-ea"/>
                <a:cs typeface="+mn-cs"/>
              </a:rPr>
              <a:t> lab</a:t>
            </a:r>
            <a:endParaRPr kumimoji="0" lang="en-GB"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2430" y="3747825"/>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00516" y="6029247"/>
            <a:ext cx="661468" cy="20947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Zeshoek 176">
            <a:extLst>
              <a:ext uri="{FF2B5EF4-FFF2-40B4-BE49-F238E27FC236}">
                <a16:creationId xmlns:a16="http://schemas.microsoft.com/office/drawing/2014/main" id="{E38C3C20-3B34-4131-A3ED-D547D3DB2520}"/>
              </a:ext>
            </a:extLst>
          </p:cNvPr>
          <p:cNvSpPr/>
          <p:nvPr/>
        </p:nvSpPr>
        <p:spPr>
          <a:xfrm>
            <a:off x="7991075" y="4434068"/>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p:cNvCxnSpPr>
          <p:nvPr/>
        </p:nvCxnSpPr>
        <p:spPr>
          <a:xfrm>
            <a:off x="6037032" y="2712918"/>
            <a:ext cx="1218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5" y="5498735"/>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56233" y="4965600"/>
            <a:ext cx="0" cy="541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27520" y="4841673"/>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stCxn id="196" idx="3"/>
            <a:endCxn id="107" idx="3"/>
          </p:cNvCxnSpPr>
          <p:nvPr/>
        </p:nvCxnSpPr>
        <p:spPr>
          <a:xfrm flipH="1" flipV="1">
            <a:off x="1632014" y="5640942"/>
            <a:ext cx="830611" cy="1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99071" y="49071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159471" y="4999614"/>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233696" y="5804807"/>
            <a:ext cx="227354" cy="530010"/>
          </a:xfrm>
          <a:prstGeom prst="bentConnector3">
            <a:avLst>
              <a:gd name="adj1" fmla="val 284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stCxn id="196" idx="0"/>
            <a:endCxn id="39" idx="3"/>
          </p:cNvCxnSpPr>
          <p:nvPr/>
        </p:nvCxnSpPr>
        <p:spPr>
          <a:xfrm flipV="1">
            <a:off x="3264726" y="4579196"/>
            <a:ext cx="868312" cy="1063080"/>
          </a:xfrm>
          <a:prstGeom prst="bentConnector3">
            <a:avLst>
              <a:gd name="adj1" fmla="val 594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498313" y="5720410"/>
            <a:ext cx="1090329" cy="324920"/>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flipH="1">
            <a:off x="8043478" y="5509074"/>
            <a:ext cx="1" cy="211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20786" y="3507781"/>
            <a:ext cx="0" cy="918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541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B9A14-F210-46A0-BA7A-2FAFFAE779E2}"/>
              </a:ext>
            </a:extLst>
          </p:cNvPr>
          <p:cNvSpPr>
            <a:spLocks noGrp="1"/>
          </p:cNvSpPr>
          <p:nvPr>
            <p:ph type="title"/>
          </p:nvPr>
        </p:nvSpPr>
        <p:spPr/>
        <p:txBody>
          <a:bodyPr/>
          <a:lstStyle/>
          <a:p>
            <a:r>
              <a:rPr lang="nl-NL" dirty="0"/>
              <a:t>Vraag informatie op voorafgaand aan consult!</a:t>
            </a:r>
          </a:p>
        </p:txBody>
      </p:sp>
      <p:sp>
        <p:nvSpPr>
          <p:cNvPr id="3" name="Tijdelijke aanduiding voor inhoud 2">
            <a:extLst>
              <a:ext uri="{FF2B5EF4-FFF2-40B4-BE49-F238E27FC236}">
                <a16:creationId xmlns:a16="http://schemas.microsoft.com/office/drawing/2014/main" id="{EF1AA2EC-29D7-4AD0-9CD6-A7690D8011D9}"/>
              </a:ext>
            </a:extLst>
          </p:cNvPr>
          <p:cNvSpPr>
            <a:spLocks noGrp="1"/>
          </p:cNvSpPr>
          <p:nvPr>
            <p:ph idx="1"/>
          </p:nvPr>
        </p:nvSpPr>
        <p:spPr>
          <a:xfrm>
            <a:off x="566738" y="1871133"/>
            <a:ext cx="8291512" cy="4647141"/>
          </a:xfrm>
        </p:spPr>
        <p:txBody>
          <a:bodyPr/>
          <a:lstStyle/>
          <a:p>
            <a:pPr marL="342900" indent="-342900">
              <a:buFont typeface="Arial" panose="020B0604020202020204" pitchFamily="34" charset="0"/>
              <a:buChar char="•"/>
            </a:pPr>
            <a:r>
              <a:rPr lang="nl-NL" sz="2400" dirty="0"/>
              <a:t>Vragenlijst Groei (bron: </a:t>
            </a:r>
            <a:r>
              <a:rPr lang="nl-NL" sz="2400" dirty="0" err="1"/>
              <a:t>Tergooi</a:t>
            </a:r>
            <a:r>
              <a:rPr lang="nl-NL" sz="2400" dirty="0"/>
              <a:t> Ziekenhuizen; Bijlage V)</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Groeigegevens (getallen, evt. diagrammen)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Resultaten eerdere diagnostiek (lab, handfoto etc.)</a:t>
            </a:r>
          </a:p>
          <a:p>
            <a:endParaRPr lang="nl-NL" dirty="0"/>
          </a:p>
        </p:txBody>
      </p:sp>
    </p:spTree>
    <p:extLst>
      <p:ext uri="{BB962C8B-B14F-4D97-AF65-F5344CB8AC3E}">
        <p14:creationId xmlns:p14="http://schemas.microsoft.com/office/powerpoint/2010/main" val="35627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478E8-C506-48E2-B5C2-BB054151072E}"/>
              </a:ext>
            </a:extLst>
          </p:cNvPr>
          <p:cNvSpPr>
            <a:spLocks noGrp="1"/>
          </p:cNvSpPr>
          <p:nvPr>
            <p:ph type="title"/>
          </p:nvPr>
        </p:nvSpPr>
        <p:spPr>
          <a:xfrm>
            <a:off x="566738" y="0"/>
            <a:ext cx="6816195" cy="854075"/>
          </a:xfrm>
        </p:spPr>
        <p:txBody>
          <a:bodyPr/>
          <a:lstStyle/>
          <a:p>
            <a:r>
              <a:rPr lang="nl-NL" dirty="0"/>
              <a:t>Wie komt in aanmerking voor analyse grote lengte?</a:t>
            </a:r>
          </a:p>
        </p:txBody>
      </p:sp>
      <p:sp>
        <p:nvSpPr>
          <p:cNvPr id="3" name="Tijdelijke aanduiding voor inhoud 2">
            <a:extLst>
              <a:ext uri="{FF2B5EF4-FFF2-40B4-BE49-F238E27FC236}">
                <a16:creationId xmlns:a16="http://schemas.microsoft.com/office/drawing/2014/main" id="{7C1FA0F3-8BC5-4BD9-9FBD-85724414A675}"/>
              </a:ext>
            </a:extLst>
          </p:cNvPr>
          <p:cNvSpPr>
            <a:spLocks noGrp="1"/>
          </p:cNvSpPr>
          <p:nvPr>
            <p:ph idx="1"/>
          </p:nvPr>
        </p:nvSpPr>
        <p:spPr>
          <a:xfrm>
            <a:off x="566738" y="1024454"/>
            <a:ext cx="8291512" cy="1268413"/>
          </a:xfrm>
        </p:spPr>
        <p:txBody>
          <a:bodyPr/>
          <a:lstStyle/>
          <a:p>
            <a:r>
              <a:rPr lang="nl-NL" sz="2400" b="1" dirty="0"/>
              <a:t>Iedereen die verwezen wordt i.v.m. grote lengte </a:t>
            </a:r>
            <a:r>
              <a:rPr lang="nl-NL" sz="2400" dirty="0"/>
              <a:t>heeft recht op gedetailleerde anamnese, lichamelijk onderzoek, analyse van de groeicurve en screenend onderzoek (handfoto)</a:t>
            </a:r>
          </a:p>
          <a:p>
            <a:endParaRPr lang="nl-NL" dirty="0"/>
          </a:p>
        </p:txBody>
      </p:sp>
      <p:pic>
        <p:nvPicPr>
          <p:cNvPr id="4" name="Tijdelijke aanduiding voor inhoud 5">
            <a:extLst>
              <a:ext uri="{FF2B5EF4-FFF2-40B4-BE49-F238E27FC236}">
                <a16:creationId xmlns:a16="http://schemas.microsoft.com/office/drawing/2014/main" id="{DEA123FB-B391-4394-91B1-9DC9B99ECE51}"/>
              </a:ext>
            </a:extLst>
          </p:cNvPr>
          <p:cNvPicPr>
            <a:picLocks noChangeAspect="1"/>
          </p:cNvPicPr>
          <p:nvPr/>
        </p:nvPicPr>
        <p:blipFill rotWithShape="1">
          <a:blip r:embed="rId3">
            <a:extLst>
              <a:ext uri="{28A0092B-C50C-407E-A947-70E740481C1C}">
                <a14:useLocalDpi xmlns:a14="http://schemas.microsoft.com/office/drawing/2010/main" val="0"/>
              </a:ext>
            </a:extLst>
          </a:blip>
          <a:srcRect l="35149" t="665" r="30020" b="43342"/>
          <a:stretch/>
        </p:blipFill>
        <p:spPr>
          <a:xfrm>
            <a:off x="1799692" y="2463246"/>
            <a:ext cx="5544616" cy="4199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85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39ECA-7F1E-46B3-95D5-FF24F9D4E10D}"/>
              </a:ext>
            </a:extLst>
          </p:cNvPr>
          <p:cNvSpPr>
            <a:spLocks noGrp="1"/>
          </p:cNvSpPr>
          <p:nvPr>
            <p:ph type="title"/>
          </p:nvPr>
        </p:nvSpPr>
        <p:spPr>
          <a:xfrm>
            <a:off x="76201" y="0"/>
            <a:ext cx="7620000" cy="854075"/>
          </a:xfrm>
        </p:spPr>
        <p:txBody>
          <a:bodyPr/>
          <a:lstStyle/>
          <a:p>
            <a:r>
              <a:rPr lang="nl-NL" dirty="0"/>
              <a:t>Verzamelen van signalen belangrijk bij analyse grote lengte;</a:t>
            </a:r>
            <a:br>
              <a:rPr lang="nl-NL" dirty="0"/>
            </a:br>
            <a:r>
              <a:rPr lang="nl-NL" dirty="0"/>
              <a:t>geen screenend lab onderzoek, alleen X-hand</a:t>
            </a:r>
          </a:p>
        </p:txBody>
      </p:sp>
      <p:pic>
        <p:nvPicPr>
          <p:cNvPr id="4" name="Tijdelijke aanduiding voor inhoud 5">
            <a:extLst>
              <a:ext uri="{FF2B5EF4-FFF2-40B4-BE49-F238E27FC236}">
                <a16:creationId xmlns:a16="http://schemas.microsoft.com/office/drawing/2014/main" id="{C38DE4E1-DA02-4310-B255-2196531B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1" t="665" r="1449" b="8160"/>
          <a:stretch/>
        </p:blipFill>
        <p:spPr>
          <a:xfrm>
            <a:off x="76200" y="1844824"/>
            <a:ext cx="8959311" cy="3943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91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Aanwijzingen</a:t>
            </a:r>
            <a:r>
              <a:rPr lang="en-US" dirty="0"/>
              <a:t> </a:t>
            </a:r>
            <a:r>
              <a:rPr lang="en-US" dirty="0" err="1"/>
              <a:t>voor</a:t>
            </a:r>
            <a:r>
              <a:rPr lang="en-US" dirty="0"/>
              <a:t> </a:t>
            </a:r>
            <a:r>
              <a:rPr lang="en-US" dirty="0" err="1"/>
              <a:t>primaire</a:t>
            </a:r>
            <a:r>
              <a:rPr lang="en-US" dirty="0"/>
              <a:t> </a:t>
            </a:r>
            <a:r>
              <a:rPr lang="en-US" dirty="0" err="1"/>
              <a:t>groeistoornis</a:t>
            </a:r>
            <a:r>
              <a:rPr lang="en-US" dirty="0"/>
              <a: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0" t="2825" r="29826" b="2025"/>
          <a:stretch/>
        </p:blipFill>
        <p:spPr bwMode="auto">
          <a:xfrm>
            <a:off x="25060" y="1881266"/>
            <a:ext cx="9068686" cy="3062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29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B09FF-D202-4FD4-87A1-D4CF1F3C62EF}"/>
              </a:ext>
            </a:extLst>
          </p:cNvPr>
          <p:cNvSpPr>
            <a:spLocks noGrp="1"/>
          </p:cNvSpPr>
          <p:nvPr>
            <p:ph type="title"/>
          </p:nvPr>
        </p:nvSpPr>
        <p:spPr/>
        <p:txBody>
          <a:bodyPr/>
          <a:lstStyle/>
          <a:p>
            <a:r>
              <a:rPr lang="nl-NL" dirty="0"/>
              <a:t>Aanwijzingen voor secundaire groeistoornis?</a:t>
            </a:r>
          </a:p>
        </p:txBody>
      </p:sp>
      <p:pic>
        <p:nvPicPr>
          <p:cNvPr id="4" name="Afbeelding 3">
            <a:extLst>
              <a:ext uri="{FF2B5EF4-FFF2-40B4-BE49-F238E27FC236}">
                <a16:creationId xmlns:a16="http://schemas.microsoft.com/office/drawing/2014/main" id="{11EA5A75-DB4F-4DF2-8C7F-E9FC72AE3714}"/>
              </a:ext>
            </a:extLst>
          </p:cNvPr>
          <p:cNvPicPr>
            <a:picLocks noChangeAspect="1"/>
          </p:cNvPicPr>
          <p:nvPr/>
        </p:nvPicPr>
        <p:blipFill>
          <a:blip r:embed="rId3"/>
          <a:stretch>
            <a:fillRect/>
          </a:stretch>
        </p:blipFill>
        <p:spPr>
          <a:xfrm>
            <a:off x="-251611" y="1379349"/>
            <a:ext cx="9922551" cy="3969021"/>
          </a:xfrm>
          <a:prstGeom prst="rect">
            <a:avLst/>
          </a:prstGeom>
        </p:spPr>
      </p:pic>
    </p:spTree>
    <p:extLst>
      <p:ext uri="{BB962C8B-B14F-4D97-AF65-F5344CB8AC3E}">
        <p14:creationId xmlns:p14="http://schemas.microsoft.com/office/powerpoint/2010/main" val="148070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Introductie</a:t>
            </a:r>
            <a:endParaRPr lang="en-GB" dirty="0"/>
          </a:p>
        </p:txBody>
      </p:sp>
      <p:sp>
        <p:nvSpPr>
          <p:cNvPr id="6" name="Tijdelijke aanduiding voor inhoud 2"/>
          <p:cNvSpPr>
            <a:spLocks noGrp="1"/>
          </p:cNvSpPr>
          <p:nvPr>
            <p:ph idx="1"/>
          </p:nvPr>
        </p:nvSpPr>
        <p:spPr/>
        <p:txBody>
          <a:bodyPr/>
          <a:lstStyle/>
          <a:p>
            <a:pPr marL="457200" indent="-457200">
              <a:buAutoNum type="arabicPeriod"/>
            </a:pPr>
            <a:r>
              <a:rPr lang="nl-NL" sz="2400" dirty="0"/>
              <a:t>Hoe kwam de nieuwe  richtlijn tot stand?</a:t>
            </a:r>
          </a:p>
          <a:p>
            <a:pPr marL="457200" indent="-457200">
              <a:buAutoNum type="arabicPeriod"/>
            </a:pPr>
            <a:endParaRPr lang="nl-NL" sz="2400" dirty="0"/>
          </a:p>
          <a:p>
            <a:pPr marL="457200" indent="-457200">
              <a:buAutoNum type="arabicPeriod"/>
            </a:pPr>
            <a:r>
              <a:rPr lang="nl-NL" sz="2400" dirty="0"/>
              <a:t>Wat is nieuw t.o.v. 2008?</a:t>
            </a:r>
          </a:p>
          <a:p>
            <a:pPr marL="457200" indent="-457200">
              <a:buAutoNum type="arabicPeriod"/>
            </a:pPr>
            <a:endParaRPr lang="nl-NL" sz="2400" dirty="0"/>
          </a:p>
          <a:p>
            <a:pPr marL="457200" indent="-457200">
              <a:buAutoNum type="arabicPeriod"/>
            </a:pPr>
            <a:r>
              <a:rPr lang="nl-NL" sz="2400" dirty="0"/>
              <a:t>Even opfrissen: begrippen van groei</a:t>
            </a:r>
          </a:p>
          <a:p>
            <a:pPr marL="457200" indent="-457200">
              <a:buAutoNum type="arabicPeriod"/>
            </a:pPr>
            <a:endParaRPr lang="nl-NL" sz="2400" dirty="0"/>
          </a:p>
          <a:p>
            <a:pPr marL="457200" indent="-457200">
              <a:buAutoNum type="arabicPeriod"/>
            </a:pPr>
            <a:r>
              <a:rPr lang="nl-NL" sz="2400" dirty="0"/>
              <a:t>De stapsgewijze aanpak van een kind verwezen i.v.m. met grote lengte en /of groeiversnelling (met de differentiaal diagnose in het achterhoofd)</a:t>
            </a:r>
          </a:p>
          <a:p>
            <a:pPr marL="457200" indent="-457200">
              <a:buAutoNum type="arabicPeriod"/>
            </a:pPr>
            <a:endParaRPr lang="nl-NL" sz="2400" dirty="0"/>
          </a:p>
          <a:p>
            <a:pPr marL="457200" indent="-457200">
              <a:buAutoNum type="arabicPeriod"/>
            </a:pPr>
            <a:r>
              <a:rPr lang="nl-NL" sz="2400" dirty="0"/>
              <a:t>Nadruk op detecteren van signalen voor primaire en secondaire groeistoornissen</a:t>
            </a:r>
          </a:p>
        </p:txBody>
      </p:sp>
    </p:spTree>
    <p:extLst>
      <p:ext uri="{BB962C8B-B14F-4D97-AF65-F5344CB8AC3E}">
        <p14:creationId xmlns:p14="http://schemas.microsoft.com/office/powerpoint/2010/main" val="33730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89BE2-293F-4A56-A896-49E1BC90E98D}"/>
              </a:ext>
            </a:extLst>
          </p:cNvPr>
          <p:cNvSpPr>
            <a:spLocks noGrp="1"/>
          </p:cNvSpPr>
          <p:nvPr>
            <p:ph type="title"/>
          </p:nvPr>
        </p:nvSpPr>
        <p:spPr/>
        <p:txBody>
          <a:bodyPr/>
          <a:lstStyle/>
          <a:p>
            <a:r>
              <a:rPr lang="nl-NL" dirty="0"/>
              <a:t>Lichamelijk onderzoek</a:t>
            </a:r>
          </a:p>
        </p:txBody>
      </p:sp>
      <p:sp>
        <p:nvSpPr>
          <p:cNvPr id="3" name="Tijdelijke aanduiding voor inhoud 2">
            <a:extLst>
              <a:ext uri="{FF2B5EF4-FFF2-40B4-BE49-F238E27FC236}">
                <a16:creationId xmlns:a16="http://schemas.microsoft.com/office/drawing/2014/main" id="{A4D739B8-8925-4C4C-9071-4156D451DEB3}"/>
              </a:ext>
            </a:extLst>
          </p:cNvPr>
          <p:cNvSpPr>
            <a:spLocks noGrp="1"/>
          </p:cNvSpPr>
          <p:nvPr>
            <p:ph idx="1"/>
          </p:nvPr>
        </p:nvSpPr>
        <p:spPr/>
        <p:txBody>
          <a:bodyPr/>
          <a:lstStyle/>
          <a:p>
            <a:pPr marL="342900" indent="-342900">
              <a:buFont typeface="Arial" panose="020B0604020202020204" pitchFamily="34" charset="0"/>
              <a:buChar char="•"/>
            </a:pPr>
            <a:r>
              <a:rPr lang="nl-NL" sz="2400" dirty="0"/>
              <a:t>Lengte, gewicht, hoofdomtrek, zithoogte, spanwijdte</a:t>
            </a:r>
          </a:p>
          <a:p>
            <a:pPr marL="1062900" lvl="3" indent="-342900">
              <a:buFont typeface="Arial" panose="020B0604020202020204" pitchFamily="34" charset="0"/>
              <a:buChar char="•"/>
            </a:pPr>
            <a:r>
              <a:rPr lang="nl-NL" sz="2400" dirty="0"/>
              <a:t>Zithoogte/lengte ratio SDS &lt;-2 is afwijkend (Bijlage III)</a:t>
            </a:r>
          </a:p>
          <a:p>
            <a:pPr marL="1062900" lvl="3" indent="-342900">
              <a:buFont typeface="Arial" panose="020B0604020202020204" pitchFamily="34" charset="0"/>
              <a:buChar char="•"/>
            </a:pPr>
            <a:r>
              <a:rPr lang="nl-NL" sz="2400" dirty="0"/>
              <a:t>Spanwijdte minus lengte &gt; 6 cm: afwijkend (Bijlage IV)</a:t>
            </a:r>
          </a:p>
          <a:p>
            <a:pPr marL="1062900" lvl="3" indent="-342900">
              <a:buFont typeface="Arial" panose="020B0604020202020204" pitchFamily="34" charset="0"/>
              <a:buChar char="•"/>
            </a:pPr>
            <a:r>
              <a:rPr lang="nl-NL" sz="2400" dirty="0"/>
              <a:t>Denk bij groot hoofd en ontwikkelingsachterstand aan  </a:t>
            </a:r>
            <a:r>
              <a:rPr lang="nl-NL" sz="2400" dirty="0" err="1"/>
              <a:t>Sotos</a:t>
            </a:r>
            <a:r>
              <a:rPr lang="nl-NL" sz="2400" dirty="0"/>
              <a:t>-syndroom of </a:t>
            </a:r>
            <a:r>
              <a:rPr lang="nl-NL" sz="2400" dirty="0" err="1"/>
              <a:t>Weaver</a:t>
            </a:r>
            <a:r>
              <a:rPr lang="nl-NL" sz="2400" dirty="0"/>
              <a:t> syndroom</a:t>
            </a:r>
          </a:p>
          <a:p>
            <a:pPr marL="1062900" lvl="3"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Volledig lichamelijk onderzoek (incl. </a:t>
            </a:r>
            <a:r>
              <a:rPr lang="nl-NL" sz="2400" dirty="0" err="1"/>
              <a:t>puberteitstadia</a:t>
            </a:r>
            <a:r>
              <a:rPr lang="nl-NL" sz="2400" dirty="0"/>
              <a:t>)</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err="1"/>
              <a:t>Dysmorfe</a:t>
            </a:r>
            <a:r>
              <a:rPr lang="nl-NL" sz="2400" dirty="0"/>
              <a:t> kenmerken (Bijlage 2F en 2G gebruiken)</a:t>
            </a:r>
          </a:p>
          <a:p>
            <a:endParaRPr lang="nl-NL" dirty="0"/>
          </a:p>
        </p:txBody>
      </p:sp>
    </p:spTree>
    <p:extLst>
      <p:ext uri="{BB962C8B-B14F-4D97-AF65-F5344CB8AC3E}">
        <p14:creationId xmlns:p14="http://schemas.microsoft.com/office/powerpoint/2010/main" val="80387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3BB82-6F4B-4BC4-A3A5-07CAA5704AF8}"/>
              </a:ext>
            </a:extLst>
          </p:cNvPr>
          <p:cNvSpPr>
            <a:spLocks noGrp="1"/>
          </p:cNvSpPr>
          <p:nvPr>
            <p:ph type="title"/>
          </p:nvPr>
        </p:nvSpPr>
        <p:spPr/>
        <p:txBody>
          <a:bodyPr/>
          <a:lstStyle/>
          <a:p>
            <a:r>
              <a:rPr lang="nl-NL" dirty="0"/>
              <a:t>Skeletleeftijd (SL)</a:t>
            </a:r>
          </a:p>
        </p:txBody>
      </p:sp>
      <p:sp>
        <p:nvSpPr>
          <p:cNvPr id="3" name="Tijdelijke aanduiding voor inhoud 2">
            <a:extLst>
              <a:ext uri="{FF2B5EF4-FFF2-40B4-BE49-F238E27FC236}">
                <a16:creationId xmlns:a16="http://schemas.microsoft.com/office/drawing/2014/main" id="{909D2F4E-27C8-4417-8284-D92B76E8029E}"/>
              </a:ext>
            </a:extLst>
          </p:cNvPr>
          <p:cNvSpPr>
            <a:spLocks noGrp="1"/>
          </p:cNvSpPr>
          <p:nvPr>
            <p:ph idx="1"/>
          </p:nvPr>
        </p:nvSpPr>
        <p:spPr>
          <a:xfrm>
            <a:off x="566738" y="854075"/>
            <a:ext cx="8291512" cy="5669506"/>
          </a:xfrm>
        </p:spPr>
        <p:txBody>
          <a:bodyPr/>
          <a:lstStyle/>
          <a:p>
            <a:pPr marL="342900" indent="-342900">
              <a:buFont typeface="Arial" panose="020B0604020202020204" pitchFamily="34" charset="0"/>
              <a:buChar char="•"/>
            </a:pPr>
            <a:r>
              <a:rPr lang="nl-NL" sz="2400" dirty="0"/>
              <a:t>Bij alle kinderen röntgenfoto van de hand/pols maken om de skeletleeftijd (SL) (botleeftijd) te bepalen en te beoordelen hoe deze zich verhoudt tot de kalenderleeftijd (KL)</a:t>
            </a:r>
          </a:p>
          <a:p>
            <a:endParaRPr lang="nl-NL" sz="2400" dirty="0"/>
          </a:p>
          <a:p>
            <a:pPr marL="342900" indent="-342900">
              <a:buFont typeface="Arial" panose="020B0604020202020204" pitchFamily="34" charset="0"/>
              <a:buChar char="•"/>
            </a:pPr>
            <a:r>
              <a:rPr lang="nl-NL" sz="2400" u="sng" dirty="0"/>
              <a:t>Primaire </a:t>
            </a:r>
            <a:r>
              <a:rPr lang="nl-NL" sz="2400" dirty="0"/>
              <a:t>Groeistoornissen: in het algemeen SL = KL  (uitzondering </a:t>
            </a:r>
            <a:r>
              <a:rPr lang="nl-NL" sz="2400" dirty="0" err="1"/>
              <a:t>Sotos</a:t>
            </a:r>
            <a:r>
              <a:rPr lang="nl-NL" sz="2400" dirty="0"/>
              <a:t>- en </a:t>
            </a:r>
            <a:r>
              <a:rPr lang="nl-NL" sz="2400" dirty="0" err="1"/>
              <a:t>Weaver</a:t>
            </a:r>
            <a:r>
              <a:rPr lang="nl-NL" sz="2400" dirty="0"/>
              <a:t>-syndroom: voorlopende SL)</a:t>
            </a:r>
          </a:p>
          <a:p>
            <a:endParaRPr lang="nl-NL" sz="2400" dirty="0"/>
          </a:p>
          <a:p>
            <a:pPr marL="342900" indent="-342900">
              <a:buFont typeface="Arial" panose="020B0604020202020204" pitchFamily="34" charset="0"/>
              <a:buChar char="•"/>
            </a:pPr>
            <a:r>
              <a:rPr lang="nl-NL" sz="2400" u="sng" dirty="0"/>
              <a:t>Secundaire  </a:t>
            </a:r>
            <a:r>
              <a:rPr lang="nl-NL" sz="2400" dirty="0"/>
              <a:t>Groeistoornissen: in het algemeen SL &gt; KL (uitzondering hypogonadisme: achterlopende SL)</a:t>
            </a:r>
          </a:p>
          <a:p>
            <a:endParaRPr lang="nl-NL" sz="2400" dirty="0"/>
          </a:p>
          <a:p>
            <a:pPr marL="342900" indent="-342900">
              <a:buFont typeface="Arial" panose="020B0604020202020204" pitchFamily="34" charset="0"/>
              <a:buChar char="•"/>
            </a:pPr>
            <a:r>
              <a:rPr lang="nl-NL" sz="2400" dirty="0"/>
              <a:t>Methode bepaling SL: </a:t>
            </a:r>
            <a:r>
              <a:rPr lang="nl-NL" sz="2400" dirty="0" err="1"/>
              <a:t>Greulich</a:t>
            </a:r>
            <a:r>
              <a:rPr lang="nl-NL" sz="2400" dirty="0"/>
              <a:t> &amp; Pyle (GP)</a:t>
            </a:r>
          </a:p>
          <a:p>
            <a:endParaRPr lang="nl-NL" sz="2400" dirty="0"/>
          </a:p>
          <a:p>
            <a:pPr marL="342900" indent="-342900">
              <a:buFont typeface="Arial" panose="020B0604020202020204" pitchFamily="34" charset="0"/>
              <a:buChar char="•"/>
            </a:pPr>
            <a:r>
              <a:rPr lang="nl-NL" sz="2400" dirty="0" err="1"/>
              <a:t>BoneXpert</a:t>
            </a:r>
            <a:r>
              <a:rPr lang="nl-NL" sz="2400" dirty="0"/>
              <a:t>: scoort gemiddeld 0,2-0,3 jaar lager dan GP</a:t>
            </a:r>
            <a:r>
              <a:rPr lang="nl-NL" sz="2400" baseline="30000" dirty="0"/>
              <a:t>1</a:t>
            </a:r>
          </a:p>
        </p:txBody>
      </p:sp>
      <p:sp>
        <p:nvSpPr>
          <p:cNvPr id="4" name="TextBox 3">
            <a:extLst>
              <a:ext uri="{FF2B5EF4-FFF2-40B4-BE49-F238E27FC236}">
                <a16:creationId xmlns:a16="http://schemas.microsoft.com/office/drawing/2014/main" id="{71C26847-53FD-4CAD-933D-E658E33BBE5B}"/>
              </a:ext>
            </a:extLst>
          </p:cNvPr>
          <p:cNvSpPr txBox="1"/>
          <p:nvPr/>
        </p:nvSpPr>
        <p:spPr>
          <a:xfrm>
            <a:off x="5407849" y="6523581"/>
            <a:ext cx="3736151" cy="338554"/>
          </a:xfrm>
          <a:prstGeom prst="rect">
            <a:avLst/>
          </a:prstGeom>
          <a:noFill/>
        </p:spPr>
        <p:txBody>
          <a:bodyPr wrap="none" rtlCol="0">
            <a:spAutoFit/>
          </a:bodyPr>
          <a:lstStyle/>
          <a:p>
            <a:r>
              <a:rPr lang="en-US" sz="1600" i="1" baseline="30000" dirty="0">
                <a:solidFill>
                  <a:schemeClr val="bg2"/>
                </a:solidFill>
                <a:latin typeface="+mn-lt"/>
              </a:rPr>
              <a:t>1</a:t>
            </a:r>
            <a:r>
              <a:rPr lang="en-US" sz="1600" i="1" dirty="0">
                <a:solidFill>
                  <a:schemeClr val="bg2"/>
                </a:solidFill>
                <a:latin typeface="+mn-lt"/>
              </a:rPr>
              <a:t>Van Rijn et al, </a:t>
            </a:r>
            <a:r>
              <a:rPr lang="en-US" sz="1600" i="1" dirty="0" err="1">
                <a:solidFill>
                  <a:schemeClr val="bg2"/>
                </a:solidFill>
                <a:latin typeface="+mn-lt"/>
              </a:rPr>
              <a:t>Pediatr</a:t>
            </a:r>
            <a:r>
              <a:rPr lang="en-US" sz="1600" i="1" dirty="0">
                <a:solidFill>
                  <a:schemeClr val="bg2"/>
                </a:solidFill>
                <a:latin typeface="+mn-lt"/>
              </a:rPr>
              <a:t> </a:t>
            </a:r>
            <a:r>
              <a:rPr lang="en-US" sz="1600" i="1" dirty="0" err="1">
                <a:solidFill>
                  <a:schemeClr val="bg2"/>
                </a:solidFill>
                <a:latin typeface="+mn-lt"/>
              </a:rPr>
              <a:t>Radiol</a:t>
            </a:r>
            <a:r>
              <a:rPr lang="en-US" sz="1600" i="1" dirty="0">
                <a:solidFill>
                  <a:schemeClr val="bg2"/>
                </a:solidFill>
                <a:latin typeface="+mn-lt"/>
              </a:rPr>
              <a:t> 2009;39:591</a:t>
            </a:r>
            <a:endParaRPr lang="nl-NL" sz="1600" i="1" dirty="0">
              <a:solidFill>
                <a:schemeClr val="bg2"/>
              </a:solidFill>
              <a:latin typeface="+mn-lt"/>
            </a:endParaRPr>
          </a:p>
        </p:txBody>
      </p:sp>
    </p:spTree>
    <p:extLst>
      <p:ext uri="{BB962C8B-B14F-4D97-AF65-F5344CB8AC3E}">
        <p14:creationId xmlns:p14="http://schemas.microsoft.com/office/powerpoint/2010/main" val="35128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5D66A-A8D5-45D7-93FD-C3BBA7A2C038}"/>
              </a:ext>
            </a:extLst>
          </p:cNvPr>
          <p:cNvSpPr>
            <a:spLocks noGrp="1"/>
          </p:cNvSpPr>
          <p:nvPr>
            <p:ph type="title"/>
          </p:nvPr>
        </p:nvSpPr>
        <p:spPr/>
        <p:txBody>
          <a:bodyPr/>
          <a:lstStyle/>
          <a:p>
            <a:r>
              <a:rPr lang="nl-NL" dirty="0"/>
              <a:t>Eindlengtevoorspelling </a:t>
            </a:r>
            <a:r>
              <a:rPr lang="nl-NL" dirty="0" err="1"/>
              <a:t>a.h.v</a:t>
            </a:r>
            <a:r>
              <a:rPr lang="nl-NL" dirty="0"/>
              <a:t>. skeletleeftijd</a:t>
            </a:r>
          </a:p>
        </p:txBody>
      </p:sp>
      <p:sp>
        <p:nvSpPr>
          <p:cNvPr id="3" name="Tijdelijke aanduiding voor inhoud 2">
            <a:extLst>
              <a:ext uri="{FF2B5EF4-FFF2-40B4-BE49-F238E27FC236}">
                <a16:creationId xmlns:a16="http://schemas.microsoft.com/office/drawing/2014/main" id="{CC452190-42A0-4BF3-B32B-FD08C3F80659}"/>
              </a:ext>
            </a:extLst>
          </p:cNvPr>
          <p:cNvSpPr>
            <a:spLocks noGrp="1"/>
          </p:cNvSpPr>
          <p:nvPr>
            <p:ph idx="1"/>
          </p:nvPr>
        </p:nvSpPr>
        <p:spPr>
          <a:xfrm>
            <a:off x="316523" y="912729"/>
            <a:ext cx="8482460" cy="5608190"/>
          </a:xfrm>
        </p:spPr>
        <p:txBody>
          <a:bodyPr/>
          <a:lstStyle/>
          <a:p>
            <a:pPr marL="342900" indent="-342900">
              <a:buFont typeface="Arial" panose="020B0604020202020204" pitchFamily="34" charset="0"/>
              <a:buChar char="•"/>
            </a:pPr>
            <a:r>
              <a:rPr lang="nl-NL" dirty="0"/>
              <a:t>Eindlengtevoorspelling op basis van SL, afstand SL en KL, en lengte</a:t>
            </a:r>
          </a:p>
          <a:p>
            <a:pPr marL="342900" indent="-342900">
              <a:buFont typeface="Arial" panose="020B0604020202020204" pitchFamily="34" charset="0"/>
              <a:buChar char="•"/>
            </a:pPr>
            <a:r>
              <a:rPr lang="nl-NL" dirty="0"/>
              <a:t>M. b. v. de tabellen van </a:t>
            </a:r>
            <a:r>
              <a:rPr lang="nl-NL" dirty="0" err="1"/>
              <a:t>Bayley</a:t>
            </a:r>
            <a:r>
              <a:rPr lang="nl-NL" dirty="0"/>
              <a:t> &amp; </a:t>
            </a:r>
            <a:r>
              <a:rPr lang="nl-NL" dirty="0" err="1"/>
              <a:t>Pinneau</a:t>
            </a:r>
            <a:r>
              <a:rPr lang="nl-NL" dirty="0"/>
              <a:t> (B&amp;P) OF automatisch in programma van </a:t>
            </a:r>
            <a:r>
              <a:rPr lang="nl-NL" dirty="0" err="1"/>
              <a:t>BoneXpert</a:t>
            </a:r>
            <a:endParaRPr lang="nl-NL" dirty="0"/>
          </a:p>
          <a:p>
            <a:pPr marL="285750" lvl="1" indent="-285750"/>
            <a:r>
              <a:rPr lang="nl-NL" dirty="0"/>
              <a:t>Eindlengte voorspellingsmethode </a:t>
            </a:r>
            <a:r>
              <a:rPr lang="nl-NL" dirty="0" err="1"/>
              <a:t>vlgs</a:t>
            </a:r>
            <a:r>
              <a:rPr lang="nl-NL" dirty="0"/>
              <a:t> van De Waal niet meer toepasbaar</a:t>
            </a:r>
          </a:p>
          <a:p>
            <a:pPr marL="285750" lvl="1" indent="-285750"/>
            <a:endParaRPr lang="nl-NL" dirty="0"/>
          </a:p>
          <a:p>
            <a:pPr marL="285750" lvl="1" indent="-285750"/>
            <a:r>
              <a:rPr lang="nl-NL" dirty="0"/>
              <a:t>Voorspellingsformules weinig betrouwbaar bij lengte &lt;185 cm bij jongens en &lt;170 cm bij meisjes</a:t>
            </a:r>
          </a:p>
          <a:p>
            <a:pPr marL="285750" lvl="1" indent="-285750"/>
            <a:r>
              <a:rPr lang="nl-NL" dirty="0"/>
              <a:t>CAVE tempo van puberteit: indien traag kan eindlengte hoger uitvallen!</a:t>
            </a:r>
          </a:p>
          <a:p>
            <a:pPr marL="285750" lvl="1" indent="-285750"/>
            <a:endParaRPr lang="nl-NL" dirty="0"/>
          </a:p>
          <a:p>
            <a:pPr marL="285750" lvl="1" indent="-285750"/>
            <a:r>
              <a:rPr lang="nl-NL" dirty="0"/>
              <a:t>Gebruik tabellen B&amp;P, waarbij rekening houden met </a:t>
            </a:r>
            <a:r>
              <a:rPr lang="nl-NL" dirty="0" err="1"/>
              <a:t>overpredictie</a:t>
            </a:r>
            <a:r>
              <a:rPr lang="nl-NL" dirty="0"/>
              <a:t> voor jongens van 2,5 cm en SD van 4,3 cm (jongens); bij meisjes gemiddelde predictie accuraat, SD 4,6 cm</a:t>
            </a:r>
            <a:r>
              <a:rPr lang="nl-NL" baseline="30000" dirty="0"/>
              <a:t>1</a:t>
            </a:r>
            <a:r>
              <a:rPr lang="nl-NL" dirty="0"/>
              <a:t> ,</a:t>
            </a:r>
            <a:r>
              <a:rPr lang="nl-NL" b="1" dirty="0"/>
              <a:t>OF</a:t>
            </a:r>
          </a:p>
          <a:p>
            <a:pPr marL="285750" lvl="1" indent="-285750"/>
            <a:r>
              <a:rPr lang="nl-NL" dirty="0"/>
              <a:t>Gebruik </a:t>
            </a:r>
            <a:r>
              <a:rPr lang="nl-NL" dirty="0" err="1"/>
              <a:t>BoneXpert</a:t>
            </a:r>
            <a:r>
              <a:rPr lang="nl-NL" dirty="0"/>
              <a:t> met </a:t>
            </a:r>
            <a:r>
              <a:rPr lang="nl-NL" dirty="0" err="1"/>
              <a:t>onderpredictie</a:t>
            </a:r>
            <a:r>
              <a:rPr lang="nl-NL" dirty="0"/>
              <a:t> van 0,8 cm bij meisjes en SD van 2,8 cm (jongens) en 3,1 cm (meisjes)</a:t>
            </a:r>
            <a:r>
              <a:rPr lang="nl-NL" baseline="30000" dirty="0"/>
              <a:t>2</a:t>
            </a:r>
          </a:p>
        </p:txBody>
      </p:sp>
      <p:sp>
        <p:nvSpPr>
          <p:cNvPr id="4" name="TextBox 3">
            <a:extLst>
              <a:ext uri="{FF2B5EF4-FFF2-40B4-BE49-F238E27FC236}">
                <a16:creationId xmlns:a16="http://schemas.microsoft.com/office/drawing/2014/main" id="{7EE05E26-B3EB-4DAB-8F61-80A3289C400E}"/>
              </a:ext>
            </a:extLst>
          </p:cNvPr>
          <p:cNvSpPr txBox="1"/>
          <p:nvPr/>
        </p:nvSpPr>
        <p:spPr>
          <a:xfrm>
            <a:off x="0" y="6520919"/>
            <a:ext cx="9144000" cy="338554"/>
          </a:xfrm>
          <a:prstGeom prst="rect">
            <a:avLst/>
          </a:prstGeom>
          <a:noFill/>
        </p:spPr>
        <p:txBody>
          <a:bodyPr wrap="square" rtlCol="0">
            <a:spAutoFit/>
          </a:bodyPr>
          <a:lstStyle/>
          <a:p>
            <a:r>
              <a:rPr lang="en-US" sz="1600" i="1" dirty="0">
                <a:solidFill>
                  <a:schemeClr val="bg2"/>
                </a:solidFill>
                <a:latin typeface="+mn-lt"/>
              </a:rPr>
              <a:t>Drop et al, </a:t>
            </a:r>
            <a:r>
              <a:rPr lang="en-US" sz="1600" i="1" dirty="0" err="1">
                <a:solidFill>
                  <a:schemeClr val="bg2"/>
                </a:solidFill>
                <a:latin typeface="+mn-lt"/>
              </a:rPr>
              <a:t>Endocr</a:t>
            </a:r>
            <a:r>
              <a:rPr lang="en-US" sz="1600" i="1" dirty="0">
                <a:solidFill>
                  <a:schemeClr val="bg2"/>
                </a:solidFill>
                <a:latin typeface="+mn-lt"/>
              </a:rPr>
              <a:t> Rev 1998;19:540. Martin et al, </a:t>
            </a:r>
            <a:r>
              <a:rPr lang="en-US" sz="1600" i="1" dirty="0" err="1">
                <a:solidFill>
                  <a:schemeClr val="bg2"/>
                </a:solidFill>
                <a:latin typeface="+mn-lt"/>
              </a:rPr>
              <a:t>Pediatr</a:t>
            </a:r>
            <a:r>
              <a:rPr lang="en-US" sz="1600" i="1" dirty="0">
                <a:solidFill>
                  <a:schemeClr val="bg2"/>
                </a:solidFill>
                <a:latin typeface="+mn-lt"/>
              </a:rPr>
              <a:t> </a:t>
            </a:r>
            <a:r>
              <a:rPr lang="en-US" sz="1600" i="1" dirty="0" err="1">
                <a:solidFill>
                  <a:schemeClr val="bg2"/>
                </a:solidFill>
                <a:latin typeface="+mn-lt"/>
              </a:rPr>
              <a:t>Radiol</a:t>
            </a:r>
            <a:r>
              <a:rPr lang="en-US" sz="1600" i="1" dirty="0">
                <a:solidFill>
                  <a:schemeClr val="bg2"/>
                </a:solidFill>
                <a:latin typeface="+mn-lt"/>
              </a:rPr>
              <a:t> 2016;46:263</a:t>
            </a:r>
            <a:endParaRPr lang="nl-NL" sz="1600" i="1" dirty="0">
              <a:solidFill>
                <a:schemeClr val="bg2"/>
              </a:solidFill>
              <a:latin typeface="+mn-lt"/>
            </a:endParaRPr>
          </a:p>
        </p:txBody>
      </p:sp>
    </p:spTree>
    <p:extLst>
      <p:ext uri="{BB962C8B-B14F-4D97-AF65-F5344CB8AC3E}">
        <p14:creationId xmlns:p14="http://schemas.microsoft.com/office/powerpoint/2010/main" val="106971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9728" y="94144"/>
            <a:ext cx="9141570" cy="6863627"/>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356427" y="2361574"/>
            <a:ext cx="1674906" cy="69422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2094012" y="2156608"/>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Verdacht voor Klinefelter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2H</a:t>
            </a:r>
            <a:r>
              <a:rPr kumimoji="0" lang="nl-NL" sz="1100" b="0" i="0" u="none" strike="noStrike" kern="1200" cap="none" spc="0" normalizeH="0" baseline="0" noProof="0" dirty="0">
                <a:ln>
                  <a:noFill/>
                </a:ln>
                <a:solidFill>
                  <a:schemeClr val="bg1"/>
                </a:solidFill>
                <a:effectLst/>
                <a:uLnTx/>
                <a:uFillTx/>
                <a:latin typeface="Calibri"/>
                <a:ea typeface="+mn-ea"/>
                <a:cs typeface="+mn-cs"/>
              </a:rPr>
              <a:t>) of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2I</a:t>
            </a:r>
            <a:r>
              <a:rPr kumimoji="0" lang="nl-NL" sz="1100" b="0" i="0" u="none" strike="noStrike" kern="1200" cap="none" spc="0" normalizeH="0" baseline="0" noProof="0" dirty="0">
                <a:ln>
                  <a:noFill/>
                </a:ln>
                <a:solidFill>
                  <a:schemeClr val="bg1"/>
                </a:solidFill>
                <a:effectLst/>
                <a:uLnTx/>
                <a:uFillTx/>
                <a:latin typeface="Calibri"/>
                <a:ea typeface="+mn-ea"/>
                <a:cs typeface="+mn-cs"/>
              </a:rPr>
              <a:t>)?</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hthoek 9"/>
          <p:cNvSpPr/>
          <p:nvPr/>
        </p:nvSpPr>
        <p:spPr>
          <a:xfrm>
            <a:off x="2031681" y="3619083"/>
            <a:ext cx="1649103" cy="134651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1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100" b="0" i="0" u="none" strike="noStrike" kern="1200" cap="none" spc="0" normalizeH="0" baseline="0" noProof="0" dirty="0">
                <a:ln>
                  <a:noFill/>
                </a:ln>
                <a:solidFill>
                  <a:schemeClr val="bg1"/>
                </a:solidFill>
                <a:effectLst/>
                <a:uLnTx/>
                <a:uFillTx/>
                <a:latin typeface="Calibri"/>
                <a:ea typeface="+mn-ea"/>
                <a:cs typeface="+mn-cs"/>
              </a:rPr>
              <a:t>)</a:t>
            </a:r>
          </a:p>
        </p:txBody>
      </p:sp>
      <p:sp>
        <p:nvSpPr>
          <p:cNvPr id="14" name="Rechthoek 13"/>
          <p:cNvSpPr/>
          <p:nvPr/>
        </p:nvSpPr>
        <p:spPr>
          <a:xfrm>
            <a:off x="7245342" y="2172882"/>
            <a:ext cx="1870141" cy="133489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kliniek beslissen  over verder onderzoek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2K</a:t>
            </a:r>
            <a:r>
              <a:rPr kumimoji="0" lang="nl-NL" sz="1100" b="0" i="0" u="none" strike="noStrike" kern="1200" cap="none" spc="0" normalizeH="0" baseline="0" noProof="0" dirty="0">
                <a:ln>
                  <a:noFill/>
                </a:ln>
                <a:solidFill>
                  <a:schemeClr val="bg1"/>
                </a:solidFill>
                <a:effectLst/>
                <a:uLnTx/>
                <a:uFillTx/>
                <a:latin typeface="Calibri"/>
                <a:ea typeface="+mn-ea"/>
                <a:cs typeface="+mn-cs"/>
              </a:rPr>
              <a:t>)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Pubertas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precox</a:t>
            </a:r>
            <a:endParaRPr kumimoji="0" lang="nl-NL" sz="1100" b="0" i="0" u="none" strike="noStrike" kern="1200" cap="none" spc="0" normalizeH="0" baseline="0" noProof="0" dirty="0">
              <a:ln>
                <a:noFill/>
              </a:ln>
              <a:solidFill>
                <a:schemeClr val="bg1"/>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GH overproductie </a:t>
            </a:r>
          </a:p>
        </p:txBody>
      </p:sp>
      <p:sp>
        <p:nvSpPr>
          <p:cNvPr id="11" name="Rechthoek 10"/>
          <p:cNvSpPr/>
          <p:nvPr/>
        </p:nvSpPr>
        <p:spPr>
          <a:xfrm>
            <a:off x="1106430" y="0"/>
            <a:ext cx="2976227" cy="209179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primaire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ontwikkelingsachterstand, motorische en/of spraak/taalachterstand, gedragsproblemen, excessieve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intrauteriene</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 cardiale- en oogafwijkingen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a:ln>
                  <a:noFill/>
                </a:ln>
                <a:solidFill>
                  <a:prstClr val="black"/>
                </a:solidFill>
                <a:effectLst/>
                <a:uLnTx/>
                <a:uFillTx/>
                <a:latin typeface="Calibri"/>
                <a:ea typeface="+mn-ea"/>
                <a:cs typeface="+mn-cs"/>
              </a:rPr>
              <a:t>dominante overerving, disproportie, dysmorfie, cardiale- en oogaandoening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disproportie (</a:t>
            </a:r>
            <a:r>
              <a:rPr kumimoji="0" lang="nl-NL" sz="1100" b="0" i="1" u="none" strike="noStrike" kern="1200" cap="none" spc="0" normalizeH="0" baseline="0" noProof="0" dirty="0">
                <a:ln>
                  <a:noFill/>
                </a:ln>
                <a:solidFill>
                  <a:prstClr val="black"/>
                </a:solidFill>
                <a:effectLst/>
                <a:uLnTx/>
                <a:uFillTx/>
                <a:latin typeface="Calibri"/>
                <a:ea typeface="+mn-ea"/>
                <a:cs typeface="+mn-cs"/>
              </a:rPr>
              <a:t>Bijlage III en IV</a:t>
            </a:r>
            <a:r>
              <a:rPr kumimoji="0" lang="nl-NL" sz="1100" b="0" i="0" u="none" strike="noStrike" kern="1200" cap="none" spc="0" normalizeH="0" baseline="0" noProof="0" dirty="0">
                <a:ln>
                  <a:noFill/>
                </a:ln>
                <a:solidFill>
                  <a:prstClr val="black"/>
                </a:solidFill>
                <a:effectLst/>
                <a:uLnTx/>
                <a:uFillTx/>
                <a:latin typeface="Calibri"/>
                <a:ea typeface="+mn-ea"/>
                <a:cs typeface="+mn-cs"/>
              </a:rPr>
              <a:t>), dysmorfie, lange vingers,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thumb</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err="1">
                <a:ln>
                  <a:noFill/>
                </a:ln>
                <a:solidFill>
                  <a:prstClr val="black"/>
                </a:solidFill>
                <a:effectLst/>
                <a:uLnTx/>
                <a:uFillTx/>
                <a:latin typeface="Calibri"/>
                <a:ea typeface="+mn-ea"/>
                <a:cs typeface="+mn-cs"/>
              </a:rPr>
              <a:t>wrist</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sign</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pectus</a:t>
            </a:r>
            <a:r>
              <a:rPr kumimoji="0" lang="nl-NL" sz="1100" b="0" i="0" u="none" strike="noStrike" kern="1200" cap="none" spc="0" normalizeH="0" baseline="0" noProof="0" dirty="0">
                <a:ln>
                  <a:noFill/>
                </a:ln>
                <a:solidFill>
                  <a:prstClr val="black"/>
                </a:solidFill>
                <a:effectLst/>
                <a:uLnTx/>
                <a:uFillTx/>
                <a:latin typeface="Calibri"/>
                <a:ea typeface="+mn-ea"/>
                <a:cs typeface="+mn-cs"/>
              </a:rPr>
              <a:t>, macrocefalie, gynaecomastie, cryptorchisme, micropenis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 </a:t>
            </a:r>
            <a:r>
              <a:rPr kumimoji="0" lang="nl-NL" sz="1100" b="0" i="0" u="none" strike="noStrike" kern="1200" cap="none" spc="0" normalizeH="0" baseline="0" noProof="0" dirty="0">
                <a:ln>
                  <a:noFill/>
                </a:ln>
                <a:solidFill>
                  <a:prstClr val="black"/>
                </a:solidFill>
                <a:effectLst/>
                <a:uLnTx/>
                <a:uFillTx/>
                <a:latin typeface="Calibri"/>
                <a:ea typeface="+mn-ea"/>
                <a:cs typeface="+mn-cs"/>
              </a:rPr>
              <a:t>groeiversnelling tussen 5-8 jaar</a:t>
            </a:r>
          </a:p>
        </p:txBody>
      </p:sp>
      <p:sp>
        <p:nvSpPr>
          <p:cNvPr id="15" name="Rechthoek 14"/>
          <p:cNvSpPr/>
          <p:nvPr/>
        </p:nvSpPr>
        <p:spPr>
          <a:xfrm>
            <a:off x="6114511" y="-5400"/>
            <a:ext cx="3029489" cy="19518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secundaire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grote eetlust, gewichtsverlies, onrust, excessief transpireren, verschijnselen van verhoogde intracraniële druk (hoofdpijn, braken, visusklachten), bestraling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a:ln>
                  <a:noFill/>
                </a:ln>
                <a:solidFill>
                  <a:prstClr val="black"/>
                </a:solidFill>
                <a:effectLst/>
                <a:uLnTx/>
                <a:uFillTx/>
                <a:latin typeface="Calibri"/>
                <a:ea typeface="+mn-ea"/>
                <a:cs typeface="+mn-cs"/>
              </a:rPr>
              <a:t> schildklierziekten</a:t>
            </a:r>
            <a:endParaRPr kumimoji="0" lang="nl-NL"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vroege puberteit  (meisjes &lt;8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jongens &lt;9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thyreotoxische</a:t>
            </a:r>
            <a:r>
              <a:rPr kumimoji="0" lang="nl-NL" sz="1100" b="0" i="0" u="none" strike="noStrike" kern="1200" cap="none" spc="0" normalizeH="0" baseline="0" noProof="0" dirty="0">
                <a:ln>
                  <a:noFill/>
                </a:ln>
                <a:solidFill>
                  <a:prstClr val="black"/>
                </a:solidFill>
                <a:effectLst/>
                <a:uLnTx/>
                <a:uFillTx/>
                <a:latin typeface="Calibri"/>
                <a:ea typeface="+mn-ea"/>
                <a:cs typeface="+mn-cs"/>
              </a:rPr>
              <a:t> symptomen, verminderde visus, neurologische symptomen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groeiversnelling (lengtetoename  &gt;1SDS)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 name="Rechte verbindingslijn met pijl 2"/>
          <p:cNvCxnSpPr>
            <a:cxnSpLocks/>
          </p:cNvCxnSpPr>
          <p:nvPr/>
        </p:nvCxnSpPr>
        <p:spPr>
          <a:xfrm flipH="1">
            <a:off x="5040498" y="514446"/>
            <a:ext cx="1" cy="1804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a:stCxn id="82" idx="2"/>
            <a:endCxn id="86" idx="0"/>
          </p:cNvCxnSpPr>
          <p:nvPr/>
        </p:nvCxnSpPr>
        <p:spPr>
          <a:xfrm>
            <a:off x="5040499" y="1609723"/>
            <a:ext cx="0" cy="14483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cxnSpLocks/>
            <a:stCxn id="7" idx="3"/>
            <a:endCxn id="8" idx="0"/>
          </p:cNvCxnSpPr>
          <p:nvPr/>
        </p:nvCxnSpPr>
        <p:spPr>
          <a:xfrm flipH="1" flipV="1">
            <a:off x="3486110" y="2703532"/>
            <a:ext cx="870317" cy="5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a:off x="1329580" y="2703532"/>
            <a:ext cx="764432" cy="93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a:endCxn id="10" idx="0"/>
          </p:cNvCxnSpPr>
          <p:nvPr/>
        </p:nvCxnSpPr>
        <p:spPr>
          <a:xfrm>
            <a:off x="2850926" y="3264348"/>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6114511" y="2485818"/>
            <a:ext cx="10249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sp>
        <p:nvSpPr>
          <p:cNvPr id="46" name="Tekstvak 45"/>
          <p:cNvSpPr txBox="1"/>
          <p:nvPr/>
        </p:nvSpPr>
        <p:spPr>
          <a:xfrm>
            <a:off x="3516522" y="2496182"/>
            <a:ext cx="1021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primaire groeistoornis</a:t>
            </a:r>
          </a:p>
        </p:txBody>
      </p:sp>
      <p:sp>
        <p:nvSpPr>
          <p:cNvPr id="48" name="Tekstvak 47"/>
          <p:cNvSpPr txBox="1"/>
          <p:nvPr/>
        </p:nvSpPr>
        <p:spPr>
          <a:xfrm>
            <a:off x="2492577" y="3266357"/>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051798" y="3033243"/>
            <a:ext cx="0" cy="11866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53163" y="5433581"/>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cxnSp>
        <p:nvCxnSpPr>
          <p:cNvPr id="23" name="Rechte verbindingslijn met pijl 22"/>
          <p:cNvCxnSpPr>
            <a:cxnSpLocks/>
            <a:stCxn id="177" idx="3"/>
            <a:endCxn id="39" idx="0"/>
          </p:cNvCxnSpPr>
          <p:nvPr/>
        </p:nvCxnSpPr>
        <p:spPr>
          <a:xfrm flipH="1">
            <a:off x="6419298" y="4577609"/>
            <a:ext cx="1571777"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3168392" y="5418790"/>
            <a:ext cx="6848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42" name="Tekstvak 41"/>
          <p:cNvSpPr txBox="1"/>
          <p:nvPr/>
        </p:nvSpPr>
        <p:spPr>
          <a:xfrm>
            <a:off x="7330835" y="4338990"/>
            <a:ext cx="6848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133038" y="4201154"/>
            <a:ext cx="2286260" cy="75608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-SDS&gt;+1,6SD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groter</a:t>
            </a:r>
            <a:r>
              <a:rPr kumimoji="0" lang="en-US" sz="1100" b="0"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100" b="0"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708490" y="3264348"/>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400114" y="6183489"/>
            <a:ext cx="1826270" cy="57606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 min TH-SDS&gt;+2.5?*</a:t>
            </a:r>
          </a:p>
        </p:txBody>
      </p:sp>
      <p:cxnSp>
        <p:nvCxnSpPr>
          <p:cNvPr id="31" name="Straight Arrow Connector 30"/>
          <p:cNvCxnSpPr>
            <a:cxnSpLocks/>
            <a:stCxn id="54" idx="0"/>
            <a:endCxn id="231" idx="0"/>
          </p:cNvCxnSpPr>
          <p:nvPr/>
        </p:nvCxnSpPr>
        <p:spPr>
          <a:xfrm>
            <a:off x="4612378" y="4952613"/>
            <a:ext cx="0" cy="3169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a:endCxn id="250" idx="0"/>
          </p:cNvCxnSpPr>
          <p:nvPr/>
        </p:nvCxnSpPr>
        <p:spPr>
          <a:xfrm>
            <a:off x="6230277" y="4957237"/>
            <a:ext cx="5711" cy="4763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404639" y="4952613"/>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a:endCxn id="210" idx="3"/>
          </p:cNvCxnSpPr>
          <p:nvPr/>
        </p:nvCxnSpPr>
        <p:spPr>
          <a:xfrm flipH="1">
            <a:off x="2031682" y="6471521"/>
            <a:ext cx="368432" cy="45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76971" y="6251501"/>
            <a:ext cx="3294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085655" y="4721149"/>
            <a:ext cx="0" cy="2784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185235" y="4735997"/>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88520" y="2376457"/>
            <a:ext cx="1241060" cy="67292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Array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1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100" b="0" i="0" u="none" strike="noStrike" kern="1200" cap="none" spc="0" normalizeH="0" baseline="0" noProof="0" dirty="0">
                <a:ln>
                  <a:noFill/>
                </a:ln>
                <a:solidFill>
                  <a:schemeClr val="bg1"/>
                </a:solidFill>
                <a:effectLst/>
                <a:uLnTx/>
                <a:uFillTx/>
                <a:latin typeface="Calibri"/>
                <a:ea typeface="+mn-ea"/>
                <a:cs typeface="+mn-cs"/>
              </a:rPr>
              <a:t>, echo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384849" y="5372530"/>
            <a:ext cx="1247165" cy="536824"/>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Afgeronde rechthoek 170"/>
          <p:cNvSpPr/>
          <p:nvPr/>
        </p:nvSpPr>
        <p:spPr>
          <a:xfrm>
            <a:off x="7293781" y="5024128"/>
            <a:ext cx="1499395" cy="484946"/>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secundaire oorzaak* </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75757" y="251735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3969055" y="5269516"/>
            <a:ext cx="1286646" cy="68661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433581"/>
            <a:ext cx="1151384" cy="3696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4" name="Afgeronde rechthoek 263"/>
          <p:cNvSpPr/>
          <p:nvPr/>
        </p:nvSpPr>
        <p:spPr>
          <a:xfrm>
            <a:off x="6345910" y="6237312"/>
            <a:ext cx="2798089" cy="629379"/>
          </a:xfrm>
          <a:prstGeom prst="round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a:t>
            </a:r>
            <a:r>
              <a:rPr kumimoji="0" lang="nl-NL" sz="1200" b="1" i="0" u="none" strike="noStrike" kern="1200" cap="none" spc="0" normalizeH="0" baseline="0" noProof="0" dirty="0">
                <a:ln>
                  <a:noFill/>
                </a:ln>
                <a:solidFill>
                  <a:prstClr val="black"/>
                </a:solidFill>
                <a:effectLst/>
                <a:uLnTx/>
                <a:uFillTx/>
                <a:latin typeface="Calibri"/>
                <a:ea typeface="+mn-ea"/>
                <a:cs typeface="+mn-cs"/>
              </a:rPr>
              <a:t>Overweeg </a:t>
            </a:r>
            <a:r>
              <a:rPr kumimoji="0" lang="nl-NL" sz="1200" b="1" i="0" u="none" strike="noStrike" kern="1200" cap="none" spc="0" normalizeH="0" baseline="0" noProof="0" dirty="0" err="1">
                <a:ln>
                  <a:noFill/>
                </a:ln>
                <a:solidFill>
                  <a:prstClr val="black"/>
                </a:solidFill>
                <a:effectLst/>
                <a:uLnTx/>
                <a:uFillTx/>
                <a:latin typeface="Calibri"/>
                <a:ea typeface="+mn-ea"/>
                <a:cs typeface="+mn-cs"/>
              </a:rPr>
              <a:t>epifysiodese</a:t>
            </a:r>
            <a:r>
              <a:rPr kumimoji="0" lang="nl-NL" sz="1200" b="1" i="0" u="none" strike="noStrike" kern="1200" cap="none" spc="0" normalizeH="0" baseline="0" noProof="0" dirty="0">
                <a:ln>
                  <a:noFill/>
                </a:ln>
                <a:solidFill>
                  <a:prstClr val="black"/>
                </a:solidFill>
                <a:effectLst/>
                <a:uLnTx/>
                <a:uFillTx/>
                <a:latin typeface="Calibri"/>
                <a:ea typeface="+mn-ea"/>
                <a:cs typeface="+mn-cs"/>
              </a:rPr>
              <a:t> bij eindlengtevoorspelling &gt;185 cm (meisjes) en &gt;200 cm (jongens)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Tekstvak 46"/>
          <p:cNvSpPr txBox="1"/>
          <p:nvPr/>
        </p:nvSpPr>
        <p:spPr>
          <a:xfrm>
            <a:off x="4238921" y="625150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a:endCxn id="210" idx="0"/>
          </p:cNvCxnSpPr>
          <p:nvPr/>
        </p:nvCxnSpPr>
        <p:spPr>
          <a:xfrm>
            <a:off x="1008432" y="5909354"/>
            <a:ext cx="3466" cy="1879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698479" y="3049378"/>
            <a:ext cx="10571"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394528" y="4292342"/>
            <a:ext cx="637153" cy="24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332886" y="3958289"/>
            <a:ext cx="6848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85" name="Rechthoek 115"/>
          <p:cNvSpPr/>
          <p:nvPr/>
        </p:nvSpPr>
        <p:spPr>
          <a:xfrm>
            <a:off x="0" y="3064"/>
            <a:ext cx="982701" cy="20887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Afkortingen: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A: anamnese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a:ea typeface="+mn-ea"/>
                <a:cs typeface="+mn-cs"/>
              </a:rPr>
              <a:t>Fam</a:t>
            </a:r>
            <a:r>
              <a:rPr kumimoji="0" lang="nl-NL" sz="1000" b="0" i="0" u="none" strike="noStrike" kern="1200" cap="none" spc="0" normalizeH="0" baseline="0" noProof="0" dirty="0">
                <a:ln>
                  <a:noFill/>
                </a:ln>
                <a:solidFill>
                  <a:prstClr val="black"/>
                </a:solidFill>
                <a:effectLst/>
                <a:uLnTx/>
                <a:uFillTx/>
                <a:latin typeface="Calibri"/>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familie-anamnese</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GH: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groei-hormoon</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LO: lichamelijk onderzoek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TH: target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height</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X: radiologie</a:t>
            </a:r>
          </a:p>
        </p:txBody>
      </p:sp>
      <p:cxnSp>
        <p:nvCxnSpPr>
          <p:cNvPr id="245" name="Straight Arrow Connector 244"/>
          <p:cNvCxnSpPr>
            <a:cxnSpLocks/>
            <a:stCxn id="86" idx="2"/>
          </p:cNvCxnSpPr>
          <p:nvPr/>
        </p:nvCxnSpPr>
        <p:spPr>
          <a:xfrm>
            <a:off x="5040499" y="2172882"/>
            <a:ext cx="0" cy="185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2" idx="0"/>
            <a:endCxn id="75" idx="1"/>
          </p:cNvCxnSpPr>
          <p:nvPr/>
        </p:nvCxnSpPr>
        <p:spPr>
          <a:xfrm flipV="1">
            <a:off x="4226384" y="6464719"/>
            <a:ext cx="552962" cy="68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79346" y="6211423"/>
            <a:ext cx="1247165" cy="50659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hthoek 81">
            <a:extLst>
              <a:ext uri="{FF2B5EF4-FFF2-40B4-BE49-F238E27FC236}">
                <a16:creationId xmlns:a16="http://schemas.microsoft.com/office/drawing/2014/main" id="{7FB4B70E-9609-4339-868B-E6D7467B0E40}"/>
              </a:ext>
            </a:extLst>
          </p:cNvPr>
          <p:cNvSpPr/>
          <p:nvPr/>
        </p:nvSpPr>
        <p:spPr>
          <a:xfrm>
            <a:off x="4206385" y="671109"/>
            <a:ext cx="1668228" cy="938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A/</a:t>
            </a:r>
            <a:r>
              <a:rPr kumimoji="0" lang="nl-NL" sz="1100" b="0" i="0" u="none" strike="noStrike" kern="1200" cap="none" spc="0" normalizeH="0" baseline="0" noProof="0" dirty="0" err="1">
                <a:ln>
                  <a:noFill/>
                </a:ln>
                <a:solidFill>
                  <a:schemeClr val="bg1"/>
                </a:solidFill>
                <a:effectLst/>
                <a:uLnTx/>
                <a:uFillTx/>
                <a:latin typeface="Calibri"/>
                <a:ea typeface="+mn-ea"/>
                <a:cs typeface="+mn-cs"/>
              </a:rPr>
              <a:t>Fam</a:t>
            </a:r>
            <a:r>
              <a:rPr kumimoji="0" lang="nl-NL" sz="1100" b="0" i="0" u="none" strike="noStrike" kern="1200" cap="none" spc="0" normalizeH="0" baseline="0" noProof="0" dirty="0">
                <a:ln>
                  <a:noFill/>
                </a:ln>
                <a:solidFill>
                  <a:schemeClr val="bg1"/>
                </a:solidFill>
                <a:effectLst/>
                <a:uLnTx/>
                <a:uFillTx/>
                <a:latin typeface="Calibri"/>
                <a:ea typeface="+mn-ea"/>
                <a:cs typeface="+mn-cs"/>
              </a:rPr>
              <a:t>/LO/Groei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1" u="none" strike="noStrike" kern="1200" cap="none" spc="0" normalizeH="0" baseline="0" noProof="0" dirty="0">
                <a:ln>
                  <a:noFill/>
                </a:ln>
                <a:solidFill>
                  <a:schemeClr val="bg1"/>
                </a:solidFill>
                <a:effectLst/>
                <a:uLnTx/>
                <a:uFillTx/>
                <a:latin typeface="Calibri"/>
                <a:ea typeface="+mn-ea"/>
                <a:cs typeface="+mn-cs"/>
              </a:rPr>
              <a:t>(Bijlagen 2E, 2F, 2G)</a:t>
            </a:r>
          </a:p>
        </p:txBody>
      </p:sp>
      <p:sp>
        <p:nvSpPr>
          <p:cNvPr id="83" name="Afgeronde rechthoek 83">
            <a:extLst>
              <a:ext uri="{FF2B5EF4-FFF2-40B4-BE49-F238E27FC236}">
                <a16:creationId xmlns:a16="http://schemas.microsoft.com/office/drawing/2014/main" id="{BDA4D96B-1A55-43F2-AA36-2E5F15087E36}"/>
              </a:ext>
            </a:extLst>
          </p:cNvPr>
          <p:cNvSpPr/>
          <p:nvPr/>
        </p:nvSpPr>
        <p:spPr>
          <a:xfrm>
            <a:off x="4206386" y="7062"/>
            <a:ext cx="1668227" cy="48355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Verwezen i.v.m. grote lengte/groeiversnelling</a:t>
            </a:r>
          </a:p>
        </p:txBody>
      </p:sp>
      <p:sp>
        <p:nvSpPr>
          <p:cNvPr id="86" name="Rectangle 227">
            <a:extLst>
              <a:ext uri="{FF2B5EF4-FFF2-40B4-BE49-F238E27FC236}">
                <a16:creationId xmlns:a16="http://schemas.microsoft.com/office/drawing/2014/main" id="{36D00B0F-567F-4A3D-95B1-779B07F3E26A}"/>
              </a:ext>
            </a:extLst>
          </p:cNvPr>
          <p:cNvSpPr/>
          <p:nvPr/>
        </p:nvSpPr>
        <p:spPr>
          <a:xfrm>
            <a:off x="4206385" y="1754561"/>
            <a:ext cx="1668228" cy="41832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chemeClr val="bg1"/>
                </a:solidFill>
                <a:effectLst/>
                <a:uLnTx/>
                <a:uFillTx/>
                <a:latin typeface="Calibri"/>
                <a:ea typeface="+mn-ea"/>
                <a:cs typeface="+mn-cs"/>
              </a:rPr>
              <a:t>Screenend</a:t>
            </a:r>
            <a:r>
              <a:rPr kumimoji="0" lang="en-US" sz="1100" b="1" i="0" u="none" strike="noStrike" kern="1200" cap="none" spc="0" normalizeH="0" baseline="0" noProof="0" dirty="0">
                <a:ln>
                  <a:noFill/>
                </a:ln>
                <a:solidFill>
                  <a:schemeClr val="bg1"/>
                </a:solidFill>
                <a:effectLst/>
                <a:uLnTx/>
                <a:uFillTx/>
                <a:latin typeface="Calibri"/>
                <a:ea typeface="+mn-ea"/>
                <a:cs typeface="+mn-cs"/>
              </a:rPr>
              <a:t> </a:t>
            </a:r>
            <a:r>
              <a:rPr kumimoji="0" lang="en-US" sz="1100" b="1" i="0" u="none" strike="noStrike" kern="1200" cap="none" spc="0" normalizeH="0" baseline="0" noProof="0" dirty="0" err="1">
                <a:ln>
                  <a:noFill/>
                </a:ln>
                <a:solidFill>
                  <a:schemeClr val="bg1"/>
                </a:solidFill>
                <a:effectLst/>
                <a:uLnTx/>
                <a:uFillTx/>
                <a:latin typeface="Calibri"/>
                <a:ea typeface="+mn-ea"/>
                <a:cs typeface="+mn-cs"/>
              </a:rPr>
              <a:t>onderzoek</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X-hand,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geen</a:t>
            </a:r>
            <a:r>
              <a:rPr kumimoji="0" lang="en-US" sz="1100" b="0" i="0" u="none" strike="noStrike" kern="1200" cap="none" spc="0" normalizeH="0" baseline="0" noProof="0" dirty="0">
                <a:ln>
                  <a:noFill/>
                </a:ln>
                <a:solidFill>
                  <a:schemeClr val="bg1"/>
                </a:solidFill>
                <a:effectLst/>
                <a:uLnTx/>
                <a:uFillTx/>
                <a:latin typeface="Calibri"/>
                <a:ea typeface="+mn-ea"/>
                <a:cs typeface="+mn-cs"/>
              </a:rPr>
              <a:t> lab</a:t>
            </a:r>
            <a:endParaRPr kumimoji="0" lang="en-GB"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2430" y="3747825"/>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00516" y="6029247"/>
            <a:ext cx="661468" cy="20947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Zeshoek 176">
            <a:extLst>
              <a:ext uri="{FF2B5EF4-FFF2-40B4-BE49-F238E27FC236}">
                <a16:creationId xmlns:a16="http://schemas.microsoft.com/office/drawing/2014/main" id="{E38C3C20-3B34-4131-A3ED-D547D3DB2520}"/>
              </a:ext>
            </a:extLst>
          </p:cNvPr>
          <p:cNvSpPr/>
          <p:nvPr/>
        </p:nvSpPr>
        <p:spPr>
          <a:xfrm>
            <a:off x="7991075" y="4434068"/>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p:cNvCxnSpPr>
          <p:nvPr/>
        </p:nvCxnSpPr>
        <p:spPr>
          <a:xfrm>
            <a:off x="6037032" y="2712918"/>
            <a:ext cx="1218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5" y="5498735"/>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56233" y="4965600"/>
            <a:ext cx="0" cy="541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27520" y="4841673"/>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stCxn id="196" idx="3"/>
            <a:endCxn id="107" idx="3"/>
          </p:cNvCxnSpPr>
          <p:nvPr/>
        </p:nvCxnSpPr>
        <p:spPr>
          <a:xfrm flipH="1" flipV="1">
            <a:off x="1632014" y="5640942"/>
            <a:ext cx="830611" cy="1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99071" y="4907197"/>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a:t>
            </a: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159471" y="4999614"/>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233696" y="5804807"/>
            <a:ext cx="227354" cy="530010"/>
          </a:xfrm>
          <a:prstGeom prst="bentConnector3">
            <a:avLst>
              <a:gd name="adj1" fmla="val 284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stCxn id="196" idx="0"/>
            <a:endCxn id="39" idx="3"/>
          </p:cNvCxnSpPr>
          <p:nvPr/>
        </p:nvCxnSpPr>
        <p:spPr>
          <a:xfrm flipV="1">
            <a:off x="3264726" y="4579196"/>
            <a:ext cx="868312" cy="1063080"/>
          </a:xfrm>
          <a:prstGeom prst="bentConnector3">
            <a:avLst>
              <a:gd name="adj1" fmla="val 594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498313" y="5720410"/>
            <a:ext cx="1090329" cy="324920"/>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flipH="1">
            <a:off x="8043478" y="5509074"/>
            <a:ext cx="1" cy="211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20786" y="3507781"/>
            <a:ext cx="0" cy="918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0007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9728" y="16654"/>
            <a:ext cx="9141570" cy="6863627"/>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356427" y="2361574"/>
            <a:ext cx="1674906" cy="69422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2094012" y="2156608"/>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Verdacht voor Klinefelter of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hthoek 9"/>
          <p:cNvSpPr/>
          <p:nvPr/>
        </p:nvSpPr>
        <p:spPr>
          <a:xfrm>
            <a:off x="2031681" y="3619083"/>
            <a:ext cx="1649103" cy="134651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1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Rechthoek 13"/>
          <p:cNvSpPr/>
          <p:nvPr/>
        </p:nvSpPr>
        <p:spPr>
          <a:xfrm>
            <a:off x="7245342" y="2172882"/>
            <a:ext cx="1870141" cy="133489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kliniek beslissen  over verder onderzoek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Pubertas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precox</a:t>
            </a:r>
            <a:endParaRPr kumimoji="0" lang="nl-NL" sz="1100" b="0" i="0" u="none" strike="noStrike" kern="1200" cap="none" spc="0" normalizeH="0" baseline="0" noProof="0" dirty="0">
              <a:ln>
                <a:noFill/>
              </a:ln>
              <a:solidFill>
                <a:schemeClr val="bg1"/>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GH overproductie </a:t>
            </a:r>
          </a:p>
        </p:txBody>
      </p:sp>
      <p:cxnSp>
        <p:nvCxnSpPr>
          <p:cNvPr id="3" name="Rechte verbindingslijn met pijl 2"/>
          <p:cNvCxnSpPr>
            <a:cxnSpLocks/>
          </p:cNvCxnSpPr>
          <p:nvPr/>
        </p:nvCxnSpPr>
        <p:spPr>
          <a:xfrm flipH="1">
            <a:off x="5040498" y="514446"/>
            <a:ext cx="1" cy="1804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a:stCxn id="82" idx="2"/>
            <a:endCxn id="86" idx="0"/>
          </p:cNvCxnSpPr>
          <p:nvPr/>
        </p:nvCxnSpPr>
        <p:spPr>
          <a:xfrm>
            <a:off x="5040499" y="1609723"/>
            <a:ext cx="11299" cy="1196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cxnSpLocks/>
            <a:stCxn id="7" idx="3"/>
            <a:endCxn id="8" idx="0"/>
          </p:cNvCxnSpPr>
          <p:nvPr/>
        </p:nvCxnSpPr>
        <p:spPr>
          <a:xfrm flipH="1" flipV="1">
            <a:off x="3486110" y="2703532"/>
            <a:ext cx="870317" cy="5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a:off x="1329580" y="2703532"/>
            <a:ext cx="764432" cy="93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a:endCxn id="10" idx="0"/>
          </p:cNvCxnSpPr>
          <p:nvPr/>
        </p:nvCxnSpPr>
        <p:spPr>
          <a:xfrm>
            <a:off x="2850926" y="3264348"/>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6026512" y="2237963"/>
            <a:ext cx="11268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sp>
        <p:nvSpPr>
          <p:cNvPr id="46" name="Tekstvak 45"/>
          <p:cNvSpPr txBox="1"/>
          <p:nvPr/>
        </p:nvSpPr>
        <p:spPr>
          <a:xfrm>
            <a:off x="3478974" y="2264178"/>
            <a:ext cx="1021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primaire groeistoornis</a:t>
            </a:r>
          </a:p>
        </p:txBody>
      </p:sp>
      <p:sp>
        <p:nvSpPr>
          <p:cNvPr id="48" name="Tekstvak 47"/>
          <p:cNvSpPr txBox="1"/>
          <p:nvPr/>
        </p:nvSpPr>
        <p:spPr>
          <a:xfrm>
            <a:off x="2492577" y="3266357"/>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051798" y="3033243"/>
            <a:ext cx="0" cy="11866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53163" y="5433581"/>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cxnSp>
        <p:nvCxnSpPr>
          <p:cNvPr id="23" name="Rechte verbindingslijn met pijl 22"/>
          <p:cNvCxnSpPr>
            <a:cxnSpLocks/>
            <a:stCxn id="177" idx="3"/>
            <a:endCxn id="39" idx="0"/>
          </p:cNvCxnSpPr>
          <p:nvPr/>
        </p:nvCxnSpPr>
        <p:spPr>
          <a:xfrm flipH="1">
            <a:off x="6419298" y="4577609"/>
            <a:ext cx="1571777"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3168392" y="54187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42" name="Tekstvak 41"/>
          <p:cNvSpPr txBox="1"/>
          <p:nvPr/>
        </p:nvSpPr>
        <p:spPr>
          <a:xfrm>
            <a:off x="7330835" y="43389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133038" y="4201154"/>
            <a:ext cx="2286260" cy="75608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-SDS&gt;+1,6SD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groter</a:t>
            </a:r>
            <a:r>
              <a:rPr kumimoji="0" lang="en-US" sz="1100" b="0"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100" b="0"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708490" y="3264348"/>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400114" y="6183489"/>
            <a:ext cx="1826270" cy="57606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 min TH-SDS&gt;+2.5?*</a:t>
            </a:r>
          </a:p>
        </p:txBody>
      </p:sp>
      <p:cxnSp>
        <p:nvCxnSpPr>
          <p:cNvPr id="31" name="Straight Arrow Connector 30"/>
          <p:cNvCxnSpPr>
            <a:cxnSpLocks/>
            <a:stCxn id="54" idx="0"/>
            <a:endCxn id="231" idx="0"/>
          </p:cNvCxnSpPr>
          <p:nvPr/>
        </p:nvCxnSpPr>
        <p:spPr>
          <a:xfrm>
            <a:off x="4612378" y="4952613"/>
            <a:ext cx="0" cy="3169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a:endCxn id="250" idx="0"/>
          </p:cNvCxnSpPr>
          <p:nvPr/>
        </p:nvCxnSpPr>
        <p:spPr>
          <a:xfrm>
            <a:off x="6230277" y="4957237"/>
            <a:ext cx="5711" cy="4763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404639" y="4952613"/>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a:endCxn id="210" idx="3"/>
          </p:cNvCxnSpPr>
          <p:nvPr/>
        </p:nvCxnSpPr>
        <p:spPr>
          <a:xfrm flipH="1">
            <a:off x="2031682" y="6471521"/>
            <a:ext cx="368432" cy="45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21669" y="6251501"/>
            <a:ext cx="2968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085655" y="4721149"/>
            <a:ext cx="0" cy="2784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185235" y="47359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88520" y="2376457"/>
            <a:ext cx="1241060" cy="67292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Array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1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100" b="0" i="0" u="none" strike="noStrike" kern="1200" cap="none" spc="0" normalizeH="0" baseline="0" noProof="0" dirty="0">
                <a:ln>
                  <a:noFill/>
                </a:ln>
                <a:solidFill>
                  <a:schemeClr val="bg1"/>
                </a:solidFill>
                <a:effectLst/>
                <a:uLnTx/>
                <a:uFillTx/>
                <a:latin typeface="Calibri"/>
                <a:ea typeface="+mn-ea"/>
                <a:cs typeface="+mn-cs"/>
              </a:rPr>
              <a:t>, echo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384849" y="5372530"/>
            <a:ext cx="1247165" cy="536824"/>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Afgeronde rechthoek 170"/>
          <p:cNvSpPr/>
          <p:nvPr/>
        </p:nvSpPr>
        <p:spPr>
          <a:xfrm>
            <a:off x="7293781" y="5024128"/>
            <a:ext cx="1499395" cy="484946"/>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secundaire oorzaak* </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75757" y="244192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3969055" y="5269516"/>
            <a:ext cx="1286646" cy="68661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433581"/>
            <a:ext cx="1151384" cy="3696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8" name="Tekstvak 46"/>
          <p:cNvSpPr txBox="1"/>
          <p:nvPr/>
        </p:nvSpPr>
        <p:spPr>
          <a:xfrm>
            <a:off x="4238921" y="625150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a:endCxn id="210" idx="0"/>
          </p:cNvCxnSpPr>
          <p:nvPr/>
        </p:nvCxnSpPr>
        <p:spPr>
          <a:xfrm>
            <a:off x="1008432" y="5909354"/>
            <a:ext cx="3466" cy="1879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698479" y="3049378"/>
            <a:ext cx="10571"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394528" y="4292342"/>
            <a:ext cx="637153" cy="24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332886" y="3958289"/>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cxnSp>
        <p:nvCxnSpPr>
          <p:cNvPr id="245" name="Straight Arrow Connector 244"/>
          <p:cNvCxnSpPr>
            <a:cxnSpLocks/>
            <a:stCxn id="86" idx="2"/>
          </p:cNvCxnSpPr>
          <p:nvPr/>
        </p:nvCxnSpPr>
        <p:spPr>
          <a:xfrm>
            <a:off x="5051798" y="2147649"/>
            <a:ext cx="0" cy="185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2" idx="0"/>
            <a:endCxn id="75" idx="1"/>
          </p:cNvCxnSpPr>
          <p:nvPr/>
        </p:nvCxnSpPr>
        <p:spPr>
          <a:xfrm flipV="1">
            <a:off x="4226384" y="6464719"/>
            <a:ext cx="552962" cy="68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79346" y="6211423"/>
            <a:ext cx="1247165" cy="50659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hthoek 81">
            <a:extLst>
              <a:ext uri="{FF2B5EF4-FFF2-40B4-BE49-F238E27FC236}">
                <a16:creationId xmlns:a16="http://schemas.microsoft.com/office/drawing/2014/main" id="{7FB4B70E-9609-4339-868B-E6D7467B0E40}"/>
              </a:ext>
            </a:extLst>
          </p:cNvPr>
          <p:cNvSpPr/>
          <p:nvPr/>
        </p:nvSpPr>
        <p:spPr>
          <a:xfrm>
            <a:off x="4206385" y="671109"/>
            <a:ext cx="1668228" cy="938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A/</a:t>
            </a:r>
            <a:r>
              <a:rPr kumimoji="0" lang="nl-NL" sz="1100" b="0" i="0" u="none" strike="noStrike" kern="1200" cap="none" spc="0" normalizeH="0" baseline="0" noProof="0" dirty="0" err="1">
                <a:ln>
                  <a:noFill/>
                </a:ln>
                <a:solidFill>
                  <a:schemeClr val="bg1"/>
                </a:solidFill>
                <a:effectLst/>
                <a:uLnTx/>
                <a:uFillTx/>
                <a:latin typeface="Calibri"/>
                <a:ea typeface="+mn-ea"/>
                <a:cs typeface="+mn-cs"/>
              </a:rPr>
              <a:t>Fam</a:t>
            </a:r>
            <a:r>
              <a:rPr kumimoji="0" lang="nl-NL" sz="1100" b="0" i="0" u="none" strike="noStrike" kern="1200" cap="none" spc="0" normalizeH="0" baseline="0" noProof="0" dirty="0">
                <a:ln>
                  <a:noFill/>
                </a:ln>
                <a:solidFill>
                  <a:schemeClr val="bg1"/>
                </a:solidFill>
                <a:effectLst/>
                <a:uLnTx/>
                <a:uFillTx/>
                <a:latin typeface="Calibri"/>
                <a:ea typeface="+mn-ea"/>
                <a:cs typeface="+mn-cs"/>
              </a:rPr>
              <a:t>/LO/Groei</a:t>
            </a:r>
          </a:p>
        </p:txBody>
      </p:sp>
      <p:sp>
        <p:nvSpPr>
          <p:cNvPr id="83" name="Afgeronde rechthoek 83">
            <a:extLst>
              <a:ext uri="{FF2B5EF4-FFF2-40B4-BE49-F238E27FC236}">
                <a16:creationId xmlns:a16="http://schemas.microsoft.com/office/drawing/2014/main" id="{BDA4D96B-1A55-43F2-AA36-2E5F15087E36}"/>
              </a:ext>
            </a:extLst>
          </p:cNvPr>
          <p:cNvSpPr/>
          <p:nvPr/>
        </p:nvSpPr>
        <p:spPr>
          <a:xfrm>
            <a:off x="4206386" y="7062"/>
            <a:ext cx="1668227" cy="48355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Verwezen i.v.m. grote lengte/groeiversnelling</a:t>
            </a:r>
          </a:p>
        </p:txBody>
      </p:sp>
      <p:sp>
        <p:nvSpPr>
          <p:cNvPr id="86" name="Rectangle 227">
            <a:extLst>
              <a:ext uri="{FF2B5EF4-FFF2-40B4-BE49-F238E27FC236}">
                <a16:creationId xmlns:a16="http://schemas.microsoft.com/office/drawing/2014/main" id="{36D00B0F-567F-4A3D-95B1-779B07F3E26A}"/>
              </a:ext>
            </a:extLst>
          </p:cNvPr>
          <p:cNvSpPr/>
          <p:nvPr/>
        </p:nvSpPr>
        <p:spPr>
          <a:xfrm>
            <a:off x="4217684" y="1729328"/>
            <a:ext cx="1668228" cy="41832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chemeClr val="bg1"/>
                </a:solidFill>
                <a:effectLst/>
                <a:uLnTx/>
                <a:uFillTx/>
                <a:latin typeface="Calibri"/>
                <a:ea typeface="+mn-ea"/>
                <a:cs typeface="+mn-cs"/>
              </a:rPr>
              <a:t>Screenend</a:t>
            </a:r>
            <a:r>
              <a:rPr kumimoji="0" lang="en-US" sz="1100" b="1" i="0" u="none" strike="noStrike" kern="1200" cap="none" spc="0" normalizeH="0" baseline="0" noProof="0" dirty="0">
                <a:ln>
                  <a:noFill/>
                </a:ln>
                <a:solidFill>
                  <a:schemeClr val="bg1"/>
                </a:solidFill>
                <a:effectLst/>
                <a:uLnTx/>
                <a:uFillTx/>
                <a:latin typeface="Calibri"/>
                <a:ea typeface="+mn-ea"/>
                <a:cs typeface="+mn-cs"/>
              </a:rPr>
              <a:t> </a:t>
            </a:r>
            <a:r>
              <a:rPr kumimoji="0" lang="en-US" sz="1100" b="1" i="0" u="none" strike="noStrike" kern="1200" cap="none" spc="0" normalizeH="0" baseline="0" noProof="0" dirty="0" err="1">
                <a:ln>
                  <a:noFill/>
                </a:ln>
                <a:solidFill>
                  <a:schemeClr val="bg1"/>
                </a:solidFill>
                <a:effectLst/>
                <a:uLnTx/>
                <a:uFillTx/>
                <a:latin typeface="Calibri"/>
                <a:ea typeface="+mn-ea"/>
                <a:cs typeface="+mn-cs"/>
              </a:rPr>
              <a:t>onderzoek</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X-hand,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geen</a:t>
            </a:r>
            <a:r>
              <a:rPr kumimoji="0" lang="en-US" sz="1100" b="0" i="0" u="none" strike="noStrike" kern="1200" cap="none" spc="0" normalizeH="0" baseline="0" noProof="0" dirty="0">
                <a:ln>
                  <a:noFill/>
                </a:ln>
                <a:solidFill>
                  <a:schemeClr val="bg1"/>
                </a:solidFill>
                <a:effectLst/>
                <a:uLnTx/>
                <a:uFillTx/>
                <a:latin typeface="Calibri"/>
                <a:ea typeface="+mn-ea"/>
                <a:cs typeface="+mn-cs"/>
              </a:rPr>
              <a:t> lab</a:t>
            </a:r>
            <a:endParaRPr kumimoji="0" lang="en-GB"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2430" y="3747825"/>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00516" y="6029247"/>
            <a:ext cx="661468" cy="20947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Zeshoek 176">
            <a:extLst>
              <a:ext uri="{FF2B5EF4-FFF2-40B4-BE49-F238E27FC236}">
                <a16:creationId xmlns:a16="http://schemas.microsoft.com/office/drawing/2014/main" id="{E38C3C20-3B34-4131-A3ED-D547D3DB2520}"/>
              </a:ext>
            </a:extLst>
          </p:cNvPr>
          <p:cNvSpPr/>
          <p:nvPr/>
        </p:nvSpPr>
        <p:spPr>
          <a:xfrm>
            <a:off x="7991075" y="4434068"/>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p:cNvCxnSpPr>
          <p:nvPr/>
        </p:nvCxnSpPr>
        <p:spPr>
          <a:xfrm>
            <a:off x="6037032" y="2712918"/>
            <a:ext cx="1218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5" y="5498735"/>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56233" y="4965600"/>
            <a:ext cx="0" cy="541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27520" y="4841673"/>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stCxn id="196" idx="3"/>
            <a:endCxn id="107" idx="3"/>
          </p:cNvCxnSpPr>
          <p:nvPr/>
        </p:nvCxnSpPr>
        <p:spPr>
          <a:xfrm flipH="1" flipV="1">
            <a:off x="1632014" y="5640942"/>
            <a:ext cx="830611" cy="1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99071" y="49071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159471" y="4999614"/>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233696" y="5804807"/>
            <a:ext cx="227354" cy="530010"/>
          </a:xfrm>
          <a:prstGeom prst="bentConnector3">
            <a:avLst>
              <a:gd name="adj1" fmla="val 284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stCxn id="196" idx="0"/>
            <a:endCxn id="39" idx="3"/>
          </p:cNvCxnSpPr>
          <p:nvPr/>
        </p:nvCxnSpPr>
        <p:spPr>
          <a:xfrm flipV="1">
            <a:off x="3264726" y="4579196"/>
            <a:ext cx="868312" cy="1063080"/>
          </a:xfrm>
          <a:prstGeom prst="bentConnector3">
            <a:avLst>
              <a:gd name="adj1" fmla="val 594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498313" y="5720410"/>
            <a:ext cx="1090329" cy="324920"/>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flipH="1">
            <a:off x="8043478" y="5509074"/>
            <a:ext cx="1" cy="211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20786" y="3507781"/>
            <a:ext cx="0" cy="918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2928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2430" y="808855"/>
            <a:ext cx="9141570" cy="6055906"/>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Zeshoek 6"/>
          <p:cNvSpPr/>
          <p:nvPr/>
        </p:nvSpPr>
        <p:spPr>
          <a:xfrm>
            <a:off x="4562899" y="880144"/>
            <a:ext cx="1741207" cy="122084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1947027" y="1423638"/>
            <a:ext cx="1601235" cy="139069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chemeClr val="bg1"/>
                </a:solidFill>
                <a:effectLst/>
                <a:uLnTx/>
                <a:uFillTx/>
                <a:latin typeface="Calibri"/>
                <a:ea typeface="+mn-ea"/>
                <a:cs typeface="+mn-cs"/>
              </a:rPr>
              <a:t>Verdacht voor Klinefelter (</a:t>
            </a:r>
            <a:r>
              <a:rPr kumimoji="0" lang="nl-NL" sz="1400" b="1" i="1" u="none" strike="noStrike" kern="1200" cap="none" spc="0" normalizeH="0" baseline="0" noProof="0" dirty="0">
                <a:ln>
                  <a:noFill/>
                </a:ln>
                <a:solidFill>
                  <a:schemeClr val="bg1"/>
                </a:solidFill>
                <a:effectLst/>
                <a:uLnTx/>
                <a:uFillTx/>
                <a:latin typeface="Calibri"/>
                <a:ea typeface="+mn-ea"/>
                <a:cs typeface="+mn-cs"/>
              </a:rPr>
              <a:t>Bijlage </a:t>
            </a:r>
            <a:r>
              <a:rPr lang="nl-NL" sz="1400" b="1" i="1" dirty="0">
                <a:solidFill>
                  <a:schemeClr val="bg1"/>
                </a:solidFill>
                <a:latin typeface="Calibri"/>
              </a:rPr>
              <a:t>2</a:t>
            </a:r>
            <a:r>
              <a:rPr kumimoji="0" lang="nl-NL" sz="1400" b="1" i="1" u="none" strike="noStrike" kern="1200" cap="none" spc="0" normalizeH="0" baseline="0" noProof="0" dirty="0">
                <a:ln>
                  <a:noFill/>
                </a:ln>
                <a:solidFill>
                  <a:schemeClr val="bg1"/>
                </a:solidFill>
                <a:effectLst/>
                <a:uLnTx/>
                <a:uFillTx/>
                <a:latin typeface="Calibri"/>
                <a:ea typeface="+mn-ea"/>
                <a:cs typeface="+mn-cs"/>
              </a:rPr>
              <a:t>H</a:t>
            </a:r>
            <a:r>
              <a:rPr kumimoji="0" lang="nl-NL" sz="1400" b="1" i="0" u="none" strike="noStrike" kern="1200" cap="none" spc="0" normalizeH="0" baseline="0" noProof="0" dirty="0">
                <a:ln>
                  <a:noFill/>
                </a:ln>
                <a:solidFill>
                  <a:schemeClr val="bg1"/>
                </a:solidFill>
                <a:effectLst/>
                <a:uLnTx/>
                <a:uFillTx/>
                <a:latin typeface="Calibri"/>
                <a:ea typeface="+mn-ea"/>
                <a:cs typeface="+mn-cs"/>
              </a:rPr>
              <a:t>) </a:t>
            </a:r>
            <a:r>
              <a:rPr kumimoji="0" lang="nl-NL" sz="1400" b="0" i="0" u="none" strike="noStrike" kern="1200" cap="none" spc="0" normalizeH="0" baseline="0" noProof="0" dirty="0">
                <a:ln>
                  <a:noFill/>
                </a:ln>
                <a:solidFill>
                  <a:schemeClr val="bg1"/>
                </a:solidFill>
                <a:effectLst/>
                <a:uLnTx/>
                <a:uFillTx/>
                <a:latin typeface="Calibri"/>
                <a:ea typeface="+mn-ea"/>
                <a:cs typeface="+mn-cs"/>
              </a:rPr>
              <a:t>of </a:t>
            </a:r>
            <a:r>
              <a:rPr kumimoji="0" lang="nl-NL" sz="14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400" b="0" i="0" u="none" strike="noStrike" kern="1200" cap="none" spc="0" normalizeH="0" baseline="0" noProof="0" dirty="0">
                <a:ln>
                  <a:noFill/>
                </a:ln>
                <a:solidFill>
                  <a:schemeClr val="bg1"/>
                </a:solidFill>
                <a:effectLst/>
                <a:uLnTx/>
                <a:uFillTx/>
                <a:latin typeface="Calibri"/>
                <a:ea typeface="+mn-ea"/>
                <a:cs typeface="+mn-cs"/>
              </a:rPr>
              <a:t> (</a:t>
            </a:r>
            <a:r>
              <a:rPr kumimoji="0" lang="nl-NL" sz="1400" b="0" i="1" u="none" strike="noStrike" kern="1200" cap="none" spc="0" normalizeH="0" baseline="0" noProof="0" dirty="0">
                <a:ln>
                  <a:noFill/>
                </a:ln>
                <a:solidFill>
                  <a:schemeClr val="bg1"/>
                </a:solidFill>
                <a:effectLst/>
                <a:uLnTx/>
                <a:uFillTx/>
                <a:latin typeface="Calibri"/>
                <a:ea typeface="+mn-ea"/>
                <a:cs typeface="+mn-cs"/>
              </a:rPr>
              <a:t>Bijlage 2I</a:t>
            </a:r>
            <a:r>
              <a:rPr kumimoji="0" lang="nl-NL" sz="1400" b="0" i="0" u="none" strike="noStrike" kern="1200" cap="none" spc="0" normalizeH="0" baseline="0" noProof="0" dirty="0">
                <a:ln>
                  <a:noFill/>
                </a:ln>
                <a:solidFill>
                  <a:schemeClr val="bg1"/>
                </a:solidFill>
                <a:effectLst/>
                <a:uLnTx/>
                <a:uFillTx/>
                <a:latin typeface="Calibri"/>
                <a:ea typeface="+mn-ea"/>
                <a:cs typeface="+mn-cs"/>
              </a:rPr>
              <a:t>)?</a:t>
            </a:r>
          </a:p>
        </p:txBody>
      </p:sp>
      <p:sp>
        <p:nvSpPr>
          <p:cNvPr id="10" name="Rechthoek 9"/>
          <p:cNvSpPr/>
          <p:nvPr/>
        </p:nvSpPr>
        <p:spPr>
          <a:xfrm>
            <a:off x="1883025" y="3102821"/>
            <a:ext cx="2004862" cy="176720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4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400" b="0" i="0" u="none" strike="noStrike" kern="1200" cap="none" spc="0" normalizeH="0" baseline="0" noProof="0" dirty="0">
                <a:ln>
                  <a:noFill/>
                </a:ln>
                <a:solidFill>
                  <a:schemeClr val="bg1"/>
                </a:solidFill>
                <a:effectLst/>
                <a:uLnTx/>
                <a:uFillTx/>
                <a:latin typeface="Calibri"/>
                <a:ea typeface="+mn-ea"/>
                <a:cs typeface="+mn-cs"/>
              </a:rPr>
              <a:t>)</a:t>
            </a:r>
          </a:p>
        </p:txBody>
      </p:sp>
      <p:cxnSp>
        <p:nvCxnSpPr>
          <p:cNvPr id="30" name="Rechte verbindingslijn met pijl 29"/>
          <p:cNvCxnSpPr>
            <a:cxnSpLocks/>
            <a:stCxn id="7" idx="3"/>
            <a:endCxn id="8" idx="0"/>
          </p:cNvCxnSpPr>
          <p:nvPr/>
        </p:nvCxnSpPr>
        <p:spPr>
          <a:xfrm flipH="1">
            <a:off x="3548262" y="1490565"/>
            <a:ext cx="1014637" cy="6284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p:cNvCxnSpPr>
          <p:nvPr/>
        </p:nvCxnSpPr>
        <p:spPr>
          <a:xfrm flipH="1">
            <a:off x="1434142" y="2118983"/>
            <a:ext cx="51288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p:cNvCxnSpPr>
          <p:nvPr/>
        </p:nvCxnSpPr>
        <p:spPr>
          <a:xfrm>
            <a:off x="2763388" y="2788530"/>
            <a:ext cx="5307" cy="30716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396915" y="1138248"/>
            <a:ext cx="10219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voor primaire groeistoornis</a:t>
            </a:r>
          </a:p>
        </p:txBody>
      </p:sp>
      <p:sp>
        <p:nvSpPr>
          <p:cNvPr id="48" name="Tekstvak 47"/>
          <p:cNvSpPr txBox="1"/>
          <p:nvPr/>
        </p:nvSpPr>
        <p:spPr>
          <a:xfrm>
            <a:off x="2289583" y="2836098"/>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35" name="Tekstvak 34"/>
          <p:cNvSpPr txBox="1"/>
          <p:nvPr/>
        </p:nvSpPr>
        <p:spPr>
          <a:xfrm>
            <a:off x="1796196" y="5489508"/>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95695" y="1500683"/>
            <a:ext cx="1364383" cy="1099274"/>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Array </a:t>
            </a:r>
            <a:r>
              <a:rPr kumimoji="0" lang="en-US" sz="1600" b="1"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600" b="1" i="0" u="none" strike="noStrike" kern="1200" cap="none" spc="0" normalizeH="0" baseline="0" noProof="0" dirty="0">
                <a:ln>
                  <a:noFill/>
                </a:ln>
                <a:solidFill>
                  <a:schemeClr val="bg1"/>
                </a:solidFill>
                <a:effectLst/>
                <a:uLnTx/>
                <a:uFillTx/>
                <a:latin typeface="Calibri"/>
                <a:ea typeface="+mn-ea"/>
                <a:cs typeface="+mn-cs"/>
              </a:rPr>
              <a:t> </a:t>
            </a:r>
            <a:r>
              <a:rPr kumimoji="0" lang="en-US" sz="1400" b="0" i="0" u="none" strike="noStrike" kern="1200" cap="none" spc="0" normalizeH="0" baseline="0" noProof="0" dirty="0">
                <a:ln>
                  <a:noFill/>
                </a:ln>
                <a:solidFill>
                  <a:schemeClr val="bg1"/>
                </a:solidFill>
                <a:effectLst/>
                <a:uLnTx/>
                <a:uFillTx/>
                <a:latin typeface="Calibri"/>
                <a:ea typeface="+mn-ea"/>
                <a:cs typeface="+mn-cs"/>
              </a:rPr>
              <a:t>of consult </a:t>
            </a:r>
            <a:r>
              <a:rPr kumimoji="0" lang="en-US" sz="14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400" b="0" i="0" u="none" strike="noStrike" kern="1200" cap="none" spc="0" normalizeH="0" baseline="0" noProof="0" dirty="0">
                <a:ln>
                  <a:noFill/>
                </a:ln>
                <a:solidFill>
                  <a:schemeClr val="bg1"/>
                </a:solidFill>
                <a:effectLst/>
                <a:uLnTx/>
                <a:uFillTx/>
                <a:latin typeface="Calibri"/>
                <a:ea typeface="+mn-ea"/>
                <a:cs typeface="+mn-cs"/>
              </a:rPr>
              <a:t>, echo </a:t>
            </a:r>
            <a:r>
              <a:rPr kumimoji="0" lang="en-US" sz="14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4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166897" y="5195409"/>
            <a:ext cx="1465118" cy="713945"/>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63659" y="182133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284" name="Rechte verbindingslijn met pijl 283"/>
          <p:cNvCxnSpPr>
            <a:cxnSpLocks/>
          </p:cNvCxnSpPr>
          <p:nvPr/>
        </p:nvCxnSpPr>
        <p:spPr>
          <a:xfrm>
            <a:off x="703334" y="2607706"/>
            <a:ext cx="2323" cy="6906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460079" y="3986425"/>
            <a:ext cx="422946" cy="5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434142" y="3978543"/>
            <a:ext cx="41549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
            </a:r>
          </a:p>
        </p:txBody>
      </p:sp>
      <p:cxnSp>
        <p:nvCxnSpPr>
          <p:cNvPr id="245" name="Straight Arrow Connector 244"/>
          <p:cNvCxnSpPr>
            <a:cxnSpLocks/>
          </p:cNvCxnSpPr>
          <p:nvPr/>
        </p:nvCxnSpPr>
        <p:spPr>
          <a:xfrm>
            <a:off x="5352183" y="662108"/>
            <a:ext cx="0" cy="22372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Zeshoek 119">
            <a:extLst>
              <a:ext uri="{FF2B5EF4-FFF2-40B4-BE49-F238E27FC236}">
                <a16:creationId xmlns:a16="http://schemas.microsoft.com/office/drawing/2014/main" id="{9934A33A-392D-409A-9BC1-6D51A2B7E60E}"/>
              </a:ext>
            </a:extLst>
          </p:cNvPr>
          <p:cNvSpPr/>
          <p:nvPr/>
        </p:nvSpPr>
        <p:spPr>
          <a:xfrm>
            <a:off x="-5039" y="3285509"/>
            <a:ext cx="1465118" cy="141267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p>
        </p:txBody>
      </p:sp>
      <p:sp>
        <p:nvSpPr>
          <p:cNvPr id="196" name="Zeshoek 195">
            <a:extLst>
              <a:ext uri="{FF2B5EF4-FFF2-40B4-BE49-F238E27FC236}">
                <a16:creationId xmlns:a16="http://schemas.microsoft.com/office/drawing/2014/main" id="{B7FB611B-7BBD-4EE8-AEC0-5FABDC24F352}"/>
              </a:ext>
            </a:extLst>
          </p:cNvPr>
          <p:cNvSpPr/>
          <p:nvPr/>
        </p:nvSpPr>
        <p:spPr>
          <a:xfrm>
            <a:off x="2462625" y="5269517"/>
            <a:ext cx="863108" cy="51630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85456" y="4870029"/>
            <a:ext cx="867" cy="393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31471" y="4677439"/>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cxnSpLocks/>
          </p:cNvCxnSpPr>
          <p:nvPr/>
        </p:nvCxnSpPr>
        <p:spPr>
          <a:xfrm flipH="1">
            <a:off x="1647051" y="5513493"/>
            <a:ext cx="8155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02028" y="4801148"/>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a:t>
            </a: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f</a:t>
            </a:r>
          </a:p>
        </p:txBody>
      </p:sp>
      <p:sp>
        <p:nvSpPr>
          <p:cNvPr id="20" name="Tekstvak 19">
            <a:extLst>
              <a:ext uri="{FF2B5EF4-FFF2-40B4-BE49-F238E27FC236}">
                <a16:creationId xmlns:a16="http://schemas.microsoft.com/office/drawing/2014/main" id="{D8542F25-423C-4EFE-A686-C6AA44B5B0A8}"/>
              </a:ext>
            </a:extLst>
          </p:cNvPr>
          <p:cNvSpPr txBox="1"/>
          <p:nvPr/>
        </p:nvSpPr>
        <p:spPr>
          <a:xfrm>
            <a:off x="265636" y="73640"/>
            <a:ext cx="7951985" cy="584775"/>
          </a:xfrm>
          <a:prstGeom prst="rect">
            <a:avLst/>
          </a:prstGeom>
          <a:noFill/>
        </p:spPr>
        <p:txBody>
          <a:bodyPr wrap="none" rtlCol="0">
            <a:spAutoFit/>
          </a:bodyPr>
          <a:lstStyle/>
          <a:p>
            <a:r>
              <a:rPr lang="nl-NL" sz="3200" dirty="0">
                <a:solidFill>
                  <a:schemeClr val="tx2"/>
                </a:solidFill>
                <a:latin typeface="Calibri" panose="020F0502020204030204" pitchFamily="34" charset="0"/>
                <a:cs typeface="Calibri" panose="020F0502020204030204" pitchFamily="34" charset="0"/>
              </a:rPr>
              <a:t>Verdenking primaire groeistoornis: Klinefelter?</a:t>
            </a:r>
          </a:p>
        </p:txBody>
      </p:sp>
      <p:pic>
        <p:nvPicPr>
          <p:cNvPr id="101" name="Picture 5">
            <a:extLst>
              <a:ext uri="{FF2B5EF4-FFF2-40B4-BE49-F238E27FC236}">
                <a16:creationId xmlns:a16="http://schemas.microsoft.com/office/drawing/2014/main" id="{DCF16A5F-001B-44A0-9A76-25B79A28FF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803" y="2223453"/>
            <a:ext cx="5076787" cy="4095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Afgeronde rechthoek 106">
            <a:extLst>
              <a:ext uri="{FF2B5EF4-FFF2-40B4-BE49-F238E27FC236}">
                <a16:creationId xmlns:a16="http://schemas.microsoft.com/office/drawing/2014/main" id="{9B4AEB3C-CCA1-4FEC-93F1-4849E3791772}"/>
              </a:ext>
            </a:extLst>
          </p:cNvPr>
          <p:cNvSpPr/>
          <p:nvPr/>
        </p:nvSpPr>
        <p:spPr>
          <a:xfrm>
            <a:off x="5522434" y="6318902"/>
            <a:ext cx="2027583" cy="4759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b="1" dirty="0">
                <a:solidFill>
                  <a:schemeClr val="tx1"/>
                </a:solidFill>
                <a:latin typeface="Calibri"/>
              </a:rPr>
              <a:t>Bijlage 2H</a:t>
            </a:r>
            <a:endParaRPr kumimoji="0" lang="nl-NL" sz="1800" b="1" i="0" u="none" strike="noStrike" kern="1200" cap="none" spc="0" normalizeH="0" baseline="0" noProof="0" dirty="0">
              <a:ln>
                <a:noFill/>
              </a:ln>
              <a:solidFill>
                <a:schemeClr val="tx1"/>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56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Klinische</a:t>
            </a:r>
            <a:r>
              <a:rPr lang="en-US" dirty="0"/>
              <a:t> </a:t>
            </a:r>
            <a:r>
              <a:rPr lang="en-US" dirty="0" err="1"/>
              <a:t>kenmerken</a:t>
            </a:r>
            <a:r>
              <a:rPr lang="en-US" dirty="0"/>
              <a:t>, en hoe te </a:t>
            </a:r>
            <a:r>
              <a:rPr lang="en-US" dirty="0" err="1"/>
              <a:t>testen</a:t>
            </a:r>
            <a:r>
              <a:rPr lang="en-US" dirty="0"/>
              <a:t> op Klinefelter-</a:t>
            </a:r>
            <a:r>
              <a:rPr lang="en-US" dirty="0" err="1"/>
              <a:t>syndroom</a:t>
            </a:r>
            <a:r>
              <a:rPr lang="en-US" dirty="0"/>
              <a:t>?</a:t>
            </a:r>
            <a:endParaRPr lang="nl-NL" dirty="0"/>
          </a:p>
        </p:txBody>
      </p:sp>
      <p:sp>
        <p:nvSpPr>
          <p:cNvPr id="3" name="Tijdelijke aanduiding voor inhoud 2">
            <a:extLst>
              <a:ext uri="{FF2B5EF4-FFF2-40B4-BE49-F238E27FC236}">
                <a16:creationId xmlns:a16="http://schemas.microsoft.com/office/drawing/2014/main" id="{D5B153E1-AE4E-4FCB-88B9-D72FA085F08B}"/>
              </a:ext>
            </a:extLst>
          </p:cNvPr>
          <p:cNvSpPr>
            <a:spLocks noGrp="1"/>
          </p:cNvSpPr>
          <p:nvPr>
            <p:ph idx="1"/>
          </p:nvPr>
        </p:nvSpPr>
        <p:spPr>
          <a:xfrm>
            <a:off x="422030" y="1179513"/>
            <a:ext cx="5310555" cy="5373687"/>
          </a:xfrm>
        </p:spPr>
        <p:txBody>
          <a:bodyPr/>
          <a:lstStyle/>
          <a:p>
            <a:pPr marL="342900" indent="-342900">
              <a:buFont typeface="Arial" panose="020B0604020202020204" pitchFamily="34" charset="0"/>
              <a:buChar char="•"/>
            </a:pPr>
            <a:r>
              <a:rPr lang="en-US" sz="2400" dirty="0" err="1"/>
              <a:t>Conventionele</a:t>
            </a:r>
            <a:r>
              <a:rPr lang="en-US" sz="2400" dirty="0"/>
              <a:t> </a:t>
            </a:r>
            <a:r>
              <a:rPr lang="en-US" sz="2400" dirty="0" err="1"/>
              <a:t>aanpak</a:t>
            </a:r>
            <a:r>
              <a:rPr lang="en-US" sz="2400" dirty="0"/>
              <a:t>: karyotype</a:t>
            </a:r>
          </a:p>
          <a:p>
            <a:r>
              <a:rPr lang="en-US" sz="2400" dirty="0"/>
              <a:t> </a:t>
            </a:r>
          </a:p>
          <a:p>
            <a:pPr marL="342900" indent="-342900">
              <a:buFont typeface="Arial" panose="020B0604020202020204" pitchFamily="34" charset="0"/>
              <a:buChar char="•"/>
            </a:pPr>
            <a:r>
              <a:rPr lang="en-US" sz="2400" dirty="0" err="1"/>
              <a:t>Alternatief</a:t>
            </a:r>
            <a:r>
              <a:rPr lang="en-US" sz="2400" dirty="0"/>
              <a:t>: chromosomal microarray analysis (</a:t>
            </a:r>
            <a:r>
              <a:rPr lang="en-US" sz="2400" b="1" dirty="0"/>
              <a:t>SNP-array or CGH array)</a:t>
            </a:r>
          </a:p>
          <a:p>
            <a:endParaRPr lang="en-US" sz="2400" b="1" dirty="0"/>
          </a:p>
          <a:p>
            <a:pPr marL="342900" indent="-342900">
              <a:buFont typeface="Arial" panose="020B0604020202020204" pitchFamily="34" charset="0"/>
              <a:buChar char="•"/>
            </a:pPr>
            <a:r>
              <a:rPr lang="en-US" sz="2400" dirty="0"/>
              <a:t>Array </a:t>
            </a:r>
            <a:r>
              <a:rPr lang="en-US" sz="2400" dirty="0" err="1"/>
              <a:t>analyse</a:t>
            </a:r>
            <a:r>
              <a:rPr lang="en-US" sz="2400" dirty="0"/>
              <a:t> </a:t>
            </a:r>
            <a:r>
              <a:rPr lang="en-US" sz="2400" b="1" dirty="0" err="1"/>
              <a:t>goedkoper</a:t>
            </a:r>
            <a:r>
              <a:rPr lang="en-US" sz="2400" b="1" dirty="0"/>
              <a:t> </a:t>
            </a:r>
            <a:r>
              <a:rPr lang="en-US" sz="2400" b="1" dirty="0" err="1"/>
              <a:t>en</a:t>
            </a:r>
            <a:r>
              <a:rPr lang="en-US" sz="2400" b="1" dirty="0"/>
              <a:t> minder </a:t>
            </a:r>
          </a:p>
          <a:p>
            <a:r>
              <a:rPr lang="en-US" sz="2400" b="1" dirty="0"/>
              <a:t>	</a:t>
            </a:r>
            <a:r>
              <a:rPr lang="en-US" sz="2400" b="1" dirty="0" err="1"/>
              <a:t>arbeidsintensief</a:t>
            </a:r>
            <a:r>
              <a:rPr lang="en-US" sz="2400" b="1" dirty="0"/>
              <a:t> en </a:t>
            </a:r>
            <a:r>
              <a:rPr lang="en-US" sz="2400" dirty="0" err="1"/>
              <a:t>vermogen</a:t>
            </a:r>
            <a:r>
              <a:rPr lang="en-US" sz="2400" dirty="0"/>
              <a:t> om </a:t>
            </a:r>
          </a:p>
          <a:p>
            <a:r>
              <a:rPr lang="en-US" sz="2400" dirty="0"/>
              <a:t>	</a:t>
            </a:r>
            <a:r>
              <a:rPr lang="en-US" sz="2400" dirty="0" err="1"/>
              <a:t>mosaicismse</a:t>
            </a:r>
            <a:r>
              <a:rPr lang="en-US" sz="2400" dirty="0"/>
              <a:t> te </a:t>
            </a:r>
            <a:r>
              <a:rPr lang="en-US" sz="2400" dirty="0" err="1"/>
              <a:t>ontdekken</a:t>
            </a:r>
            <a:r>
              <a:rPr lang="en-US" sz="2400" dirty="0"/>
              <a:t> is </a:t>
            </a:r>
            <a:r>
              <a:rPr lang="en-US" sz="2400" dirty="0" err="1"/>
              <a:t>gelijk</a:t>
            </a:r>
            <a:endParaRPr lang="en-US" sz="2400" dirty="0"/>
          </a:p>
          <a:p>
            <a:endParaRPr lang="en-US" sz="2400" dirty="0"/>
          </a:p>
          <a:p>
            <a:pPr marL="342900" indent="-342900">
              <a:buFont typeface="Arial" panose="020B0604020202020204" pitchFamily="34" charset="0"/>
              <a:buChar char="•"/>
            </a:pPr>
            <a:r>
              <a:rPr lang="en-US" sz="2400" dirty="0" err="1"/>
              <a:t>Spoort</a:t>
            </a:r>
            <a:r>
              <a:rPr lang="en-US" sz="2400" dirty="0"/>
              <a:t> </a:t>
            </a:r>
            <a:r>
              <a:rPr lang="en-US" sz="2400" dirty="0" err="1"/>
              <a:t>ook</a:t>
            </a:r>
            <a:r>
              <a:rPr lang="en-US" sz="2400" dirty="0"/>
              <a:t> CNVs op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a:t>
            </a:r>
            <a:r>
              <a:rPr lang="en-US" sz="2400" b="1" dirty="0" err="1"/>
              <a:t>betere</a:t>
            </a:r>
            <a:r>
              <a:rPr lang="en-US" sz="2400" b="1" dirty="0"/>
              <a:t> </a:t>
            </a:r>
            <a:r>
              <a:rPr lang="en-US" sz="2400" b="1" dirty="0" err="1"/>
              <a:t>kosten-baten</a:t>
            </a:r>
            <a:r>
              <a:rPr lang="en-US" sz="2400" b="1" dirty="0"/>
              <a:t> ratio</a:t>
            </a:r>
            <a:r>
              <a:rPr lang="en-US" sz="2400" b="1" dirty="0">
                <a:solidFill>
                  <a:srgbClr val="FF0000"/>
                </a:solidFill>
              </a:rPr>
              <a:t> </a:t>
            </a:r>
          </a:p>
          <a:p>
            <a:endParaRPr lang="nl-N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669" y="1008350"/>
            <a:ext cx="3076900" cy="567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1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2430" y="808855"/>
            <a:ext cx="9141570" cy="6055906"/>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Zeshoek 6"/>
          <p:cNvSpPr/>
          <p:nvPr/>
        </p:nvSpPr>
        <p:spPr>
          <a:xfrm>
            <a:off x="4562899" y="880144"/>
            <a:ext cx="1741207" cy="122084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libri"/>
                <a:ea typeface="+mn-ea"/>
                <a:cs typeface="+mn-cs"/>
              </a:rPr>
              <a:t>≥1 signaal voor primaire of secundaire groeistoornis?</a:t>
            </a:r>
          </a:p>
        </p:txBody>
      </p:sp>
      <p:sp>
        <p:nvSpPr>
          <p:cNvPr id="8" name="Zeshoek 7"/>
          <p:cNvSpPr/>
          <p:nvPr/>
        </p:nvSpPr>
        <p:spPr>
          <a:xfrm>
            <a:off x="1947027" y="1423638"/>
            <a:ext cx="1601235" cy="139069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Verdacht voor </a:t>
            </a:r>
            <a:r>
              <a:rPr kumimoji="0" lang="nl-NL" sz="1400" i="0" u="none" strike="noStrike" kern="1200" cap="none" spc="0" normalizeH="0" baseline="0" noProof="0" dirty="0">
                <a:ln>
                  <a:noFill/>
                </a:ln>
                <a:solidFill>
                  <a:prstClr val="white"/>
                </a:solidFill>
                <a:effectLst/>
                <a:uLnTx/>
                <a:uFillTx/>
                <a:latin typeface="Calibri"/>
                <a:ea typeface="+mn-ea"/>
                <a:cs typeface="+mn-cs"/>
              </a:rPr>
              <a:t>Klinefelter </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r>
              <a:rPr kumimoji="0" lang="nl-NL" sz="1400" b="0" i="1" u="none" strike="noStrike" kern="1200" cap="none" spc="0" normalizeH="0" baseline="0" noProof="0" dirty="0">
                <a:ln>
                  <a:noFill/>
                </a:ln>
                <a:solidFill>
                  <a:prstClr val="white"/>
                </a:solidFill>
                <a:effectLst/>
                <a:uLnTx/>
                <a:uFillTx/>
                <a:latin typeface="Calibri"/>
                <a:ea typeface="+mn-ea"/>
                <a:cs typeface="+mn-cs"/>
              </a:rPr>
              <a:t>Bijlage 2H</a:t>
            </a:r>
            <a:r>
              <a:rPr kumimoji="0" lang="nl-NL" sz="1400" b="0" i="0" u="none" strike="noStrike" kern="1200" cap="none" spc="0" normalizeH="0" baseline="0" noProof="0" dirty="0">
                <a:ln>
                  <a:noFill/>
                </a:ln>
                <a:solidFill>
                  <a:prstClr val="white"/>
                </a:solidFill>
                <a:effectLst/>
                <a:uLnTx/>
                <a:uFillTx/>
                <a:latin typeface="Calibri"/>
                <a:ea typeface="+mn-ea"/>
                <a:cs typeface="+mn-cs"/>
              </a:rPr>
              <a:t>) of </a:t>
            </a:r>
            <a:r>
              <a:rPr kumimoji="0" lang="nl-NL" sz="1400" b="1" i="0" u="none" strike="noStrike" kern="1200" cap="none" spc="0" normalizeH="0" baseline="0" noProof="0" dirty="0" err="1">
                <a:ln>
                  <a:noFill/>
                </a:ln>
                <a:solidFill>
                  <a:prstClr val="white"/>
                </a:solidFill>
                <a:effectLst/>
                <a:uLnTx/>
                <a:uFillTx/>
                <a:latin typeface="Calibri"/>
                <a:ea typeface="+mn-ea"/>
                <a:cs typeface="+mn-cs"/>
              </a:rPr>
              <a:t>Marfan</a:t>
            </a:r>
            <a:r>
              <a:rPr kumimoji="0" lang="nl-NL" sz="1400" b="1" i="0" u="none" strike="noStrike" kern="1200" cap="none" spc="0" normalizeH="0" baseline="0" noProof="0" dirty="0">
                <a:ln>
                  <a:noFill/>
                </a:ln>
                <a:solidFill>
                  <a:prstClr val="white"/>
                </a:solidFill>
                <a:effectLst/>
                <a:uLnTx/>
                <a:uFillTx/>
                <a:latin typeface="Calibri"/>
                <a:ea typeface="+mn-ea"/>
                <a:cs typeface="+mn-cs"/>
              </a:rPr>
              <a:t> </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r>
              <a:rPr kumimoji="0" lang="nl-NL" sz="1400" b="0" i="1" u="none" strike="noStrike" kern="1200" cap="none" spc="0" normalizeH="0" baseline="0" noProof="0" dirty="0">
                <a:ln>
                  <a:noFill/>
                </a:ln>
                <a:solidFill>
                  <a:prstClr val="white"/>
                </a:solidFill>
                <a:effectLst/>
                <a:uLnTx/>
                <a:uFillTx/>
                <a:latin typeface="Calibri"/>
                <a:ea typeface="+mn-ea"/>
                <a:cs typeface="+mn-cs"/>
              </a:rPr>
              <a:t>Bijlage 2I</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Rechthoek 9"/>
          <p:cNvSpPr/>
          <p:nvPr/>
        </p:nvSpPr>
        <p:spPr>
          <a:xfrm>
            <a:off x="1883025" y="3102821"/>
            <a:ext cx="2004862" cy="176720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libri"/>
                <a:ea typeface="+mn-ea"/>
                <a:cs typeface="+mn-cs"/>
              </a:rPr>
              <a:t>Op basis van signalen  en i.o.m. klinisch geneticus of kinderendocrinoloog kandidaat-gen strategie of hypo-these-vrije aanpak  (array en/of groei-</a:t>
            </a:r>
            <a:r>
              <a:rPr kumimoji="0" lang="nl-NL" sz="1400" b="0" i="0" u="none" strike="noStrike" kern="1200" cap="none" spc="0" normalizeH="0" baseline="0" noProof="0" dirty="0" err="1">
                <a:ln>
                  <a:noFill/>
                </a:ln>
                <a:solidFill>
                  <a:prstClr val="white"/>
                </a:solidFill>
                <a:effectLst/>
                <a:uLnTx/>
                <a:uFillTx/>
                <a:latin typeface="Calibri"/>
                <a:ea typeface="+mn-ea"/>
                <a:cs typeface="+mn-cs"/>
              </a:rPr>
              <a:t>genpanel</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p>
        </p:txBody>
      </p:sp>
      <p:cxnSp>
        <p:nvCxnSpPr>
          <p:cNvPr id="30" name="Rechte verbindingslijn met pijl 29"/>
          <p:cNvCxnSpPr>
            <a:cxnSpLocks/>
            <a:stCxn id="7" idx="3"/>
            <a:endCxn id="8" idx="0"/>
          </p:cNvCxnSpPr>
          <p:nvPr/>
        </p:nvCxnSpPr>
        <p:spPr>
          <a:xfrm flipH="1">
            <a:off x="3548262" y="1490565"/>
            <a:ext cx="1014637" cy="6284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p:cNvCxnSpPr>
          <p:nvPr/>
        </p:nvCxnSpPr>
        <p:spPr>
          <a:xfrm flipH="1">
            <a:off x="1460079" y="2118983"/>
            <a:ext cx="4869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p:cNvCxnSpPr>
          <p:nvPr/>
        </p:nvCxnSpPr>
        <p:spPr>
          <a:xfrm>
            <a:off x="2763388" y="2788530"/>
            <a:ext cx="0" cy="30716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427345" y="1106024"/>
            <a:ext cx="10219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voor primaire groeistoornis</a:t>
            </a:r>
          </a:p>
        </p:txBody>
      </p:sp>
      <p:sp>
        <p:nvSpPr>
          <p:cNvPr id="48" name="Tekstvak 47"/>
          <p:cNvSpPr txBox="1"/>
          <p:nvPr/>
        </p:nvSpPr>
        <p:spPr>
          <a:xfrm>
            <a:off x="2289583" y="2836098"/>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35" name="Tekstvak 34"/>
          <p:cNvSpPr txBox="1"/>
          <p:nvPr/>
        </p:nvSpPr>
        <p:spPr>
          <a:xfrm>
            <a:off x="1796196" y="5489508"/>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95695" y="1500683"/>
            <a:ext cx="1364383" cy="1099274"/>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Calibri"/>
                <a:ea typeface="+mn-ea"/>
                <a:cs typeface="+mn-cs"/>
              </a:rPr>
              <a:t>Array </a:t>
            </a:r>
            <a:r>
              <a:rPr kumimoji="0" lang="en-US" sz="1400" i="0" u="none" strike="noStrike" kern="1200" cap="none" spc="0" normalizeH="0" baseline="0" noProof="0" dirty="0" err="1">
                <a:ln>
                  <a:noFill/>
                </a:ln>
                <a:solidFill>
                  <a:prstClr val="white"/>
                </a:solidFill>
                <a:effectLst/>
                <a:uLnTx/>
                <a:uFillTx/>
                <a:latin typeface="Calibri"/>
                <a:ea typeface="+mn-ea"/>
                <a:cs typeface="+mn-cs"/>
              </a:rPr>
              <a:t>analyse</a:t>
            </a:r>
            <a:r>
              <a:rPr kumimoji="0" lang="en-US" sz="1400" i="0" u="none" strike="noStrike" kern="1200" cap="none" spc="0" normalizeH="0" baseline="0" noProof="0" dirty="0">
                <a:ln>
                  <a:noFill/>
                </a:ln>
                <a:solidFill>
                  <a:prstClr val="white"/>
                </a:solidFill>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of </a:t>
            </a:r>
            <a:r>
              <a:rPr kumimoji="0" lang="en-US" sz="1600" b="1" i="0" u="none" strike="noStrike" kern="1200" cap="none" spc="0" normalizeH="0" baseline="0" noProof="0" dirty="0">
                <a:ln>
                  <a:noFill/>
                </a:ln>
                <a:solidFill>
                  <a:prstClr val="white"/>
                </a:solidFill>
                <a:effectLst/>
                <a:uLnTx/>
                <a:uFillTx/>
                <a:latin typeface="Calibri"/>
                <a:ea typeface="+mn-ea"/>
                <a:cs typeface="+mn-cs"/>
              </a:rPr>
              <a:t>consult </a:t>
            </a:r>
            <a:r>
              <a:rPr kumimoji="0" lang="en-US" sz="1600" b="1" i="0" u="none" strike="noStrike" kern="1200" cap="none" spc="0" normalizeH="0" baseline="0" noProof="0" dirty="0" err="1">
                <a:ln>
                  <a:noFill/>
                </a:ln>
                <a:solidFill>
                  <a:prstClr val="white"/>
                </a:solidFill>
                <a:effectLst/>
                <a:uLnTx/>
                <a:uFillTx/>
                <a:latin typeface="Calibri"/>
                <a:ea typeface="+mn-ea"/>
                <a:cs typeface="+mn-cs"/>
              </a:rPr>
              <a:t>oogarts</a:t>
            </a:r>
            <a:r>
              <a:rPr kumimoji="0" lang="en-US" sz="1600" b="1" i="0" u="none" strike="noStrike" kern="1200" cap="none" spc="0" normalizeH="0" baseline="0" noProof="0" dirty="0">
                <a:ln>
                  <a:noFill/>
                </a:ln>
                <a:solidFill>
                  <a:prstClr val="white"/>
                </a:solidFill>
                <a:effectLst/>
                <a:uLnTx/>
                <a:uFillTx/>
                <a:latin typeface="Calibri"/>
                <a:ea typeface="+mn-ea"/>
                <a:cs typeface="+mn-cs"/>
              </a:rPr>
              <a:t>, echo </a:t>
            </a:r>
            <a:r>
              <a:rPr kumimoji="0" lang="en-US" sz="1600" b="1" i="0" u="none" strike="noStrike" kern="1200" cap="none" spc="0" normalizeH="0" baseline="0" noProof="0" dirty="0" err="1">
                <a:ln>
                  <a:noFill/>
                </a:ln>
                <a:solidFill>
                  <a:prstClr val="white"/>
                </a:solidFill>
                <a:effectLst/>
                <a:uLnTx/>
                <a:uFillTx/>
                <a:latin typeface="Calibri"/>
                <a:ea typeface="+mn-ea"/>
                <a:cs typeface="+mn-cs"/>
              </a:rPr>
              <a:t>cor</a:t>
            </a:r>
            <a:r>
              <a:rPr kumimoji="0" lang="en-US" sz="1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07" name="Afgeronde rechthoek 106"/>
          <p:cNvSpPr/>
          <p:nvPr/>
        </p:nvSpPr>
        <p:spPr>
          <a:xfrm>
            <a:off x="166897" y="5195409"/>
            <a:ext cx="1465118" cy="713945"/>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63659" y="182133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284" name="Rechte verbindingslijn met pijl 283"/>
          <p:cNvCxnSpPr>
            <a:cxnSpLocks/>
          </p:cNvCxnSpPr>
          <p:nvPr/>
        </p:nvCxnSpPr>
        <p:spPr>
          <a:xfrm>
            <a:off x="703334" y="2607706"/>
            <a:ext cx="2323" cy="6906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460079" y="3986425"/>
            <a:ext cx="422946" cy="5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434142" y="3978543"/>
            <a:ext cx="41549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
            </a:r>
          </a:p>
        </p:txBody>
      </p:sp>
      <p:cxnSp>
        <p:nvCxnSpPr>
          <p:cNvPr id="245" name="Straight Arrow Connector 244"/>
          <p:cNvCxnSpPr>
            <a:cxnSpLocks/>
          </p:cNvCxnSpPr>
          <p:nvPr/>
        </p:nvCxnSpPr>
        <p:spPr>
          <a:xfrm>
            <a:off x="5352183" y="662108"/>
            <a:ext cx="0" cy="22372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Zeshoek 119">
            <a:extLst>
              <a:ext uri="{FF2B5EF4-FFF2-40B4-BE49-F238E27FC236}">
                <a16:creationId xmlns:a16="http://schemas.microsoft.com/office/drawing/2014/main" id="{9934A33A-392D-409A-9BC1-6D51A2B7E60E}"/>
              </a:ext>
            </a:extLst>
          </p:cNvPr>
          <p:cNvSpPr/>
          <p:nvPr/>
        </p:nvSpPr>
        <p:spPr>
          <a:xfrm>
            <a:off x="-5039" y="3285509"/>
            <a:ext cx="1465118" cy="141267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libri"/>
                <a:ea typeface="+mn-ea"/>
                <a:cs typeface="+mn-cs"/>
              </a:rPr>
              <a:t>Uitslag: array analyse of consult oogarts, echo cor</a:t>
            </a:r>
          </a:p>
        </p:txBody>
      </p:sp>
      <p:sp>
        <p:nvSpPr>
          <p:cNvPr id="196" name="Zeshoek 195">
            <a:extLst>
              <a:ext uri="{FF2B5EF4-FFF2-40B4-BE49-F238E27FC236}">
                <a16:creationId xmlns:a16="http://schemas.microsoft.com/office/drawing/2014/main" id="{B7FB611B-7BBD-4EE8-AEC0-5FABDC24F352}"/>
              </a:ext>
            </a:extLst>
          </p:cNvPr>
          <p:cNvSpPr/>
          <p:nvPr/>
        </p:nvSpPr>
        <p:spPr>
          <a:xfrm>
            <a:off x="2462625" y="5269517"/>
            <a:ext cx="863108" cy="51630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a:ea typeface="+mn-ea"/>
                <a:cs typeface="+mn-cs"/>
              </a:rPr>
              <a:t>Uitslag:</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85456" y="4870029"/>
            <a:ext cx="867" cy="393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31471" y="4677439"/>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cxnSpLocks/>
          </p:cNvCxnSpPr>
          <p:nvPr/>
        </p:nvCxnSpPr>
        <p:spPr>
          <a:xfrm flipH="1">
            <a:off x="1647051" y="5513493"/>
            <a:ext cx="8155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02028" y="4801148"/>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a:t>
            </a: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f</a:t>
            </a:r>
          </a:p>
        </p:txBody>
      </p:sp>
      <p:sp>
        <p:nvSpPr>
          <p:cNvPr id="20" name="Tekstvak 19">
            <a:extLst>
              <a:ext uri="{FF2B5EF4-FFF2-40B4-BE49-F238E27FC236}">
                <a16:creationId xmlns:a16="http://schemas.microsoft.com/office/drawing/2014/main" id="{D8542F25-423C-4EFE-A686-C6AA44B5B0A8}"/>
              </a:ext>
            </a:extLst>
          </p:cNvPr>
          <p:cNvSpPr txBox="1"/>
          <p:nvPr/>
        </p:nvSpPr>
        <p:spPr>
          <a:xfrm>
            <a:off x="265636" y="73640"/>
            <a:ext cx="7462043"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3200" b="0" i="0" u="none" strike="noStrike" kern="1200" cap="none" spc="0" normalizeH="0" baseline="0" noProof="0" dirty="0">
                <a:ln>
                  <a:noFill/>
                </a:ln>
                <a:solidFill>
                  <a:srgbClr val="1F497D"/>
                </a:solidFill>
                <a:effectLst/>
                <a:uLnTx/>
                <a:uFillTx/>
                <a:latin typeface="Calibri" panose="020F0502020204030204" pitchFamily="34" charset="0"/>
                <a:ea typeface="ＭＳ Ｐゴシック" charset="0"/>
                <a:cs typeface="Calibri" panose="020F0502020204030204" pitchFamily="34" charset="0"/>
              </a:rPr>
              <a:t>Verdenking primaire groeistoornis: </a:t>
            </a:r>
            <a:r>
              <a:rPr kumimoji="0" lang="nl-NL" sz="3200" b="0" i="0" u="none" strike="noStrike" kern="1200" cap="none" spc="0" normalizeH="0" baseline="0" noProof="0" dirty="0" err="1">
                <a:ln>
                  <a:noFill/>
                </a:ln>
                <a:solidFill>
                  <a:srgbClr val="1F497D"/>
                </a:solidFill>
                <a:effectLst/>
                <a:uLnTx/>
                <a:uFillTx/>
                <a:latin typeface="Calibri" panose="020F0502020204030204" pitchFamily="34" charset="0"/>
                <a:ea typeface="ＭＳ Ｐゴシック" charset="0"/>
                <a:cs typeface="Calibri" panose="020F0502020204030204" pitchFamily="34" charset="0"/>
              </a:rPr>
              <a:t>Marfan</a:t>
            </a:r>
            <a:r>
              <a:rPr kumimoji="0" lang="nl-NL" sz="3200" b="0" i="0" u="none" strike="noStrike" kern="1200" cap="none" spc="0" normalizeH="0" baseline="0" noProof="0" dirty="0">
                <a:ln>
                  <a:noFill/>
                </a:ln>
                <a:solidFill>
                  <a:srgbClr val="1F497D"/>
                </a:solidFill>
                <a:effectLst/>
                <a:uLnTx/>
                <a:uFillTx/>
                <a:latin typeface="Calibri" panose="020F0502020204030204" pitchFamily="34" charset="0"/>
                <a:ea typeface="ＭＳ Ｐゴシック" charset="0"/>
                <a:cs typeface="Calibri" panose="020F0502020204030204" pitchFamily="34" charset="0"/>
              </a:rPr>
              <a:t>?</a:t>
            </a:r>
          </a:p>
        </p:txBody>
      </p:sp>
    </p:spTree>
    <p:extLst>
      <p:ext uri="{BB962C8B-B14F-4D97-AF65-F5344CB8AC3E}">
        <p14:creationId xmlns:p14="http://schemas.microsoft.com/office/powerpoint/2010/main" val="1021377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8D924-21F2-4969-AF86-64D78BF15AEC}"/>
              </a:ext>
            </a:extLst>
          </p:cNvPr>
          <p:cNvSpPr>
            <a:spLocks noGrp="1"/>
          </p:cNvSpPr>
          <p:nvPr>
            <p:ph idx="1"/>
          </p:nvPr>
        </p:nvSpPr>
        <p:spPr>
          <a:xfrm>
            <a:off x="247650" y="1194295"/>
            <a:ext cx="4000500" cy="3714750"/>
          </a:xfrm>
        </p:spPr>
        <p:txBody>
          <a:bodyPr/>
          <a:lstStyle/>
          <a:p>
            <a:pPr marL="342900" indent="-342900">
              <a:buFont typeface="Arial" panose="020B0604020202020204" pitchFamily="34" charset="0"/>
              <a:buChar char="•"/>
            </a:pPr>
            <a:r>
              <a:rPr lang="nl-NL" sz="2400" dirty="0"/>
              <a:t>40 </a:t>
            </a:r>
            <a:r>
              <a:rPr lang="nl-NL" sz="2400" dirty="0" err="1"/>
              <a:t>pt</a:t>
            </a:r>
            <a:r>
              <a:rPr lang="nl-NL" sz="2400" dirty="0"/>
              <a:t> per jaar</a:t>
            </a:r>
            <a:r>
              <a:rPr lang="nl-NL" sz="2400" baseline="30000" dirty="0"/>
              <a:t>1</a:t>
            </a:r>
          </a:p>
          <a:p>
            <a:pPr marL="342900" indent="-342900">
              <a:buFont typeface="Arial" panose="020B0604020202020204" pitchFamily="34" charset="0"/>
              <a:buChar char="•"/>
            </a:pPr>
            <a:r>
              <a:rPr lang="nl-NL" sz="2400" i="1" dirty="0"/>
              <a:t>FBN1</a:t>
            </a:r>
            <a:r>
              <a:rPr lang="nl-NL" sz="2400" dirty="0"/>
              <a:t> mutatie</a:t>
            </a:r>
          </a:p>
          <a:p>
            <a:pPr marL="342900" indent="-342900">
              <a:buFont typeface="Arial" panose="020B0604020202020204" pitchFamily="34" charset="0"/>
              <a:buChar char="•"/>
            </a:pPr>
            <a:r>
              <a:rPr lang="nl-NL" sz="2400" dirty="0" err="1"/>
              <a:t>Revised</a:t>
            </a:r>
            <a:r>
              <a:rPr lang="nl-NL" sz="2400" dirty="0"/>
              <a:t> </a:t>
            </a:r>
            <a:r>
              <a:rPr lang="nl-NL" sz="2400" dirty="0" err="1"/>
              <a:t>Ghent</a:t>
            </a:r>
            <a:r>
              <a:rPr lang="nl-NL" sz="2400" dirty="0"/>
              <a:t> criteria</a:t>
            </a:r>
            <a:r>
              <a:rPr lang="nl-NL" sz="2400" baseline="30000" dirty="0"/>
              <a:t>2</a:t>
            </a:r>
            <a:r>
              <a:rPr lang="nl-NL" sz="2400" dirty="0"/>
              <a:t> -&gt; echo cor en oogarts</a:t>
            </a:r>
          </a:p>
          <a:p>
            <a:pPr marL="342900" indent="-342900">
              <a:buFont typeface="Arial" panose="020B0604020202020204" pitchFamily="34" charset="0"/>
              <a:buChar char="•"/>
            </a:pPr>
            <a:r>
              <a:rPr lang="nl-NL" sz="2400" dirty="0"/>
              <a:t>Skelet- en oogproblemen</a:t>
            </a:r>
          </a:p>
          <a:p>
            <a:pPr marL="342900" indent="-342900">
              <a:buFont typeface="Arial" panose="020B0604020202020204" pitchFamily="34" charset="0"/>
              <a:buChar char="•"/>
            </a:pPr>
            <a:r>
              <a:rPr lang="nl-NL" sz="2400" dirty="0"/>
              <a:t>Cardiologische problemen</a:t>
            </a:r>
            <a:r>
              <a:rPr lang="nl-NL" sz="2400" baseline="30000" dirty="0"/>
              <a:t>3</a:t>
            </a:r>
          </a:p>
          <a:p>
            <a:pPr marL="342900" indent="-342900">
              <a:buFont typeface="Arial" panose="020B0604020202020204" pitchFamily="34" charset="0"/>
              <a:buChar char="•"/>
            </a:pPr>
            <a:r>
              <a:rPr lang="nl-NL" sz="2400" dirty="0"/>
              <a:t>Vanaf jonge leeftijd beta-blokker</a:t>
            </a:r>
            <a:r>
              <a:rPr lang="nl-NL" sz="2400" baseline="30000" dirty="0"/>
              <a:t>4</a:t>
            </a:r>
          </a:p>
          <a:p>
            <a:endParaRPr lang="nl-NL" dirty="0"/>
          </a:p>
          <a:p>
            <a:endParaRPr lang="nl-NL" dirty="0"/>
          </a:p>
          <a:p>
            <a:endParaRPr lang="nl-NL" dirty="0"/>
          </a:p>
        </p:txBody>
      </p:sp>
      <p:sp>
        <p:nvSpPr>
          <p:cNvPr id="3" name="Title 2">
            <a:extLst>
              <a:ext uri="{FF2B5EF4-FFF2-40B4-BE49-F238E27FC236}">
                <a16:creationId xmlns:a16="http://schemas.microsoft.com/office/drawing/2014/main" id="{18AD6D62-9A93-47D5-A4EF-5864CF9FE43D}"/>
              </a:ext>
            </a:extLst>
          </p:cNvPr>
          <p:cNvSpPr>
            <a:spLocks noGrp="1"/>
          </p:cNvSpPr>
          <p:nvPr>
            <p:ph type="title"/>
          </p:nvPr>
        </p:nvSpPr>
        <p:spPr/>
        <p:txBody>
          <a:bodyPr/>
          <a:lstStyle/>
          <a:p>
            <a:r>
              <a:rPr lang="en-US" dirty="0" err="1"/>
              <a:t>Marfan-syndroom</a:t>
            </a:r>
            <a:endParaRPr lang="nl-NL" dirty="0"/>
          </a:p>
        </p:txBody>
      </p:sp>
      <p:pic>
        <p:nvPicPr>
          <p:cNvPr id="5" name="Picture 2">
            <a:extLst>
              <a:ext uri="{FF2B5EF4-FFF2-40B4-BE49-F238E27FC236}">
                <a16:creationId xmlns:a16="http://schemas.microsoft.com/office/drawing/2014/main" id="{47C547AE-13CF-461E-920C-051B54C8B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872" y="555833"/>
            <a:ext cx="3890259" cy="611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E69835A4-947B-41DF-8714-B32B00EE86D6}"/>
              </a:ext>
            </a:extLst>
          </p:cNvPr>
          <p:cNvSpPr txBox="1"/>
          <p:nvPr/>
        </p:nvSpPr>
        <p:spPr>
          <a:xfrm>
            <a:off x="146869" y="5763558"/>
            <a:ext cx="5133242" cy="1077218"/>
          </a:xfrm>
          <a:prstGeom prst="rect">
            <a:avLst/>
          </a:prstGeom>
          <a:noFill/>
        </p:spPr>
        <p:txBody>
          <a:bodyPr wrap="square" rtlCol="0">
            <a:spAutoFit/>
          </a:bodyPr>
          <a:lstStyle/>
          <a:p>
            <a:r>
              <a:rPr lang="nl-NL" sz="1600" i="1" baseline="30000" dirty="0">
                <a:solidFill>
                  <a:schemeClr val="bg2"/>
                </a:solidFill>
                <a:latin typeface="+mn-lt"/>
              </a:rPr>
              <a:t>1</a:t>
            </a:r>
            <a:r>
              <a:rPr lang="nl-NL" sz="1600" i="1" dirty="0">
                <a:solidFill>
                  <a:schemeClr val="bg2"/>
                </a:solidFill>
                <a:latin typeface="+mn-lt"/>
              </a:rPr>
              <a:t>Groth, </a:t>
            </a:r>
            <a:r>
              <a:rPr lang="nl-NL" sz="1600" i="1" dirty="0" err="1">
                <a:solidFill>
                  <a:schemeClr val="bg2"/>
                </a:solidFill>
                <a:latin typeface="+mn-lt"/>
              </a:rPr>
              <a:t>Orphanet</a:t>
            </a:r>
            <a:r>
              <a:rPr lang="nl-NL" sz="1600" i="1" dirty="0">
                <a:solidFill>
                  <a:schemeClr val="bg2"/>
                </a:solidFill>
                <a:latin typeface="+mn-lt"/>
              </a:rPr>
              <a:t> J Rare Dis. 2015;10:153</a:t>
            </a:r>
          </a:p>
          <a:p>
            <a:r>
              <a:rPr lang="nl-NL" sz="1600" i="1" baseline="30000" dirty="0">
                <a:solidFill>
                  <a:schemeClr val="bg2"/>
                </a:solidFill>
                <a:latin typeface="+mn-lt"/>
              </a:rPr>
              <a:t>2</a:t>
            </a:r>
            <a:r>
              <a:rPr lang="nl-NL" sz="1600" i="1" dirty="0">
                <a:solidFill>
                  <a:schemeClr val="bg2"/>
                </a:solidFill>
                <a:latin typeface="+mn-lt"/>
              </a:rPr>
              <a:t>Loeys, J Med Genet. 2010;47:476</a:t>
            </a:r>
          </a:p>
          <a:p>
            <a:r>
              <a:rPr lang="nl-NL" sz="1600" i="1" baseline="30000" dirty="0">
                <a:solidFill>
                  <a:schemeClr val="bg2"/>
                </a:solidFill>
                <a:latin typeface="+mn-lt"/>
              </a:rPr>
              <a:t>3</a:t>
            </a:r>
            <a:r>
              <a:rPr lang="nl-NL" sz="1600" i="1" dirty="0">
                <a:solidFill>
                  <a:schemeClr val="bg2"/>
                </a:solidFill>
                <a:latin typeface="+mn-lt"/>
              </a:rPr>
              <a:t>Groth, </a:t>
            </a:r>
            <a:r>
              <a:rPr lang="nl-NL" sz="1600" i="1" dirty="0" err="1">
                <a:solidFill>
                  <a:schemeClr val="bg2"/>
                </a:solidFill>
                <a:latin typeface="+mn-lt"/>
              </a:rPr>
              <a:t>Clin</a:t>
            </a:r>
            <a:r>
              <a:rPr lang="nl-NL" sz="1600" i="1" dirty="0">
                <a:solidFill>
                  <a:schemeClr val="bg2"/>
                </a:solidFill>
                <a:latin typeface="+mn-lt"/>
              </a:rPr>
              <a:t> </a:t>
            </a:r>
            <a:r>
              <a:rPr lang="nl-NL" sz="1600" i="1" dirty="0" err="1">
                <a:solidFill>
                  <a:schemeClr val="bg2"/>
                </a:solidFill>
                <a:latin typeface="+mn-lt"/>
              </a:rPr>
              <a:t>Res</a:t>
            </a:r>
            <a:r>
              <a:rPr lang="nl-NL" sz="1600" i="1" dirty="0">
                <a:solidFill>
                  <a:schemeClr val="bg2"/>
                </a:solidFill>
                <a:latin typeface="+mn-lt"/>
              </a:rPr>
              <a:t> </a:t>
            </a:r>
            <a:r>
              <a:rPr lang="nl-NL" sz="1600" i="1" dirty="0" err="1">
                <a:solidFill>
                  <a:schemeClr val="bg2"/>
                </a:solidFill>
                <a:latin typeface="+mn-lt"/>
              </a:rPr>
              <a:t>Cardiol</a:t>
            </a:r>
            <a:r>
              <a:rPr lang="nl-NL" sz="1600" i="1" dirty="0">
                <a:solidFill>
                  <a:schemeClr val="bg2"/>
                </a:solidFill>
                <a:latin typeface="+mn-lt"/>
              </a:rPr>
              <a:t> 2017;106:105</a:t>
            </a:r>
          </a:p>
          <a:p>
            <a:r>
              <a:rPr lang="en-US" sz="1600" i="1" baseline="30000" dirty="0">
                <a:solidFill>
                  <a:schemeClr val="bg2"/>
                </a:solidFill>
                <a:latin typeface="+mn-lt"/>
              </a:rPr>
              <a:t>4</a:t>
            </a:r>
            <a:r>
              <a:rPr lang="en-US" sz="1600" i="1" dirty="0">
                <a:solidFill>
                  <a:schemeClr val="bg2"/>
                </a:solidFill>
                <a:latin typeface="+mn-lt"/>
              </a:rPr>
              <a:t>Tennyson, Arch Dis Child 2018;103:997</a:t>
            </a:r>
            <a:endParaRPr lang="nl-NL" i="1" dirty="0">
              <a:solidFill>
                <a:schemeClr val="bg2"/>
              </a:solidFill>
              <a:latin typeface="+mn-lt"/>
            </a:endParaRPr>
          </a:p>
        </p:txBody>
      </p:sp>
    </p:spTree>
    <p:extLst>
      <p:ext uri="{BB962C8B-B14F-4D97-AF65-F5344CB8AC3E}">
        <p14:creationId xmlns:p14="http://schemas.microsoft.com/office/powerpoint/2010/main" val="3863393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5584F-F861-40EA-92D4-3BADFBB3A771}"/>
              </a:ext>
            </a:extLst>
          </p:cNvPr>
          <p:cNvSpPr>
            <a:spLocks noGrp="1"/>
          </p:cNvSpPr>
          <p:nvPr>
            <p:ph type="title"/>
          </p:nvPr>
        </p:nvSpPr>
        <p:spPr/>
        <p:txBody>
          <a:bodyPr/>
          <a:lstStyle/>
          <a:p>
            <a:r>
              <a:rPr lang="nl-NL" dirty="0" err="1"/>
              <a:t>Marfan</a:t>
            </a:r>
            <a:r>
              <a:rPr lang="nl-NL" dirty="0"/>
              <a:t>-syndroom: </a:t>
            </a:r>
            <a:r>
              <a:rPr lang="nl-NL" dirty="0" err="1"/>
              <a:t>Revised</a:t>
            </a:r>
            <a:r>
              <a:rPr lang="nl-NL" dirty="0"/>
              <a:t> </a:t>
            </a:r>
            <a:r>
              <a:rPr lang="nl-NL" dirty="0" err="1"/>
              <a:t>Ghent</a:t>
            </a:r>
            <a:r>
              <a:rPr lang="nl-NL" dirty="0"/>
              <a:t> criteria</a:t>
            </a:r>
          </a:p>
        </p:txBody>
      </p:sp>
      <p:pic>
        <p:nvPicPr>
          <p:cNvPr id="4" name="Afbeelding 3">
            <a:extLst>
              <a:ext uri="{FF2B5EF4-FFF2-40B4-BE49-F238E27FC236}">
                <a16:creationId xmlns:a16="http://schemas.microsoft.com/office/drawing/2014/main" id="{74695810-6DD1-47C6-9BB6-CAF0013E4944}"/>
              </a:ext>
            </a:extLst>
          </p:cNvPr>
          <p:cNvPicPr>
            <a:picLocks noChangeAspect="1"/>
          </p:cNvPicPr>
          <p:nvPr/>
        </p:nvPicPr>
        <p:blipFill>
          <a:blip r:embed="rId3"/>
          <a:stretch>
            <a:fillRect/>
          </a:stretch>
        </p:blipFill>
        <p:spPr>
          <a:xfrm>
            <a:off x="236813" y="1134533"/>
            <a:ext cx="8382507" cy="4810691"/>
          </a:xfrm>
          <a:prstGeom prst="rect">
            <a:avLst/>
          </a:prstGeom>
          <a:ln w="28575">
            <a:solidFill>
              <a:schemeClr val="tx1"/>
            </a:solidFill>
          </a:ln>
        </p:spPr>
      </p:pic>
      <p:sp>
        <p:nvSpPr>
          <p:cNvPr id="6" name="Rechthoek 5">
            <a:extLst>
              <a:ext uri="{FF2B5EF4-FFF2-40B4-BE49-F238E27FC236}">
                <a16:creationId xmlns:a16="http://schemas.microsoft.com/office/drawing/2014/main" id="{7975305D-D0A0-4E2A-BBDD-F993DDB4941B}"/>
              </a:ext>
            </a:extLst>
          </p:cNvPr>
          <p:cNvSpPr/>
          <p:nvPr/>
        </p:nvSpPr>
        <p:spPr bwMode="auto">
          <a:xfrm>
            <a:off x="2819400" y="1210661"/>
            <a:ext cx="2709333" cy="32173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cxnSp>
        <p:nvCxnSpPr>
          <p:cNvPr id="8" name="Rechte verbindingslijn 7">
            <a:extLst>
              <a:ext uri="{FF2B5EF4-FFF2-40B4-BE49-F238E27FC236}">
                <a16:creationId xmlns:a16="http://schemas.microsoft.com/office/drawing/2014/main" id="{E8893A2B-BF18-4953-82BE-E27E42A48527}"/>
              </a:ext>
            </a:extLst>
          </p:cNvPr>
          <p:cNvCxnSpPr/>
          <p:nvPr/>
        </p:nvCxnSpPr>
        <p:spPr bwMode="auto">
          <a:xfrm>
            <a:off x="965200" y="2040467"/>
            <a:ext cx="2523067"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Ster: 5 punten 8">
            <a:extLst>
              <a:ext uri="{FF2B5EF4-FFF2-40B4-BE49-F238E27FC236}">
                <a16:creationId xmlns:a16="http://schemas.microsoft.com/office/drawing/2014/main" id="{59642B87-5DFD-4FC0-A51A-482E8AA42D14}"/>
              </a:ext>
            </a:extLst>
          </p:cNvPr>
          <p:cNvSpPr/>
          <p:nvPr/>
        </p:nvSpPr>
        <p:spPr bwMode="auto">
          <a:xfrm>
            <a:off x="3365500" y="1664759"/>
            <a:ext cx="262467" cy="203200"/>
          </a:xfrm>
          <a:prstGeom prst="star5">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 name="Tekstvak 9">
            <a:extLst>
              <a:ext uri="{FF2B5EF4-FFF2-40B4-BE49-F238E27FC236}">
                <a16:creationId xmlns:a16="http://schemas.microsoft.com/office/drawing/2014/main" id="{65E71349-F966-4F56-99E1-CEBCBA5BC99E}"/>
              </a:ext>
            </a:extLst>
          </p:cNvPr>
          <p:cNvSpPr txBox="1"/>
          <p:nvPr/>
        </p:nvSpPr>
        <p:spPr>
          <a:xfrm>
            <a:off x="329671" y="5962157"/>
            <a:ext cx="5102872" cy="400110"/>
          </a:xfrm>
          <a:prstGeom prst="rect">
            <a:avLst/>
          </a:prstGeom>
          <a:noFill/>
        </p:spPr>
        <p:txBody>
          <a:bodyPr wrap="none" rtlCol="0">
            <a:spAutoFit/>
          </a:bodyPr>
          <a:lstStyle/>
          <a:p>
            <a:r>
              <a:rPr lang="nl-NL" sz="2000" dirty="0">
                <a:solidFill>
                  <a:schemeClr val="accent6"/>
                </a:solidFill>
              </a:rPr>
              <a:t>  </a:t>
            </a:r>
            <a:r>
              <a:rPr lang="nl-NL" sz="2000" b="1" dirty="0">
                <a:solidFill>
                  <a:schemeClr val="accent6"/>
                </a:solidFill>
              </a:rPr>
              <a:t>Bij kind systemische score vaak nog niet ≥ 7</a:t>
            </a:r>
          </a:p>
        </p:txBody>
      </p:sp>
      <p:sp>
        <p:nvSpPr>
          <p:cNvPr id="11" name="Ster: 5 punten 10">
            <a:extLst>
              <a:ext uri="{FF2B5EF4-FFF2-40B4-BE49-F238E27FC236}">
                <a16:creationId xmlns:a16="http://schemas.microsoft.com/office/drawing/2014/main" id="{003E74C5-C550-491F-B35D-BAC027C41C81}"/>
              </a:ext>
            </a:extLst>
          </p:cNvPr>
          <p:cNvSpPr/>
          <p:nvPr/>
        </p:nvSpPr>
        <p:spPr bwMode="auto">
          <a:xfrm>
            <a:off x="329671" y="5962157"/>
            <a:ext cx="262467" cy="203200"/>
          </a:xfrm>
          <a:prstGeom prst="star5">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Tekstvak 11">
            <a:extLst>
              <a:ext uri="{FF2B5EF4-FFF2-40B4-BE49-F238E27FC236}">
                <a16:creationId xmlns:a16="http://schemas.microsoft.com/office/drawing/2014/main" id="{71AB9845-CA05-4020-937C-5658B4C278B8}"/>
              </a:ext>
            </a:extLst>
          </p:cNvPr>
          <p:cNvSpPr txBox="1"/>
          <p:nvPr/>
        </p:nvSpPr>
        <p:spPr>
          <a:xfrm>
            <a:off x="3968" y="6581001"/>
            <a:ext cx="9140032" cy="338554"/>
          </a:xfrm>
          <a:prstGeom prst="rect">
            <a:avLst/>
          </a:prstGeom>
          <a:noFill/>
        </p:spPr>
        <p:txBody>
          <a:bodyPr wrap="square" rtlCol="0">
            <a:spAutoFit/>
          </a:bodyPr>
          <a:lstStyle/>
          <a:p>
            <a:r>
              <a:rPr lang="nl-NL" sz="1600" i="1" dirty="0" err="1">
                <a:solidFill>
                  <a:schemeClr val="bg2"/>
                </a:solidFill>
                <a:latin typeface="+mn-lt"/>
              </a:rPr>
              <a:t>Loeys</a:t>
            </a:r>
            <a:r>
              <a:rPr lang="nl-NL" sz="1600" i="1" dirty="0">
                <a:solidFill>
                  <a:schemeClr val="bg2"/>
                </a:solidFill>
                <a:latin typeface="+mn-lt"/>
              </a:rPr>
              <a:t> BL et al. The </a:t>
            </a:r>
            <a:r>
              <a:rPr lang="nl-NL" sz="1600" i="1" dirty="0" err="1">
                <a:solidFill>
                  <a:schemeClr val="bg2"/>
                </a:solidFill>
                <a:latin typeface="+mn-lt"/>
              </a:rPr>
              <a:t>revised</a:t>
            </a:r>
            <a:r>
              <a:rPr lang="nl-NL" sz="1600" i="1" dirty="0">
                <a:solidFill>
                  <a:schemeClr val="bg2"/>
                </a:solidFill>
                <a:latin typeface="+mn-lt"/>
              </a:rPr>
              <a:t> </a:t>
            </a:r>
            <a:r>
              <a:rPr lang="nl-NL" sz="1600" i="1" dirty="0" err="1">
                <a:solidFill>
                  <a:schemeClr val="bg2"/>
                </a:solidFill>
                <a:latin typeface="+mn-lt"/>
              </a:rPr>
              <a:t>Ghent</a:t>
            </a:r>
            <a:r>
              <a:rPr lang="nl-NL" sz="1600" i="1" dirty="0">
                <a:solidFill>
                  <a:schemeClr val="bg2"/>
                </a:solidFill>
                <a:latin typeface="+mn-lt"/>
              </a:rPr>
              <a:t> </a:t>
            </a:r>
            <a:r>
              <a:rPr lang="nl-NL" sz="1600" i="1" dirty="0" err="1">
                <a:solidFill>
                  <a:schemeClr val="bg2"/>
                </a:solidFill>
                <a:latin typeface="+mn-lt"/>
              </a:rPr>
              <a:t>nosology</a:t>
            </a:r>
            <a:r>
              <a:rPr lang="nl-NL" sz="1600" i="1" dirty="0">
                <a:solidFill>
                  <a:schemeClr val="bg2"/>
                </a:solidFill>
                <a:latin typeface="+mn-lt"/>
              </a:rPr>
              <a:t> </a:t>
            </a:r>
            <a:r>
              <a:rPr lang="nl-NL" sz="1600" i="1" dirty="0" err="1">
                <a:solidFill>
                  <a:schemeClr val="bg2"/>
                </a:solidFill>
                <a:latin typeface="+mn-lt"/>
              </a:rPr>
              <a:t>for</a:t>
            </a:r>
            <a:r>
              <a:rPr lang="nl-NL" sz="1600" i="1" dirty="0">
                <a:solidFill>
                  <a:schemeClr val="bg2"/>
                </a:solidFill>
                <a:latin typeface="+mn-lt"/>
              </a:rPr>
              <a:t> </a:t>
            </a:r>
            <a:r>
              <a:rPr lang="nl-NL" sz="1600" i="1" dirty="0" err="1">
                <a:solidFill>
                  <a:schemeClr val="bg2"/>
                </a:solidFill>
                <a:latin typeface="+mn-lt"/>
              </a:rPr>
              <a:t>the</a:t>
            </a:r>
            <a:r>
              <a:rPr lang="nl-NL" sz="1600" i="1" dirty="0">
                <a:solidFill>
                  <a:schemeClr val="bg2"/>
                </a:solidFill>
                <a:latin typeface="+mn-lt"/>
              </a:rPr>
              <a:t> </a:t>
            </a:r>
            <a:r>
              <a:rPr lang="nl-NL" sz="1600" i="1" dirty="0" err="1">
                <a:solidFill>
                  <a:schemeClr val="bg2"/>
                </a:solidFill>
                <a:latin typeface="+mn-lt"/>
              </a:rPr>
              <a:t>Marfan</a:t>
            </a:r>
            <a:r>
              <a:rPr lang="nl-NL" sz="1600" i="1" dirty="0">
                <a:solidFill>
                  <a:schemeClr val="bg2"/>
                </a:solidFill>
                <a:latin typeface="+mn-lt"/>
              </a:rPr>
              <a:t> </a:t>
            </a:r>
            <a:r>
              <a:rPr lang="nl-NL" sz="1600" i="1" dirty="0" err="1">
                <a:solidFill>
                  <a:schemeClr val="bg2"/>
                </a:solidFill>
                <a:latin typeface="+mn-lt"/>
              </a:rPr>
              <a:t>syndrome</a:t>
            </a:r>
            <a:r>
              <a:rPr lang="nl-NL" sz="1600" i="1" dirty="0">
                <a:solidFill>
                  <a:schemeClr val="bg2"/>
                </a:solidFill>
                <a:latin typeface="+mn-lt"/>
              </a:rPr>
              <a:t>. J </a:t>
            </a:r>
            <a:r>
              <a:rPr lang="nl-NL" sz="1600" i="1" dirty="0" err="1">
                <a:solidFill>
                  <a:schemeClr val="bg2"/>
                </a:solidFill>
                <a:latin typeface="+mn-lt"/>
              </a:rPr>
              <a:t>Med</a:t>
            </a:r>
            <a:r>
              <a:rPr lang="nl-NL" sz="1600" i="1" dirty="0">
                <a:solidFill>
                  <a:schemeClr val="bg2"/>
                </a:solidFill>
                <a:latin typeface="+mn-lt"/>
              </a:rPr>
              <a:t> Genet. 2010;47(7):476-485</a:t>
            </a:r>
            <a:r>
              <a:rPr lang="nl-NL" sz="1200" dirty="0">
                <a:solidFill>
                  <a:schemeClr val="accent6"/>
                </a:solidFill>
              </a:rPr>
              <a:t> </a:t>
            </a:r>
          </a:p>
        </p:txBody>
      </p:sp>
    </p:spTree>
    <p:extLst>
      <p:ext uri="{BB962C8B-B14F-4D97-AF65-F5344CB8AC3E}">
        <p14:creationId xmlns:p14="http://schemas.microsoft.com/office/powerpoint/2010/main" val="378750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0"/>
            <a:ext cx="6524625" cy="854075"/>
          </a:xfrm>
        </p:spPr>
        <p:txBody>
          <a:bodyPr/>
          <a:lstStyle/>
          <a:p>
            <a:r>
              <a:rPr lang="en-GB" dirty="0" err="1"/>
              <a:t>Parallelle</a:t>
            </a:r>
            <a:r>
              <a:rPr lang="en-GB" dirty="0"/>
              <a:t> </a:t>
            </a:r>
            <a:r>
              <a:rPr lang="en-GB" dirty="0" err="1"/>
              <a:t>ontwikkeling</a:t>
            </a:r>
            <a:r>
              <a:rPr lang="en-GB" dirty="0"/>
              <a:t> van NVK en JGZ </a:t>
            </a:r>
            <a:r>
              <a:rPr lang="en-GB" dirty="0" err="1"/>
              <a:t>richtlijnen</a:t>
            </a:r>
            <a:r>
              <a:rPr lang="en-GB" dirty="0"/>
              <a:t>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a:t>2016-2018: </a:t>
            </a:r>
            <a:r>
              <a:rPr lang="en-GB" dirty="0" err="1"/>
              <a:t>voorbereidingen</a:t>
            </a:r>
            <a:r>
              <a:rPr lang="en-GB" dirty="0"/>
              <a:t> van de </a:t>
            </a:r>
            <a:r>
              <a:rPr lang="en-GB" u="sng" dirty="0"/>
              <a:t>NVK </a:t>
            </a:r>
            <a:r>
              <a:rPr lang="en-GB" u="sng" dirty="0" err="1"/>
              <a:t>richtlijn</a:t>
            </a:r>
            <a:r>
              <a:rPr lang="en-GB" dirty="0"/>
              <a:t> “Triage en </a:t>
            </a:r>
            <a:r>
              <a:rPr lang="en-GB" dirty="0" err="1"/>
              <a:t>Diagnostiek</a:t>
            </a:r>
            <a:r>
              <a:rPr lang="en-GB" dirty="0"/>
              <a:t> </a:t>
            </a:r>
            <a:r>
              <a:rPr lang="en-GB" dirty="0" err="1"/>
              <a:t>Groeistoornissen</a:t>
            </a:r>
            <a:r>
              <a:rPr lang="en-GB" dirty="0"/>
              <a:t>” (</a:t>
            </a:r>
            <a:r>
              <a:rPr lang="en-GB" dirty="0" err="1"/>
              <a:t>kleine</a:t>
            </a:r>
            <a:r>
              <a:rPr lang="en-GB" dirty="0"/>
              <a:t>/</a:t>
            </a:r>
            <a:r>
              <a:rPr lang="en-GB" dirty="0" err="1"/>
              <a:t>grote</a:t>
            </a:r>
            <a:r>
              <a:rPr lang="en-GB" dirty="0"/>
              <a:t> </a:t>
            </a:r>
            <a:r>
              <a:rPr lang="en-GB" dirty="0" err="1"/>
              <a:t>lengte</a:t>
            </a:r>
            <a:r>
              <a:rPr lang="en-GB" dirty="0"/>
              <a:t>) </a:t>
            </a:r>
            <a:r>
              <a:rPr lang="en-GB" dirty="0" err="1"/>
              <a:t>voor</a:t>
            </a:r>
            <a:r>
              <a:rPr lang="en-GB" dirty="0"/>
              <a:t> de </a:t>
            </a:r>
            <a:r>
              <a:rPr lang="en-GB" dirty="0" err="1"/>
              <a:t>algemeen</a:t>
            </a:r>
            <a:r>
              <a:rPr lang="en-GB" dirty="0"/>
              <a:t> </a:t>
            </a:r>
            <a:r>
              <a:rPr lang="en-GB" dirty="0" err="1"/>
              <a:t>kinderarts</a:t>
            </a:r>
            <a:r>
              <a:rPr lang="en-GB" dirty="0"/>
              <a:t> (</a:t>
            </a:r>
            <a:r>
              <a:rPr lang="en-GB" dirty="0" err="1"/>
              <a:t>leden</a:t>
            </a:r>
            <a:r>
              <a:rPr lang="en-GB" dirty="0"/>
              <a:t> </a:t>
            </a:r>
            <a:r>
              <a:rPr lang="en-GB" dirty="0" err="1"/>
              <a:t>werkgroep</a:t>
            </a:r>
            <a:r>
              <a:rPr lang="en-GB" dirty="0"/>
              <a:t>: W. </a:t>
            </a:r>
            <a:r>
              <a:rPr lang="en-GB" dirty="0" err="1"/>
              <a:t>Oostdijk</a:t>
            </a:r>
            <a:r>
              <a:rPr lang="en-GB" dirty="0"/>
              <a:t>, J.M. Wit, B. Bakker, G. Kamp, S. Kant, R. </a:t>
            </a:r>
            <a:r>
              <a:rPr lang="en-GB" dirty="0" err="1"/>
              <a:t>Odink</a:t>
            </a:r>
            <a:r>
              <a:rPr lang="en-GB" dirty="0"/>
              <a:t>, J. de Wilde).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t>Sinds</a:t>
            </a:r>
            <a:r>
              <a:rPr lang="en-GB" dirty="0"/>
              <a:t> 18 December 2018:</a:t>
            </a:r>
          </a:p>
          <a:p>
            <a:r>
              <a:rPr lang="en-GB" b="1" dirty="0"/>
              <a:t>https://www.nvk.nl/Kwaliteit/Richtlijnen-overzicht/Details/articleType/ArticleView/articleId/741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2016-2018: </a:t>
            </a:r>
            <a:r>
              <a:rPr lang="en-GB" dirty="0" err="1"/>
              <a:t>voorbereidingen</a:t>
            </a:r>
            <a:r>
              <a:rPr lang="en-GB" dirty="0"/>
              <a:t> van de </a:t>
            </a:r>
            <a:r>
              <a:rPr lang="en-GB" u="sng" dirty="0"/>
              <a:t>JGZ </a:t>
            </a:r>
            <a:r>
              <a:rPr lang="en-GB" u="sng" dirty="0" err="1"/>
              <a:t>richtlijn</a:t>
            </a:r>
            <a:r>
              <a:rPr lang="en-GB" dirty="0"/>
              <a:t> “</a:t>
            </a:r>
            <a:r>
              <a:rPr lang="en-GB" dirty="0" err="1"/>
              <a:t>Verwijscriteria</a:t>
            </a:r>
            <a:r>
              <a:rPr lang="en-GB" dirty="0"/>
              <a:t> </a:t>
            </a:r>
            <a:r>
              <a:rPr lang="en-GB" dirty="0" err="1"/>
              <a:t>voor</a:t>
            </a:r>
            <a:r>
              <a:rPr lang="en-GB" dirty="0"/>
              <a:t> </a:t>
            </a:r>
            <a:r>
              <a:rPr lang="en-GB" dirty="0" err="1"/>
              <a:t>kleine</a:t>
            </a:r>
            <a:r>
              <a:rPr lang="en-GB" dirty="0"/>
              <a:t> en </a:t>
            </a:r>
            <a:r>
              <a:rPr lang="en-GB" dirty="0" err="1"/>
              <a:t>grote</a:t>
            </a:r>
            <a:r>
              <a:rPr lang="en-GB" dirty="0"/>
              <a:t> </a:t>
            </a:r>
            <a:r>
              <a:rPr lang="en-GB" dirty="0" err="1"/>
              <a:t>lengte</a:t>
            </a:r>
            <a:r>
              <a:rPr lang="en-GB" dirty="0"/>
              <a:t>”. </a:t>
            </a:r>
            <a:r>
              <a:rPr lang="en-GB" dirty="0" err="1"/>
              <a:t>Naar</a:t>
            </a:r>
            <a:r>
              <a:rPr lang="en-GB" dirty="0"/>
              <a:t> </a:t>
            </a:r>
            <a:r>
              <a:rPr lang="en-GB" dirty="0" err="1"/>
              <a:t>verwachting</a:t>
            </a:r>
            <a:r>
              <a:rPr lang="en-GB" dirty="0"/>
              <a:t> online begin 2019. </a:t>
            </a:r>
          </a:p>
          <a:p>
            <a:endParaRPr lang="en-GB" dirty="0"/>
          </a:p>
        </p:txBody>
      </p:sp>
    </p:spTree>
    <p:extLst>
      <p:ext uri="{BB962C8B-B14F-4D97-AF65-F5344CB8AC3E}">
        <p14:creationId xmlns:p14="http://schemas.microsoft.com/office/powerpoint/2010/main" val="31598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3419A-16A4-4B89-9646-8A70B1B76A2A}"/>
              </a:ext>
            </a:extLst>
          </p:cNvPr>
          <p:cNvSpPr>
            <a:spLocks noGrp="1"/>
          </p:cNvSpPr>
          <p:nvPr>
            <p:ph type="title"/>
          </p:nvPr>
        </p:nvSpPr>
        <p:spPr/>
        <p:txBody>
          <a:bodyPr/>
          <a:lstStyle/>
          <a:p>
            <a:r>
              <a:rPr lang="nl-NL" dirty="0" err="1"/>
              <a:t>Marfan</a:t>
            </a:r>
            <a:r>
              <a:rPr lang="nl-NL" dirty="0"/>
              <a:t>-syndroom: Systemische score </a:t>
            </a:r>
          </a:p>
        </p:txBody>
      </p:sp>
      <p:pic>
        <p:nvPicPr>
          <p:cNvPr id="4" name="Afbeelding 3">
            <a:extLst>
              <a:ext uri="{FF2B5EF4-FFF2-40B4-BE49-F238E27FC236}">
                <a16:creationId xmlns:a16="http://schemas.microsoft.com/office/drawing/2014/main" id="{F6BD5D4E-B41F-4058-BD31-C071D5F8AD55}"/>
              </a:ext>
            </a:extLst>
          </p:cNvPr>
          <p:cNvPicPr>
            <a:picLocks noChangeAspect="1"/>
          </p:cNvPicPr>
          <p:nvPr/>
        </p:nvPicPr>
        <p:blipFill>
          <a:blip r:embed="rId3"/>
          <a:stretch>
            <a:fillRect/>
          </a:stretch>
        </p:blipFill>
        <p:spPr>
          <a:xfrm>
            <a:off x="566738" y="989381"/>
            <a:ext cx="6524626" cy="5445651"/>
          </a:xfrm>
          <a:prstGeom prst="rect">
            <a:avLst/>
          </a:prstGeom>
        </p:spPr>
      </p:pic>
      <p:sp>
        <p:nvSpPr>
          <p:cNvPr id="5" name="Tekstvak 4">
            <a:extLst>
              <a:ext uri="{FF2B5EF4-FFF2-40B4-BE49-F238E27FC236}">
                <a16:creationId xmlns:a16="http://schemas.microsoft.com/office/drawing/2014/main" id="{665AE22F-F9A3-4C31-88D3-EFE99AFB8BC8}"/>
              </a:ext>
            </a:extLst>
          </p:cNvPr>
          <p:cNvSpPr txBox="1"/>
          <p:nvPr/>
        </p:nvSpPr>
        <p:spPr>
          <a:xfrm>
            <a:off x="5240867" y="6663267"/>
            <a:ext cx="184731" cy="400110"/>
          </a:xfrm>
          <a:prstGeom prst="rect">
            <a:avLst/>
          </a:prstGeom>
          <a:noFill/>
        </p:spPr>
        <p:txBody>
          <a:bodyPr wrap="square" rtlCol="0">
            <a:spAutoFit/>
          </a:bodyPr>
          <a:lstStyle/>
          <a:p>
            <a:endParaRPr lang="nl-NL" sz="2000" dirty="0"/>
          </a:p>
        </p:txBody>
      </p:sp>
      <p:sp>
        <p:nvSpPr>
          <p:cNvPr id="7" name="Tekstvak 6">
            <a:extLst>
              <a:ext uri="{FF2B5EF4-FFF2-40B4-BE49-F238E27FC236}">
                <a16:creationId xmlns:a16="http://schemas.microsoft.com/office/drawing/2014/main" id="{232C6784-8590-4B98-BB77-D5BAF97D3675}"/>
              </a:ext>
            </a:extLst>
          </p:cNvPr>
          <p:cNvSpPr txBox="1"/>
          <p:nvPr/>
        </p:nvSpPr>
        <p:spPr>
          <a:xfrm>
            <a:off x="0" y="6568507"/>
            <a:ext cx="9144000" cy="338554"/>
          </a:xfrm>
          <a:prstGeom prst="rect">
            <a:avLst/>
          </a:prstGeom>
          <a:noFill/>
        </p:spPr>
        <p:txBody>
          <a:bodyPr wrap="square" rtlCol="0">
            <a:spAutoFit/>
          </a:bodyPr>
          <a:lstStyle/>
          <a:p>
            <a:r>
              <a:rPr lang="nl-NL" sz="1600" i="1" dirty="0" err="1">
                <a:solidFill>
                  <a:schemeClr val="bg2"/>
                </a:solidFill>
                <a:latin typeface="+mn-lt"/>
              </a:rPr>
              <a:t>Loeys</a:t>
            </a:r>
            <a:r>
              <a:rPr lang="nl-NL" sz="1600" i="1" dirty="0">
                <a:solidFill>
                  <a:schemeClr val="bg2"/>
                </a:solidFill>
                <a:latin typeface="+mn-lt"/>
              </a:rPr>
              <a:t> BL et al. The </a:t>
            </a:r>
            <a:r>
              <a:rPr lang="nl-NL" sz="1600" i="1" dirty="0" err="1">
                <a:solidFill>
                  <a:schemeClr val="bg2"/>
                </a:solidFill>
                <a:latin typeface="+mn-lt"/>
              </a:rPr>
              <a:t>revised</a:t>
            </a:r>
            <a:r>
              <a:rPr lang="nl-NL" sz="1600" i="1" dirty="0">
                <a:solidFill>
                  <a:schemeClr val="bg2"/>
                </a:solidFill>
                <a:latin typeface="+mn-lt"/>
              </a:rPr>
              <a:t> </a:t>
            </a:r>
            <a:r>
              <a:rPr lang="nl-NL" sz="1600" i="1" dirty="0" err="1">
                <a:solidFill>
                  <a:schemeClr val="bg2"/>
                </a:solidFill>
                <a:latin typeface="+mn-lt"/>
              </a:rPr>
              <a:t>Ghent</a:t>
            </a:r>
            <a:r>
              <a:rPr lang="nl-NL" sz="1600" i="1" dirty="0">
                <a:solidFill>
                  <a:schemeClr val="bg2"/>
                </a:solidFill>
                <a:latin typeface="+mn-lt"/>
              </a:rPr>
              <a:t> </a:t>
            </a:r>
            <a:r>
              <a:rPr lang="nl-NL" sz="1600" i="1" dirty="0" err="1">
                <a:solidFill>
                  <a:schemeClr val="bg2"/>
                </a:solidFill>
                <a:latin typeface="+mn-lt"/>
              </a:rPr>
              <a:t>nosology</a:t>
            </a:r>
            <a:r>
              <a:rPr lang="nl-NL" sz="1600" i="1" dirty="0">
                <a:solidFill>
                  <a:schemeClr val="bg2"/>
                </a:solidFill>
                <a:latin typeface="+mn-lt"/>
              </a:rPr>
              <a:t> </a:t>
            </a:r>
            <a:r>
              <a:rPr lang="nl-NL" sz="1600" i="1" dirty="0" err="1">
                <a:solidFill>
                  <a:schemeClr val="bg2"/>
                </a:solidFill>
                <a:latin typeface="+mn-lt"/>
              </a:rPr>
              <a:t>for</a:t>
            </a:r>
            <a:r>
              <a:rPr lang="nl-NL" sz="1600" i="1" dirty="0">
                <a:solidFill>
                  <a:schemeClr val="bg2"/>
                </a:solidFill>
                <a:latin typeface="+mn-lt"/>
              </a:rPr>
              <a:t> </a:t>
            </a:r>
            <a:r>
              <a:rPr lang="nl-NL" sz="1600" i="1" dirty="0" err="1">
                <a:solidFill>
                  <a:schemeClr val="bg2"/>
                </a:solidFill>
                <a:latin typeface="+mn-lt"/>
              </a:rPr>
              <a:t>the</a:t>
            </a:r>
            <a:r>
              <a:rPr lang="nl-NL" sz="1600" i="1" dirty="0">
                <a:solidFill>
                  <a:schemeClr val="bg2"/>
                </a:solidFill>
                <a:latin typeface="+mn-lt"/>
              </a:rPr>
              <a:t> </a:t>
            </a:r>
            <a:r>
              <a:rPr lang="nl-NL" sz="1600" i="1" dirty="0" err="1">
                <a:solidFill>
                  <a:schemeClr val="bg2"/>
                </a:solidFill>
                <a:latin typeface="+mn-lt"/>
              </a:rPr>
              <a:t>Marfan</a:t>
            </a:r>
            <a:r>
              <a:rPr lang="nl-NL" sz="1600" i="1" dirty="0">
                <a:solidFill>
                  <a:schemeClr val="bg2"/>
                </a:solidFill>
                <a:latin typeface="+mn-lt"/>
              </a:rPr>
              <a:t> </a:t>
            </a:r>
            <a:r>
              <a:rPr lang="nl-NL" sz="1600" i="1" dirty="0" err="1">
                <a:solidFill>
                  <a:schemeClr val="bg2"/>
                </a:solidFill>
                <a:latin typeface="+mn-lt"/>
              </a:rPr>
              <a:t>syndrome</a:t>
            </a:r>
            <a:r>
              <a:rPr lang="nl-NL" sz="1600" i="1" dirty="0">
                <a:solidFill>
                  <a:schemeClr val="bg2"/>
                </a:solidFill>
                <a:latin typeface="+mn-lt"/>
              </a:rPr>
              <a:t>. J </a:t>
            </a:r>
            <a:r>
              <a:rPr lang="nl-NL" sz="1600" i="1" dirty="0" err="1">
                <a:solidFill>
                  <a:schemeClr val="bg2"/>
                </a:solidFill>
                <a:latin typeface="+mn-lt"/>
              </a:rPr>
              <a:t>Med</a:t>
            </a:r>
            <a:r>
              <a:rPr lang="nl-NL" sz="1600" i="1" dirty="0">
                <a:solidFill>
                  <a:schemeClr val="bg2"/>
                </a:solidFill>
                <a:latin typeface="+mn-lt"/>
              </a:rPr>
              <a:t> Genet. 2010;47(7):476</a:t>
            </a:r>
            <a:r>
              <a:rPr lang="nl-NL" sz="1200" b="1" dirty="0">
                <a:solidFill>
                  <a:schemeClr val="accent6"/>
                </a:solidFill>
              </a:rPr>
              <a:t> </a:t>
            </a:r>
          </a:p>
        </p:txBody>
      </p:sp>
    </p:spTree>
    <p:extLst>
      <p:ext uri="{BB962C8B-B14F-4D97-AF65-F5344CB8AC3E}">
        <p14:creationId xmlns:p14="http://schemas.microsoft.com/office/powerpoint/2010/main" val="2215029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2430" y="808855"/>
            <a:ext cx="9141570" cy="6055906"/>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Zeshoek 6"/>
          <p:cNvSpPr/>
          <p:nvPr/>
        </p:nvSpPr>
        <p:spPr>
          <a:xfrm>
            <a:off x="4562899" y="880144"/>
            <a:ext cx="1741207" cy="122084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libri"/>
                <a:ea typeface="+mn-ea"/>
                <a:cs typeface="+mn-cs"/>
              </a:rPr>
              <a:t>≥1 signaal voor primaire of secundaire groeistoornis?</a:t>
            </a:r>
          </a:p>
        </p:txBody>
      </p:sp>
      <p:sp>
        <p:nvSpPr>
          <p:cNvPr id="8" name="Zeshoek 7"/>
          <p:cNvSpPr/>
          <p:nvPr/>
        </p:nvSpPr>
        <p:spPr>
          <a:xfrm>
            <a:off x="1947027" y="1423638"/>
            <a:ext cx="1601235" cy="139069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i="0" u="none" strike="noStrike" kern="1200" cap="none" spc="0" normalizeH="0" baseline="0" noProof="0" dirty="0">
                <a:ln>
                  <a:noFill/>
                </a:ln>
                <a:solidFill>
                  <a:prstClr val="white"/>
                </a:solidFill>
                <a:effectLst/>
                <a:uLnTx/>
                <a:uFillTx/>
                <a:latin typeface="Calibri"/>
                <a:ea typeface="+mn-ea"/>
                <a:cs typeface="+mn-cs"/>
              </a:rPr>
              <a:t>Verdacht voor Klinefelter (</a:t>
            </a:r>
            <a:r>
              <a:rPr kumimoji="0" lang="nl-NL" sz="1400" i="1" u="none" strike="noStrike" kern="1200" cap="none" spc="0" normalizeH="0" baseline="0" noProof="0" dirty="0">
                <a:ln>
                  <a:noFill/>
                </a:ln>
                <a:solidFill>
                  <a:prstClr val="white"/>
                </a:solidFill>
                <a:effectLst/>
                <a:uLnTx/>
                <a:uFillTx/>
                <a:latin typeface="Calibri"/>
                <a:ea typeface="+mn-ea"/>
                <a:cs typeface="+mn-cs"/>
              </a:rPr>
              <a:t>Bijlage 2H</a:t>
            </a:r>
            <a:r>
              <a:rPr kumimoji="0" lang="nl-NL" sz="1400" i="0" u="none" strike="noStrike" kern="1200" cap="none" spc="0" normalizeH="0" baseline="0" noProof="0" dirty="0">
                <a:ln>
                  <a:noFill/>
                </a:ln>
                <a:solidFill>
                  <a:prstClr val="white"/>
                </a:solidFill>
                <a:effectLst/>
                <a:uLnTx/>
                <a:uFillTx/>
                <a:latin typeface="Calibri"/>
                <a:ea typeface="+mn-ea"/>
                <a:cs typeface="+mn-cs"/>
              </a:rPr>
              <a:t>) of </a:t>
            </a:r>
            <a:r>
              <a:rPr kumimoji="0" lang="nl-NL" sz="1400" i="0" u="none" strike="noStrike" kern="1200" cap="none" spc="0" normalizeH="0" baseline="0" noProof="0" dirty="0" err="1">
                <a:ln>
                  <a:noFill/>
                </a:ln>
                <a:solidFill>
                  <a:prstClr val="white"/>
                </a:solidFill>
                <a:effectLst/>
                <a:uLnTx/>
                <a:uFillTx/>
                <a:latin typeface="Calibri"/>
                <a:ea typeface="+mn-ea"/>
                <a:cs typeface="+mn-cs"/>
              </a:rPr>
              <a:t>Marfan</a:t>
            </a:r>
            <a:r>
              <a:rPr kumimoji="0" lang="nl-NL" sz="1400" i="0" u="none" strike="noStrike" kern="1200" cap="none" spc="0" normalizeH="0" baseline="0" noProof="0" dirty="0">
                <a:ln>
                  <a:noFill/>
                </a:ln>
                <a:solidFill>
                  <a:prstClr val="white"/>
                </a:solidFill>
                <a:effectLst/>
                <a:uLnTx/>
                <a:uFillTx/>
                <a:latin typeface="Calibri"/>
                <a:ea typeface="+mn-ea"/>
                <a:cs typeface="+mn-cs"/>
              </a:rPr>
              <a:t> </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r>
              <a:rPr kumimoji="0" lang="nl-NL" sz="1400" b="0" i="1" u="none" strike="noStrike" kern="1200" cap="none" spc="0" normalizeH="0" baseline="0" noProof="0" dirty="0">
                <a:ln>
                  <a:noFill/>
                </a:ln>
                <a:solidFill>
                  <a:prstClr val="white"/>
                </a:solidFill>
                <a:effectLst/>
                <a:uLnTx/>
                <a:uFillTx/>
                <a:latin typeface="Calibri"/>
                <a:ea typeface="+mn-ea"/>
                <a:cs typeface="+mn-cs"/>
              </a:rPr>
              <a:t>Bijlage 2I</a:t>
            </a:r>
            <a:r>
              <a:rPr kumimoji="0" lang="nl-NL" sz="14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Rechthoek 9"/>
          <p:cNvSpPr/>
          <p:nvPr/>
        </p:nvSpPr>
        <p:spPr>
          <a:xfrm>
            <a:off x="1883025" y="3102821"/>
            <a:ext cx="2004862" cy="176720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i="0" u="none" strike="noStrike" kern="1200" cap="none" spc="0" normalizeH="0" baseline="0" noProof="0" dirty="0">
                <a:ln>
                  <a:noFill/>
                </a:ln>
                <a:solidFill>
                  <a:prstClr val="white"/>
                </a:solidFill>
                <a:effectLst/>
                <a:uLnTx/>
                <a:uFillTx/>
                <a:latin typeface="Calibri"/>
                <a:ea typeface="+mn-ea"/>
                <a:cs typeface="+mn-cs"/>
              </a:rPr>
              <a:t>Op basis van signalen  en i.o.m. klinisch geneticus of kinderendocrinoloog kandidaat-gen strategie of hypothese-vrije aanpak  (array en/of groei-</a:t>
            </a:r>
            <a:r>
              <a:rPr kumimoji="0" lang="nl-NL" sz="1400" i="0" u="none" strike="noStrike" kern="1200" cap="none" spc="0" normalizeH="0" baseline="0" noProof="0" dirty="0" err="1">
                <a:ln>
                  <a:noFill/>
                </a:ln>
                <a:solidFill>
                  <a:prstClr val="white"/>
                </a:solidFill>
                <a:effectLst/>
                <a:uLnTx/>
                <a:uFillTx/>
                <a:latin typeface="Calibri"/>
                <a:ea typeface="+mn-ea"/>
                <a:cs typeface="+mn-cs"/>
              </a:rPr>
              <a:t>genpanel</a:t>
            </a:r>
            <a:r>
              <a:rPr kumimoji="0" lang="nl-NL" sz="1400" i="0" u="none" strike="noStrike" kern="1200" cap="none" spc="0" normalizeH="0" baseline="0" noProof="0" dirty="0">
                <a:ln>
                  <a:noFill/>
                </a:ln>
                <a:solidFill>
                  <a:prstClr val="white"/>
                </a:solidFill>
                <a:effectLst/>
                <a:uLnTx/>
                <a:uFillTx/>
                <a:latin typeface="Calibri"/>
                <a:ea typeface="+mn-ea"/>
                <a:cs typeface="+mn-cs"/>
              </a:rPr>
              <a:t>)</a:t>
            </a:r>
          </a:p>
        </p:txBody>
      </p:sp>
      <p:cxnSp>
        <p:nvCxnSpPr>
          <p:cNvPr id="30" name="Rechte verbindingslijn met pijl 29"/>
          <p:cNvCxnSpPr>
            <a:cxnSpLocks/>
            <a:stCxn id="7" idx="3"/>
            <a:endCxn id="8" idx="0"/>
          </p:cNvCxnSpPr>
          <p:nvPr/>
        </p:nvCxnSpPr>
        <p:spPr>
          <a:xfrm flipH="1">
            <a:off x="3548262" y="1490565"/>
            <a:ext cx="1014637" cy="6284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p:cNvCxnSpPr>
          <p:nvPr/>
        </p:nvCxnSpPr>
        <p:spPr>
          <a:xfrm flipH="1">
            <a:off x="1460079" y="2118983"/>
            <a:ext cx="4869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p:cNvCxnSpPr>
          <p:nvPr/>
        </p:nvCxnSpPr>
        <p:spPr>
          <a:xfrm>
            <a:off x="2781407" y="2769332"/>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436733" y="1157020"/>
            <a:ext cx="10219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voor primaire groeistoornis</a:t>
            </a:r>
          </a:p>
        </p:txBody>
      </p:sp>
      <p:sp>
        <p:nvSpPr>
          <p:cNvPr id="48" name="Tekstvak 47"/>
          <p:cNvSpPr txBox="1"/>
          <p:nvPr/>
        </p:nvSpPr>
        <p:spPr>
          <a:xfrm>
            <a:off x="2289583" y="2836098"/>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35" name="Tekstvak 34"/>
          <p:cNvSpPr txBox="1"/>
          <p:nvPr/>
        </p:nvSpPr>
        <p:spPr>
          <a:xfrm>
            <a:off x="1796196" y="5489508"/>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95695" y="1500683"/>
            <a:ext cx="1364383" cy="1099274"/>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Array </a:t>
            </a:r>
            <a:r>
              <a:rPr kumimoji="0" lang="en-US" sz="1400" b="0" i="0" u="none" strike="noStrike" kern="1200" cap="none" spc="0" normalizeH="0" baseline="0" noProof="0" dirty="0" err="1">
                <a:ln>
                  <a:noFill/>
                </a:ln>
                <a:solidFill>
                  <a:prstClr val="white"/>
                </a:solidFill>
                <a:effectLst/>
                <a:uLnTx/>
                <a:uFillTx/>
                <a:latin typeface="Calibri"/>
                <a:ea typeface="+mn-ea"/>
                <a:cs typeface="+mn-cs"/>
              </a:rPr>
              <a:t>analyse</a:t>
            </a:r>
            <a:r>
              <a:rPr kumimoji="0" lang="en-US" sz="1400" b="0" i="0" u="none" strike="noStrike" kern="1200" cap="none" spc="0" normalizeH="0" baseline="0" noProof="0" dirty="0">
                <a:ln>
                  <a:noFill/>
                </a:ln>
                <a:solidFill>
                  <a:prstClr val="white"/>
                </a:solidFill>
                <a:effectLst/>
                <a:uLnTx/>
                <a:uFillTx/>
                <a:latin typeface="Calibri"/>
                <a:ea typeface="+mn-ea"/>
                <a:cs typeface="+mn-cs"/>
              </a:rPr>
              <a:t> of </a:t>
            </a:r>
            <a:r>
              <a:rPr kumimoji="0" lang="en-US" sz="1600" i="0" u="none" strike="noStrike" kern="1200" cap="none" spc="0" normalizeH="0" baseline="0" noProof="0" dirty="0">
                <a:ln>
                  <a:noFill/>
                </a:ln>
                <a:solidFill>
                  <a:prstClr val="white"/>
                </a:solidFill>
                <a:effectLst/>
                <a:uLnTx/>
                <a:uFillTx/>
                <a:latin typeface="Calibri"/>
                <a:ea typeface="+mn-ea"/>
                <a:cs typeface="+mn-cs"/>
              </a:rPr>
              <a:t>consult </a:t>
            </a:r>
            <a:r>
              <a:rPr kumimoji="0" lang="en-US" sz="1600" i="0" u="none" strike="noStrike" kern="1200" cap="none" spc="0" normalizeH="0" baseline="0" noProof="0" dirty="0" err="1">
                <a:ln>
                  <a:noFill/>
                </a:ln>
                <a:solidFill>
                  <a:prstClr val="white"/>
                </a:solidFill>
                <a:effectLst/>
                <a:uLnTx/>
                <a:uFillTx/>
                <a:latin typeface="Calibri"/>
                <a:ea typeface="+mn-ea"/>
                <a:cs typeface="+mn-cs"/>
              </a:rPr>
              <a:t>oogarts</a:t>
            </a:r>
            <a:r>
              <a:rPr kumimoji="0" lang="en-US" sz="1600" i="0" u="none" strike="noStrike" kern="1200" cap="none" spc="0" normalizeH="0" baseline="0" noProof="0" dirty="0">
                <a:ln>
                  <a:noFill/>
                </a:ln>
                <a:solidFill>
                  <a:prstClr val="white"/>
                </a:solidFill>
                <a:effectLst/>
                <a:uLnTx/>
                <a:uFillTx/>
                <a:latin typeface="Calibri"/>
                <a:ea typeface="+mn-ea"/>
                <a:cs typeface="+mn-cs"/>
              </a:rPr>
              <a:t>, echo </a:t>
            </a:r>
            <a:r>
              <a:rPr kumimoji="0" lang="en-US" sz="1600" i="0" u="none" strike="noStrike" kern="1200" cap="none" spc="0" normalizeH="0" baseline="0" noProof="0" dirty="0" err="1">
                <a:ln>
                  <a:noFill/>
                </a:ln>
                <a:solidFill>
                  <a:prstClr val="white"/>
                </a:solidFill>
                <a:effectLst/>
                <a:uLnTx/>
                <a:uFillTx/>
                <a:latin typeface="Calibri"/>
                <a:ea typeface="+mn-ea"/>
                <a:cs typeface="+mn-cs"/>
              </a:rPr>
              <a:t>cor</a:t>
            </a:r>
            <a:r>
              <a:rPr kumimoji="0" lang="en-US" sz="1600" i="0" u="none" strike="noStrike" kern="1200" cap="none" spc="0" normalizeH="0" baseline="0" noProof="0" dirty="0">
                <a:ln>
                  <a:noFill/>
                </a:ln>
                <a:solidFill>
                  <a:prstClr val="white"/>
                </a:solidFill>
                <a:effectLst/>
                <a:uLnTx/>
                <a:uFillTx/>
                <a:latin typeface="Calibri"/>
                <a:ea typeface="+mn-ea"/>
                <a:cs typeface="+mn-cs"/>
              </a:rPr>
              <a:t> </a:t>
            </a:r>
          </a:p>
        </p:txBody>
      </p:sp>
      <p:sp>
        <p:nvSpPr>
          <p:cNvPr id="107" name="Afgeronde rechthoek 106"/>
          <p:cNvSpPr/>
          <p:nvPr/>
        </p:nvSpPr>
        <p:spPr>
          <a:xfrm>
            <a:off x="166897" y="5195409"/>
            <a:ext cx="1465118" cy="713945"/>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63659" y="182133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284" name="Rechte verbindingslijn met pijl 283"/>
          <p:cNvCxnSpPr>
            <a:cxnSpLocks/>
          </p:cNvCxnSpPr>
          <p:nvPr/>
        </p:nvCxnSpPr>
        <p:spPr>
          <a:xfrm>
            <a:off x="703334" y="2607706"/>
            <a:ext cx="2323" cy="6906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460079" y="3986425"/>
            <a:ext cx="422946" cy="5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415265" y="4147096"/>
            <a:ext cx="41549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
            </a:r>
          </a:p>
        </p:txBody>
      </p:sp>
      <p:cxnSp>
        <p:nvCxnSpPr>
          <p:cNvPr id="245" name="Straight Arrow Connector 244"/>
          <p:cNvCxnSpPr>
            <a:cxnSpLocks/>
          </p:cNvCxnSpPr>
          <p:nvPr/>
        </p:nvCxnSpPr>
        <p:spPr>
          <a:xfrm>
            <a:off x="5352183" y="662108"/>
            <a:ext cx="0" cy="22372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Zeshoek 119">
            <a:extLst>
              <a:ext uri="{FF2B5EF4-FFF2-40B4-BE49-F238E27FC236}">
                <a16:creationId xmlns:a16="http://schemas.microsoft.com/office/drawing/2014/main" id="{9934A33A-392D-409A-9BC1-6D51A2B7E60E}"/>
              </a:ext>
            </a:extLst>
          </p:cNvPr>
          <p:cNvSpPr/>
          <p:nvPr/>
        </p:nvSpPr>
        <p:spPr>
          <a:xfrm>
            <a:off x="-5039" y="3285509"/>
            <a:ext cx="1465118" cy="141267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Uitslag: array analyse of consult oogarts, echo cor</a:t>
            </a:r>
          </a:p>
        </p:txBody>
      </p:sp>
      <p:sp>
        <p:nvSpPr>
          <p:cNvPr id="196" name="Zeshoek 195">
            <a:extLst>
              <a:ext uri="{FF2B5EF4-FFF2-40B4-BE49-F238E27FC236}">
                <a16:creationId xmlns:a16="http://schemas.microsoft.com/office/drawing/2014/main" id="{B7FB611B-7BBD-4EE8-AEC0-5FABDC24F352}"/>
              </a:ext>
            </a:extLst>
          </p:cNvPr>
          <p:cNvSpPr/>
          <p:nvPr/>
        </p:nvSpPr>
        <p:spPr>
          <a:xfrm>
            <a:off x="2462625" y="5269517"/>
            <a:ext cx="863108" cy="51630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a:ea typeface="+mn-ea"/>
                <a:cs typeface="+mn-cs"/>
              </a:rPr>
              <a:t>Uitslag:</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85456" y="4870029"/>
            <a:ext cx="867" cy="393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31471" y="4677439"/>
            <a:ext cx="0" cy="517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cxnSpLocks/>
          </p:cNvCxnSpPr>
          <p:nvPr/>
        </p:nvCxnSpPr>
        <p:spPr>
          <a:xfrm flipH="1">
            <a:off x="1647051" y="5513493"/>
            <a:ext cx="8155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02028" y="4801148"/>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a:t>
            </a: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f</a:t>
            </a:r>
          </a:p>
        </p:txBody>
      </p:sp>
      <p:sp>
        <p:nvSpPr>
          <p:cNvPr id="20" name="Tekstvak 19">
            <a:extLst>
              <a:ext uri="{FF2B5EF4-FFF2-40B4-BE49-F238E27FC236}">
                <a16:creationId xmlns:a16="http://schemas.microsoft.com/office/drawing/2014/main" id="{D8542F25-423C-4EFE-A686-C6AA44B5B0A8}"/>
              </a:ext>
            </a:extLst>
          </p:cNvPr>
          <p:cNvSpPr txBox="1"/>
          <p:nvPr/>
        </p:nvSpPr>
        <p:spPr>
          <a:xfrm>
            <a:off x="265636" y="73640"/>
            <a:ext cx="7204793"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3200" dirty="0">
                <a:solidFill>
                  <a:srgbClr val="1F497D"/>
                </a:solidFill>
                <a:latin typeface="Calibri" panose="020F0502020204030204" pitchFamily="34" charset="0"/>
                <a:cs typeface="Calibri" panose="020F0502020204030204" pitchFamily="34" charset="0"/>
              </a:rPr>
              <a:t>P</a:t>
            </a:r>
            <a:r>
              <a:rPr kumimoji="0" lang="nl-NL" sz="3200" b="0" i="0" u="none" strike="noStrike" kern="1200" cap="none" spc="0" normalizeH="0" baseline="0" noProof="0" dirty="0" err="1">
                <a:ln>
                  <a:noFill/>
                </a:ln>
                <a:solidFill>
                  <a:srgbClr val="1F497D"/>
                </a:solidFill>
                <a:effectLst/>
                <a:uLnTx/>
                <a:uFillTx/>
                <a:latin typeface="Calibri" panose="020F0502020204030204" pitchFamily="34" charset="0"/>
                <a:ea typeface="ＭＳ Ｐゴシック" charset="0"/>
                <a:cs typeface="Calibri" panose="020F0502020204030204" pitchFamily="34" charset="0"/>
              </a:rPr>
              <a:t>rimaire</a:t>
            </a:r>
            <a:r>
              <a:rPr kumimoji="0" lang="nl-NL" sz="3200" b="0" i="0" u="none" strike="noStrike" kern="1200" cap="none" spc="0" normalizeH="0" baseline="0" noProof="0" dirty="0">
                <a:ln>
                  <a:noFill/>
                </a:ln>
                <a:solidFill>
                  <a:srgbClr val="1F497D"/>
                </a:solidFill>
                <a:effectLst/>
                <a:uLnTx/>
                <a:uFillTx/>
                <a:latin typeface="Calibri" panose="020F0502020204030204" pitchFamily="34" charset="0"/>
                <a:ea typeface="ＭＳ Ｐゴシック" charset="0"/>
                <a:cs typeface="Calibri" panose="020F0502020204030204" pitchFamily="34" charset="0"/>
              </a:rPr>
              <a:t> groeistoornis: ander syndroom?</a:t>
            </a:r>
          </a:p>
        </p:txBody>
      </p:sp>
      <p:sp>
        <p:nvSpPr>
          <p:cNvPr id="28" name="Afgeronde rechthoek 209">
            <a:extLst>
              <a:ext uri="{FF2B5EF4-FFF2-40B4-BE49-F238E27FC236}">
                <a16:creationId xmlns:a16="http://schemas.microsoft.com/office/drawing/2014/main" id="{CD83FBF0-1E83-4CE9-ADF6-F3065F7DF669}"/>
              </a:ext>
            </a:extLst>
          </p:cNvPr>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Rechte verbindingslijn met pijl 2">
            <a:extLst>
              <a:ext uri="{FF2B5EF4-FFF2-40B4-BE49-F238E27FC236}">
                <a16:creationId xmlns:a16="http://schemas.microsoft.com/office/drawing/2014/main" id="{1CA60CC6-DF15-4152-BC9B-9D08DEDDAAEE}"/>
              </a:ext>
            </a:extLst>
          </p:cNvPr>
          <p:cNvCxnSpPr>
            <a:cxnSpLocks/>
          </p:cNvCxnSpPr>
          <p:nvPr/>
        </p:nvCxnSpPr>
        <p:spPr>
          <a:xfrm>
            <a:off x="730943" y="5899529"/>
            <a:ext cx="6477" cy="187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55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684CE-B8E1-47FF-B1A1-69F990AE3A0C}"/>
              </a:ext>
            </a:extLst>
          </p:cNvPr>
          <p:cNvSpPr>
            <a:spLocks noGrp="1"/>
          </p:cNvSpPr>
          <p:nvPr>
            <p:ph type="title"/>
          </p:nvPr>
        </p:nvSpPr>
        <p:spPr>
          <a:xfrm>
            <a:off x="160867" y="0"/>
            <a:ext cx="7763934" cy="854075"/>
          </a:xfrm>
        </p:spPr>
        <p:txBody>
          <a:bodyPr/>
          <a:lstStyle/>
          <a:p>
            <a:r>
              <a:rPr lang="nl-NL" dirty="0" err="1"/>
              <a:t>Dysmorfe</a:t>
            </a:r>
            <a:r>
              <a:rPr lang="nl-NL" dirty="0"/>
              <a:t> kenmerken passend bij oorzaken grote lengte </a:t>
            </a:r>
            <a:endParaRPr lang="nl-NL" dirty="0">
              <a:solidFill>
                <a:schemeClr val="accent6"/>
              </a:solidFill>
            </a:endParaRPr>
          </a:p>
        </p:txBody>
      </p:sp>
      <p:sp>
        <p:nvSpPr>
          <p:cNvPr id="5" name="Tekstvak 4">
            <a:extLst>
              <a:ext uri="{FF2B5EF4-FFF2-40B4-BE49-F238E27FC236}">
                <a16:creationId xmlns:a16="http://schemas.microsoft.com/office/drawing/2014/main" id="{90678867-F9D6-4FCC-A02A-618D01C33E61}"/>
              </a:ext>
            </a:extLst>
          </p:cNvPr>
          <p:cNvSpPr txBox="1"/>
          <p:nvPr/>
        </p:nvSpPr>
        <p:spPr>
          <a:xfrm>
            <a:off x="7569615" y="883162"/>
            <a:ext cx="1246303" cy="400110"/>
          </a:xfrm>
          <a:prstGeom prst="rect">
            <a:avLst/>
          </a:prstGeom>
          <a:noFill/>
        </p:spPr>
        <p:txBody>
          <a:bodyPr wrap="none" rtlCol="0">
            <a:spAutoFit/>
          </a:bodyPr>
          <a:lstStyle/>
          <a:p>
            <a:r>
              <a:rPr lang="nl-NL" sz="2000" b="1" dirty="0">
                <a:solidFill>
                  <a:schemeClr val="accent6"/>
                </a:solidFill>
                <a:latin typeface="+mn-lt"/>
              </a:rPr>
              <a:t>Bijlage 2G</a:t>
            </a:r>
          </a:p>
        </p:txBody>
      </p:sp>
      <p:pic>
        <p:nvPicPr>
          <p:cNvPr id="3" name="Picture 2">
            <a:extLst>
              <a:ext uri="{FF2B5EF4-FFF2-40B4-BE49-F238E27FC236}">
                <a16:creationId xmlns:a16="http://schemas.microsoft.com/office/drawing/2014/main" id="{5C363EBD-7784-46EB-A8E9-9F3F39B132F6}"/>
              </a:ext>
            </a:extLst>
          </p:cNvPr>
          <p:cNvPicPr>
            <a:picLocks noChangeAspect="1"/>
          </p:cNvPicPr>
          <p:nvPr/>
        </p:nvPicPr>
        <p:blipFill>
          <a:blip r:embed="rId3"/>
          <a:stretch>
            <a:fillRect/>
          </a:stretch>
        </p:blipFill>
        <p:spPr>
          <a:xfrm>
            <a:off x="736600" y="848966"/>
            <a:ext cx="6616700" cy="5942143"/>
          </a:xfrm>
          <a:prstGeom prst="rect">
            <a:avLst/>
          </a:prstGeom>
        </p:spPr>
      </p:pic>
      <p:cxnSp>
        <p:nvCxnSpPr>
          <p:cNvPr id="8" name="Straight Connector 7">
            <a:extLst>
              <a:ext uri="{FF2B5EF4-FFF2-40B4-BE49-F238E27FC236}">
                <a16:creationId xmlns:a16="http://schemas.microsoft.com/office/drawing/2014/main" id="{B8F0CF1B-6B5F-43BE-A495-94CB2EE99671}"/>
              </a:ext>
            </a:extLst>
          </p:cNvPr>
          <p:cNvCxnSpPr/>
          <p:nvPr/>
        </p:nvCxnSpPr>
        <p:spPr bwMode="auto">
          <a:xfrm>
            <a:off x="971550" y="653415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73003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E41B0-688B-445C-ADAC-1B09A82461B7}"/>
              </a:ext>
            </a:extLst>
          </p:cNvPr>
          <p:cNvSpPr>
            <a:spLocks noGrp="1"/>
          </p:cNvSpPr>
          <p:nvPr>
            <p:ph type="title"/>
          </p:nvPr>
        </p:nvSpPr>
        <p:spPr>
          <a:xfrm>
            <a:off x="222637" y="0"/>
            <a:ext cx="7195929" cy="854075"/>
          </a:xfrm>
        </p:spPr>
        <p:txBody>
          <a:bodyPr/>
          <a:lstStyle/>
          <a:p>
            <a:r>
              <a:rPr lang="nl-NL" dirty="0"/>
              <a:t>Aanvullend onderzoek bij verdenking op </a:t>
            </a:r>
            <a:br>
              <a:rPr lang="nl-NL" dirty="0"/>
            </a:br>
            <a:r>
              <a:rPr lang="nl-NL" dirty="0"/>
              <a:t>primaire groeistoornis</a:t>
            </a:r>
          </a:p>
        </p:txBody>
      </p:sp>
      <p:pic>
        <p:nvPicPr>
          <p:cNvPr id="4" name="Afbeelding 3">
            <a:extLst>
              <a:ext uri="{FF2B5EF4-FFF2-40B4-BE49-F238E27FC236}">
                <a16:creationId xmlns:a16="http://schemas.microsoft.com/office/drawing/2014/main" id="{1DAEBF4A-B326-4015-9DAB-43E39FCE9C34}"/>
              </a:ext>
            </a:extLst>
          </p:cNvPr>
          <p:cNvPicPr>
            <a:picLocks noChangeAspect="1"/>
          </p:cNvPicPr>
          <p:nvPr/>
        </p:nvPicPr>
        <p:blipFill>
          <a:blip r:embed="rId3"/>
          <a:stretch>
            <a:fillRect/>
          </a:stretch>
        </p:blipFill>
        <p:spPr>
          <a:xfrm>
            <a:off x="222637" y="1288072"/>
            <a:ext cx="8623672" cy="5036089"/>
          </a:xfrm>
          <a:prstGeom prst="rect">
            <a:avLst/>
          </a:prstGeom>
        </p:spPr>
      </p:pic>
    </p:spTree>
    <p:extLst>
      <p:ext uri="{BB962C8B-B14F-4D97-AF65-F5344CB8AC3E}">
        <p14:creationId xmlns:p14="http://schemas.microsoft.com/office/powerpoint/2010/main" val="229117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2430" y="658415"/>
            <a:ext cx="9141570" cy="6130440"/>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418247" y="1506784"/>
            <a:ext cx="1741207" cy="122084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1947027" y="1423638"/>
            <a:ext cx="1601235" cy="139069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Verdacht voor Klinefelter (</a:t>
            </a:r>
            <a:r>
              <a:rPr kumimoji="0" lang="nl-NL" sz="1400" b="0" i="1" u="none" strike="noStrike" kern="1200" cap="none" spc="0" normalizeH="0" baseline="0" noProof="0" dirty="0">
                <a:ln>
                  <a:noFill/>
                </a:ln>
                <a:solidFill>
                  <a:schemeClr val="bg1"/>
                </a:solidFill>
                <a:effectLst/>
                <a:uLnTx/>
                <a:uFillTx/>
                <a:latin typeface="Calibri"/>
                <a:ea typeface="+mn-ea"/>
                <a:cs typeface="+mn-cs"/>
              </a:rPr>
              <a:t>Bijlage 2H</a:t>
            </a:r>
            <a:r>
              <a:rPr kumimoji="0" lang="nl-NL" sz="1400" b="0" i="0" u="none" strike="noStrike" kern="1200" cap="none" spc="0" normalizeH="0" baseline="0" noProof="0" dirty="0">
                <a:ln>
                  <a:noFill/>
                </a:ln>
                <a:solidFill>
                  <a:schemeClr val="bg1"/>
                </a:solidFill>
                <a:effectLst/>
                <a:uLnTx/>
                <a:uFillTx/>
                <a:latin typeface="Calibri"/>
                <a:ea typeface="+mn-ea"/>
                <a:cs typeface="+mn-cs"/>
              </a:rPr>
              <a:t>) of </a:t>
            </a:r>
            <a:r>
              <a:rPr kumimoji="0" lang="nl-NL" sz="14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400" b="0" i="0" u="none" strike="noStrike" kern="1200" cap="none" spc="0" normalizeH="0" baseline="0" noProof="0" dirty="0">
                <a:ln>
                  <a:noFill/>
                </a:ln>
                <a:solidFill>
                  <a:schemeClr val="bg1"/>
                </a:solidFill>
                <a:effectLst/>
                <a:uLnTx/>
                <a:uFillTx/>
                <a:latin typeface="Calibri"/>
                <a:ea typeface="+mn-ea"/>
                <a:cs typeface="+mn-cs"/>
              </a:rPr>
              <a:t> (</a:t>
            </a:r>
            <a:r>
              <a:rPr kumimoji="0" lang="nl-NL" sz="1400" b="0" i="1" u="none" strike="noStrike" kern="1200" cap="none" spc="0" normalizeH="0" baseline="0" noProof="0" dirty="0">
                <a:ln>
                  <a:noFill/>
                </a:ln>
                <a:solidFill>
                  <a:schemeClr val="bg1"/>
                </a:solidFill>
                <a:effectLst/>
                <a:uLnTx/>
                <a:uFillTx/>
                <a:latin typeface="Calibri"/>
                <a:ea typeface="+mn-ea"/>
                <a:cs typeface="+mn-cs"/>
              </a:rPr>
              <a:t>Bijlage 2I</a:t>
            </a:r>
            <a:r>
              <a:rPr kumimoji="0" lang="nl-NL" sz="1400" b="0" i="0" u="none" strike="noStrike" kern="1200" cap="none" spc="0" normalizeH="0" baseline="0" noProof="0" dirty="0">
                <a:ln>
                  <a:noFill/>
                </a:ln>
                <a:solidFill>
                  <a:schemeClr val="bg1"/>
                </a:solidFill>
                <a:effectLst/>
                <a:uLnTx/>
                <a:uFillTx/>
                <a:latin typeface="Calibri"/>
                <a:ea typeface="+mn-ea"/>
                <a:cs typeface="+mn-cs"/>
              </a:rPr>
              <a:t>)?</a:t>
            </a:r>
          </a:p>
        </p:txBody>
      </p:sp>
      <p:sp>
        <p:nvSpPr>
          <p:cNvPr id="10" name="Rechthoek 9"/>
          <p:cNvSpPr/>
          <p:nvPr/>
        </p:nvSpPr>
        <p:spPr>
          <a:xfrm>
            <a:off x="1883025" y="3102821"/>
            <a:ext cx="2004862" cy="176720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4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400" b="0" i="0" u="none" strike="noStrike" kern="1200" cap="none" spc="0" normalizeH="0" baseline="0" noProof="0" dirty="0">
                <a:ln>
                  <a:noFill/>
                </a:ln>
                <a:solidFill>
                  <a:schemeClr val="bg1"/>
                </a:solidFill>
                <a:effectLst/>
                <a:uLnTx/>
                <a:uFillTx/>
                <a:latin typeface="Calibri"/>
                <a:ea typeface="+mn-ea"/>
                <a:cs typeface="+mn-cs"/>
              </a:rPr>
              <a:t>)</a:t>
            </a:r>
          </a:p>
        </p:txBody>
      </p:sp>
      <p:cxnSp>
        <p:nvCxnSpPr>
          <p:cNvPr id="30" name="Rechte verbindingslijn met pijl 29"/>
          <p:cNvCxnSpPr>
            <a:cxnSpLocks/>
            <a:stCxn id="7" idx="3"/>
            <a:endCxn id="8" idx="0"/>
          </p:cNvCxnSpPr>
          <p:nvPr/>
        </p:nvCxnSpPr>
        <p:spPr>
          <a:xfrm flipH="1">
            <a:off x="3548262" y="2117205"/>
            <a:ext cx="869985" cy="177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flipV="1">
            <a:off x="1336756" y="2100986"/>
            <a:ext cx="610271" cy="179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p:cNvCxnSpPr>
          <p:nvPr/>
        </p:nvCxnSpPr>
        <p:spPr>
          <a:xfrm>
            <a:off x="2763388" y="2788530"/>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553657" y="1516051"/>
            <a:ext cx="10219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 voor primaire groeistoornis</a:t>
            </a:r>
          </a:p>
        </p:txBody>
      </p:sp>
      <p:sp>
        <p:nvSpPr>
          <p:cNvPr id="48" name="Tekstvak 47"/>
          <p:cNvSpPr txBox="1"/>
          <p:nvPr/>
        </p:nvSpPr>
        <p:spPr>
          <a:xfrm>
            <a:off x="2289583" y="2836098"/>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290299" y="2745210"/>
            <a:ext cx="0" cy="7807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796196" y="5489508"/>
            <a:ext cx="6270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41" name="Tekstvak 40"/>
          <p:cNvSpPr txBox="1"/>
          <p:nvPr/>
        </p:nvSpPr>
        <p:spPr>
          <a:xfrm>
            <a:off x="3293234" y="5521006"/>
            <a:ext cx="6848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612378" y="3479224"/>
            <a:ext cx="2711286" cy="1223012"/>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chemeClr val="bg1"/>
                </a:solidFill>
                <a:effectLst/>
                <a:uLnTx/>
                <a:uFillTx/>
                <a:latin typeface="Calibri"/>
                <a:ea typeface="+mn-ea"/>
                <a:cs typeface="+mn-cs"/>
              </a:rPr>
              <a:t>Lengte</a:t>
            </a:r>
            <a:r>
              <a:rPr kumimoji="0" lang="en-US" sz="1400" b="1"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chemeClr val="bg1"/>
                </a:solidFill>
                <a:effectLst/>
                <a:uLnTx/>
                <a:uFillTx/>
                <a:latin typeface="Calibri"/>
                <a:ea typeface="+mn-ea"/>
                <a:cs typeface="+mn-cs"/>
              </a:rPr>
              <a:t>Lengte</a:t>
            </a:r>
            <a:r>
              <a:rPr kumimoji="0" lang="en-US" sz="1400" b="1" i="0" u="none" strike="noStrike" kern="1200" cap="none" spc="0" normalizeH="0" baseline="0" noProof="0" dirty="0">
                <a:ln>
                  <a:noFill/>
                </a:ln>
                <a:solidFill>
                  <a:schemeClr val="bg1"/>
                </a:solidFill>
                <a:effectLst/>
                <a:uLnTx/>
                <a:uFillTx/>
                <a:latin typeface="Calibri"/>
                <a:ea typeface="+mn-ea"/>
                <a:cs typeface="+mn-cs"/>
              </a:rPr>
              <a:t>-SDS&gt;+1,6SD </a:t>
            </a:r>
            <a:r>
              <a:rPr kumimoji="0" lang="en-US" sz="1400" b="1" i="0" u="none" strike="noStrike" kern="1200" cap="none" spc="0" normalizeH="0" baseline="0" noProof="0" dirty="0" err="1">
                <a:ln>
                  <a:noFill/>
                </a:ln>
                <a:solidFill>
                  <a:schemeClr val="bg1"/>
                </a:solidFill>
                <a:effectLst/>
                <a:uLnTx/>
                <a:uFillTx/>
                <a:latin typeface="Calibri"/>
                <a:ea typeface="+mn-ea"/>
                <a:cs typeface="+mn-cs"/>
              </a:rPr>
              <a:t>groter</a:t>
            </a:r>
            <a:r>
              <a:rPr kumimoji="0" lang="en-US" sz="1400" b="1"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400" b="1"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846135" y="296819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351081" y="6064852"/>
            <a:ext cx="1875303" cy="69470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Lengte-SDS minus TH-SDS&gt;+2.5?*</a:t>
            </a:r>
          </a:p>
        </p:txBody>
      </p:sp>
      <p:cxnSp>
        <p:nvCxnSpPr>
          <p:cNvPr id="31" name="Straight Arrow Connector 30"/>
          <p:cNvCxnSpPr>
            <a:cxnSpLocks/>
          </p:cNvCxnSpPr>
          <p:nvPr/>
        </p:nvCxnSpPr>
        <p:spPr>
          <a:xfrm>
            <a:off x="5147294" y="4700143"/>
            <a:ext cx="0" cy="3590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6573102" y="4698182"/>
            <a:ext cx="0" cy="5655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660435" y="4704897"/>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p:cNvCxnSpPr>
          <p:nvPr/>
        </p:nvCxnSpPr>
        <p:spPr>
          <a:xfrm flipH="1" flipV="1">
            <a:off x="2054838" y="6409657"/>
            <a:ext cx="296243" cy="25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68485" y="6080618"/>
            <a:ext cx="3294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76" name="Afgeronde rechthoek 75"/>
          <p:cNvSpPr/>
          <p:nvPr/>
        </p:nvSpPr>
        <p:spPr>
          <a:xfrm>
            <a:off x="95696" y="1602015"/>
            <a:ext cx="1241060" cy="99794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Array </a:t>
            </a:r>
            <a:r>
              <a:rPr kumimoji="0" lang="en-US" sz="14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4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4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400" b="0" i="0" u="none" strike="noStrike" kern="1200" cap="none" spc="0" normalizeH="0" baseline="0" noProof="0" dirty="0">
                <a:ln>
                  <a:noFill/>
                </a:ln>
                <a:solidFill>
                  <a:schemeClr val="bg1"/>
                </a:solidFill>
                <a:effectLst/>
                <a:uLnTx/>
                <a:uFillTx/>
                <a:latin typeface="Calibri"/>
                <a:ea typeface="+mn-ea"/>
                <a:cs typeface="+mn-cs"/>
              </a:rPr>
              <a:t>, echo </a:t>
            </a:r>
            <a:r>
              <a:rPr kumimoji="0" lang="en-US" sz="14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4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166897" y="5195409"/>
            <a:ext cx="1465118" cy="713945"/>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496596" y="1896785"/>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4064632" y="5017575"/>
            <a:ext cx="1465111" cy="88091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263763"/>
            <a:ext cx="1318021" cy="53948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4" name="Afgeronde rechthoek 263"/>
          <p:cNvSpPr/>
          <p:nvPr/>
        </p:nvSpPr>
        <p:spPr>
          <a:xfrm>
            <a:off x="6345910" y="6237312"/>
            <a:ext cx="2798089" cy="629379"/>
          </a:xfrm>
          <a:prstGeom prst="round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a:t>
            </a:r>
            <a:r>
              <a:rPr kumimoji="0" lang="nl-NL" sz="1200" b="1" i="0" u="none" strike="noStrike" kern="1200" cap="none" spc="0" normalizeH="0" baseline="0" noProof="0" dirty="0">
                <a:ln>
                  <a:noFill/>
                </a:ln>
                <a:solidFill>
                  <a:prstClr val="black"/>
                </a:solidFill>
                <a:effectLst/>
                <a:uLnTx/>
                <a:uFillTx/>
                <a:latin typeface="Calibri"/>
                <a:ea typeface="+mn-ea"/>
                <a:cs typeface="+mn-cs"/>
              </a:rPr>
              <a:t>Overweeg </a:t>
            </a:r>
            <a:r>
              <a:rPr kumimoji="0" lang="nl-NL" sz="1200" b="1" i="0" u="none" strike="noStrike" kern="1200" cap="none" spc="0" normalizeH="0" baseline="0" noProof="0" dirty="0" err="1">
                <a:ln>
                  <a:noFill/>
                </a:ln>
                <a:solidFill>
                  <a:prstClr val="black"/>
                </a:solidFill>
                <a:effectLst/>
                <a:uLnTx/>
                <a:uFillTx/>
                <a:latin typeface="Calibri"/>
                <a:ea typeface="+mn-ea"/>
                <a:cs typeface="+mn-cs"/>
              </a:rPr>
              <a:t>epifysiodese</a:t>
            </a:r>
            <a:r>
              <a:rPr kumimoji="0" lang="nl-NL" sz="1200" b="1" i="0" u="none" strike="noStrike" kern="1200" cap="none" spc="0" normalizeH="0" baseline="0" noProof="0" dirty="0">
                <a:ln>
                  <a:noFill/>
                </a:ln>
                <a:solidFill>
                  <a:prstClr val="black"/>
                </a:solidFill>
                <a:effectLst/>
                <a:uLnTx/>
                <a:uFillTx/>
                <a:latin typeface="Calibri"/>
                <a:ea typeface="+mn-ea"/>
                <a:cs typeface="+mn-cs"/>
              </a:rPr>
              <a:t> bij eindlengtevoorspelling &gt;185 cm (meisjes) en &gt;200 cm (jongens)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Tekstvak 46"/>
          <p:cNvSpPr txBox="1"/>
          <p:nvPr/>
        </p:nvSpPr>
        <p:spPr>
          <a:xfrm>
            <a:off x="4238921" y="6106507"/>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p:cNvCxnSpPr>
          <p:nvPr/>
        </p:nvCxnSpPr>
        <p:spPr>
          <a:xfrm>
            <a:off x="899456" y="5909354"/>
            <a:ext cx="0" cy="2241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705656" y="2599956"/>
            <a:ext cx="10570"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460079" y="3986425"/>
            <a:ext cx="422946" cy="5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434142" y="3978543"/>
            <a:ext cx="41549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Neg</a:t>
            </a:r>
          </a:p>
        </p:txBody>
      </p:sp>
      <p:cxnSp>
        <p:nvCxnSpPr>
          <p:cNvPr id="245" name="Straight Arrow Connector 244"/>
          <p:cNvCxnSpPr>
            <a:cxnSpLocks/>
          </p:cNvCxnSpPr>
          <p:nvPr/>
        </p:nvCxnSpPr>
        <p:spPr>
          <a:xfrm>
            <a:off x="5276168" y="1088242"/>
            <a:ext cx="0" cy="43612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4225417" y="6409657"/>
            <a:ext cx="48957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14992" y="6160235"/>
            <a:ext cx="1318021" cy="69470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5039" y="3285509"/>
            <a:ext cx="1465118" cy="141267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23993" y="6012271"/>
            <a:ext cx="704335" cy="28629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4" y="5263763"/>
            <a:ext cx="909335" cy="52205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chemeClr val="bg1"/>
                </a:solidFill>
                <a:effectLst/>
                <a:uLnTx/>
                <a:uFillTx/>
                <a:latin typeface="Calibri"/>
                <a:ea typeface="+mn-ea"/>
                <a:cs typeface="+mn-cs"/>
              </a:rPr>
              <a:t>Uitslag:</a:t>
            </a: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85456" y="4870029"/>
            <a:ext cx="867" cy="393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31471" y="4677439"/>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cxnSpLocks/>
          </p:cNvCxnSpPr>
          <p:nvPr/>
        </p:nvCxnSpPr>
        <p:spPr>
          <a:xfrm flipH="1">
            <a:off x="1647051" y="5513493"/>
            <a:ext cx="8155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29425" y="4782723"/>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605308" y="482938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341766" y="5609430"/>
            <a:ext cx="166366" cy="74447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cxnSpLocks/>
            <a:stCxn id="196" idx="0"/>
            <a:endCxn id="39" idx="3"/>
          </p:cNvCxnSpPr>
          <p:nvPr/>
        </p:nvCxnSpPr>
        <p:spPr>
          <a:xfrm flipV="1">
            <a:off x="3371959" y="4090730"/>
            <a:ext cx="1240419" cy="143406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D8542F25-423C-4EFE-A686-C6AA44B5B0A8}"/>
              </a:ext>
            </a:extLst>
          </p:cNvPr>
          <p:cNvSpPr txBox="1"/>
          <p:nvPr/>
        </p:nvSpPr>
        <p:spPr>
          <a:xfrm>
            <a:off x="265636" y="73640"/>
            <a:ext cx="5998180" cy="584775"/>
          </a:xfrm>
          <a:prstGeom prst="rect">
            <a:avLst/>
          </a:prstGeom>
          <a:noFill/>
        </p:spPr>
        <p:txBody>
          <a:bodyPr wrap="none" rtlCol="0">
            <a:spAutoFit/>
          </a:bodyPr>
          <a:lstStyle/>
          <a:p>
            <a:r>
              <a:rPr lang="nl-NL" sz="3200" dirty="0">
                <a:solidFill>
                  <a:schemeClr val="tx2"/>
                </a:solidFill>
                <a:latin typeface="Calibri" panose="020F0502020204030204" pitchFamily="34" charset="0"/>
                <a:cs typeface="Calibri" panose="020F0502020204030204" pitchFamily="34" charset="0"/>
              </a:rPr>
              <a:t>Verdenking primaire groeistoornis?</a:t>
            </a:r>
          </a:p>
        </p:txBody>
      </p:sp>
    </p:spTree>
    <p:extLst>
      <p:ext uri="{BB962C8B-B14F-4D97-AF65-F5344CB8AC3E}">
        <p14:creationId xmlns:p14="http://schemas.microsoft.com/office/powerpoint/2010/main" val="128488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0743" y="812670"/>
            <a:ext cx="9141570" cy="6055906"/>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3125236" y="2010162"/>
            <a:ext cx="2237882" cy="141883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≥1 signaal voor </a:t>
            </a:r>
            <a:r>
              <a:rPr kumimoji="0" lang="nl-NL" sz="1800" b="0" i="0" u="none" strike="noStrike" kern="1200" cap="none" spc="0" normalizeH="0" baseline="0" noProof="0" dirty="0">
                <a:ln>
                  <a:noFill/>
                </a:ln>
                <a:solidFill>
                  <a:prstClr val="white"/>
                </a:solidFill>
                <a:effectLst/>
                <a:uLnTx/>
                <a:uFillTx/>
                <a:latin typeface="Calibri"/>
                <a:ea typeface="+mn-ea"/>
                <a:cs typeface="+mn-cs"/>
              </a:rPr>
              <a:t>primaire of </a:t>
            </a:r>
            <a:r>
              <a:rPr kumimoji="0" lang="nl-NL" sz="1800" b="1" i="0" u="none" strike="noStrike" kern="1200" cap="none" spc="0" normalizeH="0" baseline="0" noProof="0" dirty="0">
                <a:ln>
                  <a:noFill/>
                </a:ln>
                <a:solidFill>
                  <a:prstClr val="white"/>
                </a:solidFill>
                <a:effectLst/>
                <a:uLnTx/>
                <a:uFillTx/>
                <a:latin typeface="Calibri"/>
                <a:ea typeface="+mn-ea"/>
                <a:cs typeface="+mn-cs"/>
              </a:rPr>
              <a:t>secundaire groeistoornis?</a:t>
            </a:r>
          </a:p>
        </p:txBody>
      </p:sp>
      <p:sp>
        <p:nvSpPr>
          <p:cNvPr id="14" name="Rechthoek 13"/>
          <p:cNvSpPr/>
          <p:nvPr/>
        </p:nvSpPr>
        <p:spPr>
          <a:xfrm>
            <a:off x="6865448" y="1786496"/>
            <a:ext cx="2250036" cy="1721286"/>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Op basis van kliniek beslissen  over verder onderzoek (</a:t>
            </a:r>
            <a:r>
              <a:rPr kumimoji="0" lang="nl-NL" sz="1400" b="1" i="1" u="none" strike="noStrike" kern="1200" cap="none" spc="0" normalizeH="0" baseline="0" noProof="0" dirty="0">
                <a:ln>
                  <a:noFill/>
                </a:ln>
                <a:solidFill>
                  <a:prstClr val="white"/>
                </a:solidFill>
                <a:effectLst/>
                <a:uLnTx/>
                <a:uFillTx/>
                <a:latin typeface="Calibri"/>
                <a:ea typeface="+mn-ea"/>
                <a:cs typeface="+mn-cs"/>
              </a:rPr>
              <a:t>Bijlage</a:t>
            </a:r>
            <a:r>
              <a:rPr kumimoji="0" lang="nl-NL" sz="1400" b="1" i="0" u="none" strike="noStrike" kern="1200" cap="none" spc="0" normalizeH="0" baseline="0" noProof="0" dirty="0">
                <a:ln>
                  <a:noFill/>
                </a:ln>
                <a:solidFill>
                  <a:prstClr val="white"/>
                </a:solidFill>
                <a:effectLst/>
                <a:uLnTx/>
                <a:uFillTx/>
                <a:latin typeface="Calibri"/>
                <a:ea typeface="+mn-ea"/>
                <a:cs typeface="+mn-cs"/>
              </a:rPr>
              <a:t> </a:t>
            </a:r>
            <a:r>
              <a:rPr kumimoji="0" lang="nl-NL" sz="1400" b="1" i="1" u="none" strike="noStrike" kern="1200" cap="none" spc="0" normalizeH="0" baseline="0" noProof="0" dirty="0">
                <a:ln>
                  <a:noFill/>
                </a:ln>
                <a:solidFill>
                  <a:prstClr val="white"/>
                </a:solidFill>
                <a:effectLst/>
                <a:uLnTx/>
                <a:uFillTx/>
                <a:latin typeface="Calibri"/>
                <a:ea typeface="+mn-ea"/>
                <a:cs typeface="+mn-cs"/>
              </a:rPr>
              <a:t>2K</a:t>
            </a:r>
            <a:r>
              <a:rPr kumimoji="0" lang="nl-NL" sz="1400" b="1" i="0" u="none" strike="noStrike" kern="1200" cap="none" spc="0" normalizeH="0" baseline="0" noProof="0" dirty="0">
                <a:ln>
                  <a:noFill/>
                </a:ln>
                <a:solidFill>
                  <a:prstClr val="white"/>
                </a:solidFill>
                <a:effectLst/>
                <a:uLnTx/>
                <a:uFillTx/>
                <a:latin typeface="Calibri"/>
                <a:ea typeface="+mn-ea"/>
                <a:cs typeface="+mn-cs"/>
              </a:rPr>
              <a:t>)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Pubertas </a:t>
            </a:r>
            <a:r>
              <a:rPr kumimoji="0" lang="nl-NL" sz="1400" b="1" i="0" u="none" strike="noStrike" kern="1200" cap="none" spc="0" normalizeH="0" baseline="0" noProof="0" dirty="0" err="1">
                <a:ln>
                  <a:noFill/>
                </a:ln>
                <a:solidFill>
                  <a:prstClr val="white"/>
                </a:solidFill>
                <a:effectLst/>
                <a:uLnTx/>
                <a:uFillTx/>
                <a:latin typeface="Calibri"/>
                <a:ea typeface="+mn-ea"/>
                <a:cs typeface="+mn-cs"/>
              </a:rPr>
              <a:t>precox</a:t>
            </a:r>
            <a:endParaRPr kumimoji="0" lang="nl-NL" sz="1400" b="1" i="0" u="none" strike="noStrike" kern="120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GH overproductie </a:t>
            </a:r>
          </a:p>
        </p:txBody>
      </p:sp>
      <p:sp>
        <p:nvSpPr>
          <p:cNvPr id="45" name="Tekstvak 44"/>
          <p:cNvSpPr txBox="1"/>
          <p:nvPr/>
        </p:nvSpPr>
        <p:spPr>
          <a:xfrm>
            <a:off x="5361699" y="1811693"/>
            <a:ext cx="16052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Ja, voor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cxnSp>
        <p:nvCxnSpPr>
          <p:cNvPr id="69" name="Straight Arrow Connector 68"/>
          <p:cNvCxnSpPr>
            <a:cxnSpLocks/>
          </p:cNvCxnSpPr>
          <p:nvPr/>
        </p:nvCxnSpPr>
        <p:spPr>
          <a:xfrm>
            <a:off x="8320786" y="4745663"/>
            <a:ext cx="0" cy="43271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7123589" y="4777357"/>
            <a:ext cx="1004969" cy="369332"/>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171" name="Afgeronde rechthoek 170"/>
          <p:cNvSpPr/>
          <p:nvPr/>
        </p:nvSpPr>
        <p:spPr>
          <a:xfrm>
            <a:off x="6869345" y="5178382"/>
            <a:ext cx="2079188" cy="788138"/>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Specifieke secundaire oorzaak*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5" name="Straight Arrow Connector 244"/>
          <p:cNvCxnSpPr>
            <a:cxnSpLocks/>
            <a:stCxn id="86" idx="2"/>
          </p:cNvCxnSpPr>
          <p:nvPr/>
        </p:nvCxnSpPr>
        <p:spPr>
          <a:xfrm>
            <a:off x="4271700" y="1700515"/>
            <a:ext cx="0" cy="3096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227">
            <a:extLst>
              <a:ext uri="{FF2B5EF4-FFF2-40B4-BE49-F238E27FC236}">
                <a16:creationId xmlns:a16="http://schemas.microsoft.com/office/drawing/2014/main" id="{36D00B0F-567F-4A3D-95B1-779B07F3E26A}"/>
              </a:ext>
            </a:extLst>
          </p:cNvPr>
          <p:cNvSpPr/>
          <p:nvPr/>
        </p:nvSpPr>
        <p:spPr>
          <a:xfrm>
            <a:off x="3181702" y="891618"/>
            <a:ext cx="2179996" cy="80889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a:ea typeface="+mn-ea"/>
                <a:cs typeface="+mn-cs"/>
              </a:rPr>
              <a:t>Screenend</a:t>
            </a:r>
            <a:r>
              <a:rPr kumimoji="0" lang="en-US" sz="1800" b="1" i="0" u="none" strike="noStrike" kern="1200" cap="none" spc="0" normalizeH="0" baseline="0" noProof="0" dirty="0">
                <a:ln>
                  <a:noFill/>
                </a:ln>
                <a:solidFill>
                  <a:prstClr val="white"/>
                </a:solidFill>
                <a:effectLst/>
                <a:uLnTx/>
                <a:uFillTx/>
                <a:latin typeface="Calibri"/>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a:ea typeface="+mn-ea"/>
                <a:cs typeface="+mn-cs"/>
              </a:rPr>
              <a:t>onderzoek</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X-hand,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geen</a:t>
            </a:r>
            <a:r>
              <a:rPr kumimoji="0" lang="en-US" sz="1800" b="0" i="0" u="none" strike="noStrike" kern="1200" cap="none" spc="0" normalizeH="0" baseline="0" noProof="0" dirty="0">
                <a:ln>
                  <a:noFill/>
                </a:ln>
                <a:solidFill>
                  <a:prstClr val="white"/>
                </a:solidFill>
                <a:effectLst/>
                <a:uLnTx/>
                <a:uFillTx/>
                <a:latin typeface="Calibri"/>
                <a:ea typeface="+mn-ea"/>
                <a:cs typeface="+mn-cs"/>
              </a:rPr>
              <a:t> lab</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Zeshoek 176">
            <a:extLst>
              <a:ext uri="{FF2B5EF4-FFF2-40B4-BE49-F238E27FC236}">
                <a16:creationId xmlns:a16="http://schemas.microsoft.com/office/drawing/2014/main" id="{E38C3C20-3B34-4131-A3ED-D547D3DB2520}"/>
              </a:ext>
            </a:extLst>
          </p:cNvPr>
          <p:cNvSpPr/>
          <p:nvPr/>
        </p:nvSpPr>
        <p:spPr>
          <a:xfrm>
            <a:off x="7498313" y="4260718"/>
            <a:ext cx="1294864" cy="48494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Uitslag:</a:t>
            </a: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a:stCxn id="7" idx="0"/>
          </p:cNvCxnSpPr>
          <p:nvPr/>
        </p:nvCxnSpPr>
        <p:spPr>
          <a:xfrm>
            <a:off x="5363118" y="2719581"/>
            <a:ext cx="1502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047659" y="6166167"/>
            <a:ext cx="1722560" cy="561298"/>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Behandeling</a:t>
            </a:r>
            <a:r>
              <a:rPr kumimoji="0" lang="nl-NL" sz="1100" b="1" i="0" u="none" strike="noStrike" kern="1200" cap="none" spc="0" normalizeH="0" baseline="0" noProof="0" dirty="0">
                <a:ln>
                  <a:noFill/>
                </a:ln>
                <a:solidFill>
                  <a:prstClr val="white"/>
                </a:solidFill>
                <a:effectLst/>
                <a:uLnTx/>
                <a:uFillTx/>
                <a:latin typeface="Calibri"/>
                <a:ea typeface="+mn-ea"/>
                <a:cs typeface="+mn-cs"/>
              </a:rPr>
              <a:t>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a:off x="7908939" y="5966520"/>
            <a:ext cx="0" cy="1996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flipH="1">
            <a:off x="8297280" y="3507781"/>
            <a:ext cx="23506" cy="752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2" name="Tekstvak 71">
            <a:extLst>
              <a:ext uri="{FF2B5EF4-FFF2-40B4-BE49-F238E27FC236}">
                <a16:creationId xmlns:a16="http://schemas.microsoft.com/office/drawing/2014/main" id="{BB323497-413A-44A3-BAA0-3050E66CF4A7}"/>
              </a:ext>
            </a:extLst>
          </p:cNvPr>
          <p:cNvSpPr txBox="1"/>
          <p:nvPr/>
        </p:nvSpPr>
        <p:spPr>
          <a:xfrm>
            <a:off x="265636" y="73640"/>
            <a:ext cx="644093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3200" b="0" i="0" u="none" strike="noStrike" kern="1200" cap="none" spc="0" normalizeH="0" baseline="0" noProof="0" dirty="0">
                <a:ln>
                  <a:noFill/>
                </a:ln>
                <a:solidFill>
                  <a:srgbClr val="1F497D"/>
                </a:solidFill>
                <a:effectLst/>
                <a:uLnTx/>
                <a:uFillTx/>
                <a:latin typeface="Calibri" panose="020F0502020204030204" pitchFamily="34" charset="0"/>
                <a:ea typeface="ＭＳ Ｐゴシック" charset="0"/>
                <a:cs typeface="Calibri" panose="020F0502020204030204" pitchFamily="34" charset="0"/>
              </a:rPr>
              <a:t>Verdenking secundaire groeistoornis?</a:t>
            </a:r>
          </a:p>
        </p:txBody>
      </p:sp>
    </p:spTree>
    <p:extLst>
      <p:ext uri="{BB962C8B-B14F-4D97-AF65-F5344CB8AC3E}">
        <p14:creationId xmlns:p14="http://schemas.microsoft.com/office/powerpoint/2010/main" val="1834278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B09FF-D202-4FD4-87A1-D4CF1F3C62EF}"/>
              </a:ext>
            </a:extLst>
          </p:cNvPr>
          <p:cNvSpPr>
            <a:spLocks noGrp="1"/>
          </p:cNvSpPr>
          <p:nvPr>
            <p:ph type="title"/>
          </p:nvPr>
        </p:nvSpPr>
        <p:spPr>
          <a:xfrm>
            <a:off x="566738" y="0"/>
            <a:ext cx="6723062" cy="854075"/>
          </a:xfrm>
        </p:spPr>
        <p:txBody>
          <a:bodyPr/>
          <a:lstStyle/>
          <a:p>
            <a:r>
              <a:rPr lang="nl-NL" dirty="0"/>
              <a:t>Aanvullend onderzoek bij secundaire groeistoornis</a:t>
            </a:r>
          </a:p>
        </p:txBody>
      </p:sp>
      <p:pic>
        <p:nvPicPr>
          <p:cNvPr id="6" name="Picture 2">
            <a:extLst>
              <a:ext uri="{FF2B5EF4-FFF2-40B4-BE49-F238E27FC236}">
                <a16:creationId xmlns:a16="http://schemas.microsoft.com/office/drawing/2014/main" id="{B4034680-E18D-48C3-B19F-C3C6C8224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6" y="1441356"/>
            <a:ext cx="9001494" cy="4703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596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0" y="812670"/>
            <a:ext cx="9141570" cy="6055906"/>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3077304" y="1887067"/>
            <a:ext cx="2461656" cy="1045637"/>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≥1 signaal voor primaire of secundaire groeistoornis?</a:t>
            </a:r>
          </a:p>
        </p:txBody>
      </p:sp>
      <p:sp>
        <p:nvSpPr>
          <p:cNvPr id="14" name="Rechthoek 13"/>
          <p:cNvSpPr/>
          <p:nvPr/>
        </p:nvSpPr>
        <p:spPr>
          <a:xfrm>
            <a:off x="6865448" y="908985"/>
            <a:ext cx="2250036" cy="2370192"/>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Op basis van kliniek beslissen  over verder onderzoek (</a:t>
            </a:r>
            <a:r>
              <a:rPr kumimoji="0" lang="nl-NL" sz="1800" i="1" u="none" strike="noStrike" kern="1200" cap="none" spc="0" normalizeH="0" baseline="0" noProof="0" dirty="0">
                <a:ln>
                  <a:noFill/>
                </a:ln>
                <a:solidFill>
                  <a:prstClr val="white"/>
                </a:solidFill>
                <a:effectLst/>
                <a:uLnTx/>
                <a:uFillTx/>
                <a:latin typeface="Calibri"/>
                <a:ea typeface="+mn-ea"/>
                <a:cs typeface="+mn-cs"/>
              </a:rPr>
              <a:t>Bijlage</a:t>
            </a:r>
            <a:r>
              <a:rPr kumimoji="0" lang="nl-NL" sz="1800" i="0" u="none" strike="noStrike" kern="1200" cap="none" spc="0" normalizeH="0" baseline="0" noProof="0" dirty="0">
                <a:ln>
                  <a:noFill/>
                </a:ln>
                <a:solidFill>
                  <a:prstClr val="white"/>
                </a:solidFill>
                <a:effectLst/>
                <a:uLnTx/>
                <a:uFillTx/>
                <a:latin typeface="Calibri"/>
                <a:ea typeface="+mn-ea"/>
                <a:cs typeface="+mn-cs"/>
              </a:rPr>
              <a:t> </a:t>
            </a:r>
            <a:r>
              <a:rPr kumimoji="0" lang="nl-NL" sz="1800" i="1" u="none" strike="noStrike" kern="1200" cap="none" spc="0" normalizeH="0" baseline="0" noProof="0" dirty="0">
                <a:ln>
                  <a:noFill/>
                </a:ln>
                <a:solidFill>
                  <a:prstClr val="white"/>
                </a:solidFill>
                <a:effectLst/>
                <a:uLnTx/>
                <a:uFillTx/>
                <a:latin typeface="Calibri"/>
                <a:ea typeface="+mn-ea"/>
                <a:cs typeface="+mn-cs"/>
              </a:rPr>
              <a:t>2K</a:t>
            </a:r>
            <a:r>
              <a:rPr kumimoji="0" lang="nl-NL" sz="1800" i="0" u="none" strike="noStrike" kern="1200" cap="none" spc="0" normalizeH="0" baseline="0" noProof="0" dirty="0">
                <a:ln>
                  <a:noFill/>
                </a:ln>
                <a:solidFill>
                  <a:prstClr val="white"/>
                </a:solidFill>
                <a:effectLst/>
                <a:uLnTx/>
                <a:uFillTx/>
                <a:latin typeface="Calibri"/>
                <a:ea typeface="+mn-ea"/>
                <a:cs typeface="+mn-cs"/>
              </a:rPr>
              <a:t>)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Pubertas </a:t>
            </a:r>
            <a:r>
              <a:rPr kumimoji="0" lang="nl-NL" sz="1800" i="0" u="none" strike="noStrike" kern="1200" cap="none" spc="0" normalizeH="0" baseline="0" noProof="0" dirty="0" err="1">
                <a:ln>
                  <a:noFill/>
                </a:ln>
                <a:solidFill>
                  <a:prstClr val="white"/>
                </a:solidFill>
                <a:effectLst/>
                <a:uLnTx/>
                <a:uFillTx/>
                <a:latin typeface="Calibri"/>
                <a:ea typeface="+mn-ea"/>
                <a:cs typeface="+mn-cs"/>
              </a:rPr>
              <a:t>precox</a:t>
            </a:r>
            <a:endParaRPr kumimoji="0" lang="nl-NL" sz="1800" i="0" u="none" strike="noStrike" kern="120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GH overproductie </a:t>
            </a:r>
          </a:p>
        </p:txBody>
      </p:sp>
      <p:sp>
        <p:nvSpPr>
          <p:cNvPr id="45" name="Tekstvak 44"/>
          <p:cNvSpPr txBox="1"/>
          <p:nvPr/>
        </p:nvSpPr>
        <p:spPr>
          <a:xfrm>
            <a:off x="5572657" y="1600673"/>
            <a:ext cx="12887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Calibri"/>
                <a:ea typeface="ＭＳ Ｐゴシック" charset="0"/>
                <a:cs typeface="+mn-cs"/>
              </a:rPr>
              <a:t>Ja, voor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cxnSp>
        <p:nvCxnSpPr>
          <p:cNvPr id="16" name="Rechte verbindingslijn met pijl 15"/>
          <p:cNvCxnSpPr>
            <a:cxnSpLocks/>
          </p:cNvCxnSpPr>
          <p:nvPr/>
        </p:nvCxnSpPr>
        <p:spPr>
          <a:xfrm flipH="1">
            <a:off x="4342318" y="2945318"/>
            <a:ext cx="2861" cy="36535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a:cxnSpLocks/>
            <a:stCxn id="177" idx="3"/>
            <a:endCxn id="39" idx="0"/>
          </p:cNvCxnSpPr>
          <p:nvPr/>
        </p:nvCxnSpPr>
        <p:spPr>
          <a:xfrm flipH="1">
            <a:off x="6419299" y="3881651"/>
            <a:ext cx="118890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6865448" y="3834491"/>
            <a:ext cx="6486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Neg</a:t>
            </a:r>
            <a:endParaRPr kumimoji="0" lang="nl-NL" sz="110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39" name="Zeshoek 6"/>
          <p:cNvSpPr/>
          <p:nvPr/>
        </p:nvSpPr>
        <p:spPr>
          <a:xfrm>
            <a:off x="3059729" y="3316029"/>
            <a:ext cx="3359570" cy="113124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err="1">
                <a:ln>
                  <a:noFill/>
                </a:ln>
                <a:solidFill>
                  <a:prstClr val="white"/>
                </a:solidFill>
                <a:effectLst/>
                <a:uLnTx/>
                <a:uFillTx/>
                <a:latin typeface="Calibri"/>
                <a:ea typeface="+mn-ea"/>
                <a:cs typeface="+mn-cs"/>
              </a:rPr>
              <a:t>Lengte</a:t>
            </a:r>
            <a:r>
              <a:rPr kumimoji="0" lang="en-US" sz="1800" i="0" u="none" strike="noStrike" kern="1200" cap="none" spc="0" normalizeH="0" baseline="0" noProof="0" dirty="0">
                <a:ln>
                  <a:noFill/>
                </a:ln>
                <a:solidFill>
                  <a:prstClr val="white"/>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err="1">
                <a:ln>
                  <a:noFill/>
                </a:ln>
                <a:solidFill>
                  <a:prstClr val="white"/>
                </a:solidFill>
                <a:effectLst/>
                <a:uLnTx/>
                <a:uFillTx/>
                <a:latin typeface="Calibri"/>
                <a:ea typeface="+mn-ea"/>
                <a:cs typeface="+mn-cs"/>
              </a:rPr>
              <a:t>Lengte</a:t>
            </a:r>
            <a:r>
              <a:rPr kumimoji="0" lang="en-US" sz="1800" i="0" u="none" strike="noStrike" kern="1200" cap="none" spc="0" normalizeH="0" baseline="0" noProof="0" dirty="0">
                <a:ln>
                  <a:noFill/>
                </a:ln>
                <a:solidFill>
                  <a:prstClr val="white"/>
                </a:solidFill>
                <a:effectLst/>
                <a:uLnTx/>
                <a:uFillTx/>
                <a:latin typeface="Calibri"/>
                <a:ea typeface="+mn-ea"/>
                <a:cs typeface="+mn-cs"/>
              </a:rPr>
              <a:t>-SDS&gt;+1,6SD </a:t>
            </a:r>
            <a:r>
              <a:rPr kumimoji="0" lang="en-US" sz="1800" i="0" u="none" strike="noStrike" kern="1200" cap="none" spc="0" normalizeH="0" baseline="0" noProof="0" dirty="0" err="1">
                <a:ln>
                  <a:noFill/>
                </a:ln>
                <a:solidFill>
                  <a:prstClr val="white"/>
                </a:solidFill>
                <a:effectLst/>
                <a:uLnTx/>
                <a:uFillTx/>
                <a:latin typeface="Calibri"/>
                <a:ea typeface="+mn-ea"/>
                <a:cs typeface="+mn-cs"/>
              </a:rPr>
              <a:t>groter</a:t>
            </a:r>
            <a:r>
              <a:rPr kumimoji="0" lang="en-US" sz="1800" i="0" u="none" strike="noStrike" kern="1200" cap="none" spc="0" normalizeH="0" baseline="0" noProof="0" dirty="0">
                <a:ln>
                  <a:noFill/>
                </a:ln>
                <a:solidFill>
                  <a:prstClr val="white"/>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err="1">
                <a:ln>
                  <a:noFill/>
                </a:ln>
                <a:solidFill>
                  <a:prstClr val="white"/>
                </a:solidFill>
                <a:effectLst/>
                <a:uLnTx/>
                <a:uFillTx/>
                <a:latin typeface="Calibri"/>
                <a:ea typeface="+mn-ea"/>
                <a:cs typeface="+mn-cs"/>
              </a:rPr>
              <a:t>Lengtetoename</a:t>
            </a:r>
            <a:r>
              <a:rPr kumimoji="0" lang="en-US" sz="1800" i="0" u="none" strike="noStrike" kern="1200" cap="none" spc="0" normalizeH="0" baseline="0" noProof="0" dirty="0">
                <a:ln>
                  <a:noFill/>
                </a:ln>
                <a:solidFill>
                  <a:prstClr val="white"/>
                </a:solidFill>
                <a:effectLst/>
                <a:uLnTx/>
                <a:uFillTx/>
                <a:latin typeface="Calibri"/>
                <a:ea typeface="+mn-ea"/>
                <a:cs typeface="+mn-cs"/>
              </a:rPr>
              <a:t>&gt;+1SDS</a:t>
            </a:r>
          </a:p>
        </p:txBody>
      </p:sp>
      <p:sp>
        <p:nvSpPr>
          <p:cNvPr id="43" name="Tekstvak 40"/>
          <p:cNvSpPr txBox="1"/>
          <p:nvPr/>
        </p:nvSpPr>
        <p:spPr>
          <a:xfrm>
            <a:off x="4421322" y="2985329"/>
            <a:ext cx="567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395126" y="5725013"/>
            <a:ext cx="2403514" cy="114010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Lengte-SDS&gt;+3 of Lengte-SDS min TH -SDS&gt;+2.5?*</a:t>
            </a:r>
          </a:p>
        </p:txBody>
      </p:sp>
      <p:cxnSp>
        <p:nvCxnSpPr>
          <p:cNvPr id="31" name="Straight Arrow Connector 30"/>
          <p:cNvCxnSpPr>
            <a:cxnSpLocks/>
          </p:cNvCxnSpPr>
          <p:nvPr/>
        </p:nvCxnSpPr>
        <p:spPr>
          <a:xfrm flipH="1">
            <a:off x="3862808" y="4447273"/>
            <a:ext cx="1" cy="3514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p:cNvCxnSpPr>
          <p:nvPr/>
        </p:nvCxnSpPr>
        <p:spPr>
          <a:xfrm flipH="1">
            <a:off x="6124409" y="4447273"/>
            <a:ext cx="12079" cy="3514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531900" y="4941568"/>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p:cNvCxnSpPr>
          <p:nvPr/>
        </p:nvCxnSpPr>
        <p:spPr>
          <a:xfrm flipH="1">
            <a:off x="2020814" y="6295064"/>
            <a:ext cx="3743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68134" y="5904369"/>
            <a:ext cx="394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320786" y="4142095"/>
            <a:ext cx="0" cy="65667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512791" y="4716788"/>
            <a:ext cx="651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171" name="Afgeronde rechthoek 170"/>
          <p:cNvSpPr/>
          <p:nvPr/>
        </p:nvSpPr>
        <p:spPr>
          <a:xfrm>
            <a:off x="7091897" y="4798767"/>
            <a:ext cx="1831838" cy="843593"/>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Specifieke secundaire oorzaak* </a:t>
            </a: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231" name="Rechthoek 230"/>
          <p:cNvSpPr/>
          <p:nvPr/>
        </p:nvSpPr>
        <p:spPr>
          <a:xfrm>
            <a:off x="2592062" y="4796316"/>
            <a:ext cx="2541493" cy="75295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Idiopathisch grote lengte, groot voor TH of groeiversnelling*</a:t>
            </a:r>
          </a:p>
        </p:txBody>
      </p:sp>
      <p:sp>
        <p:nvSpPr>
          <p:cNvPr id="250" name="Rechthoek 249"/>
          <p:cNvSpPr/>
          <p:nvPr/>
        </p:nvSpPr>
        <p:spPr>
          <a:xfrm>
            <a:off x="5413771" y="4824717"/>
            <a:ext cx="1397910" cy="54074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Normale groei</a:t>
            </a:r>
          </a:p>
        </p:txBody>
      </p:sp>
      <p:sp>
        <p:nvSpPr>
          <p:cNvPr id="268" name="Tekstvak 46"/>
          <p:cNvSpPr txBox="1"/>
          <p:nvPr/>
        </p:nvSpPr>
        <p:spPr>
          <a:xfrm>
            <a:off x="4621781" y="5917514"/>
            <a:ext cx="567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45" name="Straight Arrow Connector 244"/>
          <p:cNvCxnSpPr>
            <a:cxnSpLocks/>
            <a:stCxn id="86" idx="2"/>
          </p:cNvCxnSpPr>
          <p:nvPr/>
        </p:nvCxnSpPr>
        <p:spPr>
          <a:xfrm flipH="1">
            <a:off x="4342318" y="1700515"/>
            <a:ext cx="1" cy="16531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4798640" y="6358879"/>
            <a:ext cx="334915"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5186309" y="6028505"/>
            <a:ext cx="1849191" cy="829495"/>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ectangle 227">
            <a:extLst>
              <a:ext uri="{FF2B5EF4-FFF2-40B4-BE49-F238E27FC236}">
                <a16:creationId xmlns:a16="http://schemas.microsoft.com/office/drawing/2014/main" id="{36D00B0F-567F-4A3D-95B1-779B07F3E26A}"/>
              </a:ext>
            </a:extLst>
          </p:cNvPr>
          <p:cNvSpPr/>
          <p:nvPr/>
        </p:nvSpPr>
        <p:spPr>
          <a:xfrm>
            <a:off x="2954202" y="878919"/>
            <a:ext cx="2776233" cy="821596"/>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a:ea typeface="+mn-ea"/>
                <a:cs typeface="+mn-cs"/>
              </a:rPr>
              <a:t>Screenend</a:t>
            </a:r>
            <a:r>
              <a:rPr kumimoji="0" lang="en-US" sz="1800" b="1" i="0" u="none" strike="noStrike" kern="1200" cap="none" spc="0" normalizeH="0" baseline="0" noProof="0" dirty="0">
                <a:ln>
                  <a:noFill/>
                </a:ln>
                <a:solidFill>
                  <a:prstClr val="white"/>
                </a:solidFill>
                <a:effectLst/>
                <a:uLnTx/>
                <a:uFillTx/>
                <a:latin typeface="Calibri"/>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a:ea typeface="+mn-ea"/>
                <a:cs typeface="+mn-cs"/>
              </a:rPr>
              <a:t>onderzoek</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X-hand,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geen</a:t>
            </a:r>
            <a:r>
              <a:rPr kumimoji="0" lang="en-US" sz="1800" b="0" i="0" u="none" strike="noStrike" kern="1200" cap="none" spc="0" normalizeH="0" baseline="0" noProof="0" dirty="0">
                <a:ln>
                  <a:noFill/>
                </a:ln>
                <a:solidFill>
                  <a:prstClr val="white"/>
                </a:solidFill>
                <a:effectLst/>
                <a:uLnTx/>
                <a:uFillTx/>
                <a:latin typeface="Calibri"/>
                <a:ea typeface="+mn-ea"/>
                <a:cs typeface="+mn-cs"/>
              </a:rPr>
              <a:t> lab</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Zeshoek 176">
            <a:extLst>
              <a:ext uri="{FF2B5EF4-FFF2-40B4-BE49-F238E27FC236}">
                <a16:creationId xmlns:a16="http://schemas.microsoft.com/office/drawing/2014/main" id="{E38C3C20-3B34-4131-A3ED-D547D3DB2520}"/>
              </a:ext>
            </a:extLst>
          </p:cNvPr>
          <p:cNvSpPr/>
          <p:nvPr/>
        </p:nvSpPr>
        <p:spPr>
          <a:xfrm>
            <a:off x="7608200" y="3621207"/>
            <a:ext cx="1450220" cy="52088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white"/>
                </a:solidFill>
                <a:effectLst/>
                <a:uLnTx/>
                <a:uFillTx/>
                <a:latin typeface="Calibri"/>
                <a:ea typeface="+mn-ea"/>
                <a:cs typeface="+mn-cs"/>
              </a:rPr>
              <a:t>Uitslag</a:t>
            </a: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a:stCxn id="7" idx="0"/>
          </p:cNvCxnSpPr>
          <p:nvPr/>
        </p:nvCxnSpPr>
        <p:spPr>
          <a:xfrm flipV="1">
            <a:off x="5538960" y="2409885"/>
            <a:ext cx="132648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1" name="Tekstvak 46">
            <a:extLst>
              <a:ext uri="{FF2B5EF4-FFF2-40B4-BE49-F238E27FC236}">
                <a16:creationId xmlns:a16="http://schemas.microsoft.com/office/drawing/2014/main" id="{3CFD3DDC-EBBA-45B6-90D6-C3DFD7E51B01}"/>
              </a:ext>
            </a:extLst>
          </p:cNvPr>
          <p:cNvSpPr txBox="1"/>
          <p:nvPr/>
        </p:nvSpPr>
        <p:spPr>
          <a:xfrm>
            <a:off x="6232761" y="4477724"/>
            <a:ext cx="567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369" name="Afgeronde rechthoek 170">
            <a:extLst>
              <a:ext uri="{FF2B5EF4-FFF2-40B4-BE49-F238E27FC236}">
                <a16:creationId xmlns:a16="http://schemas.microsoft.com/office/drawing/2014/main" id="{DD28CDC0-56E5-4CCF-BB2C-309990835678}"/>
              </a:ext>
            </a:extLst>
          </p:cNvPr>
          <p:cNvSpPr/>
          <p:nvPr/>
        </p:nvSpPr>
        <p:spPr>
          <a:xfrm>
            <a:off x="7169273" y="6236378"/>
            <a:ext cx="1824612" cy="57523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p:cNvCxnSpPr>
          <p:nvPr/>
        </p:nvCxnSpPr>
        <p:spPr>
          <a:xfrm>
            <a:off x="8007816" y="5642360"/>
            <a:ext cx="0" cy="5752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06464" y="3261592"/>
            <a:ext cx="0" cy="3596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8" name="Afgeronde rechthoek 209">
            <a:extLst>
              <a:ext uri="{FF2B5EF4-FFF2-40B4-BE49-F238E27FC236}">
                <a16:creationId xmlns:a16="http://schemas.microsoft.com/office/drawing/2014/main" id="{20155EB3-0177-4B81-8E77-E94BBA8B3586}"/>
              </a:ext>
            </a:extLst>
          </p:cNvPr>
          <p:cNvSpPr/>
          <p:nvPr/>
        </p:nvSpPr>
        <p:spPr>
          <a:xfrm>
            <a:off x="28566" y="5086121"/>
            <a:ext cx="1992248" cy="1768816"/>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800" b="1" i="0" u="none" strike="noStrike" kern="1200" cap="none" spc="0" normalizeH="0" baseline="0" noProof="0" dirty="0">
                <a:ln>
                  <a:noFill/>
                </a:ln>
                <a:solidFill>
                  <a:prstClr val="white"/>
                </a:solidFill>
                <a:effectLst/>
                <a:uLnTx/>
                <a:uFillTx/>
                <a:latin typeface="Calibri"/>
                <a:ea typeface="+mn-ea"/>
                <a:cs typeface="+mn-cs"/>
              </a:rPr>
              <a:t>  </a:t>
            </a:r>
            <a:r>
              <a:rPr kumimoji="0" lang="en-GB" sz="18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800" b="1" i="0" u="none" strike="noStrike" kern="1200" cap="none" spc="0" normalizeH="0" baseline="0" noProof="0" dirty="0">
                <a:ln>
                  <a:noFill/>
                </a:ln>
                <a:solidFill>
                  <a:prstClr val="white"/>
                </a:solidFill>
                <a:effectLst/>
                <a:uLnTx/>
                <a:uFillTx/>
                <a:latin typeface="Calibri"/>
                <a:ea typeface="+mn-ea"/>
                <a:cs typeface="+mn-cs"/>
              </a:rPr>
              <a:t> </a:t>
            </a:r>
            <a:r>
              <a:rPr kumimoji="0" lang="en-GB" sz="18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800" b="1" i="0" u="none" strike="noStrike" kern="1200" cap="none" spc="0" normalizeH="0" baseline="0" noProof="0" dirty="0">
                <a:ln>
                  <a:noFill/>
                </a:ln>
                <a:solidFill>
                  <a:prstClr val="white"/>
                </a:solidFill>
                <a:effectLst/>
                <a:uLnTx/>
                <a:uFillTx/>
                <a:latin typeface="Calibri"/>
                <a:ea typeface="+mn-ea"/>
                <a:cs typeface="+mn-cs"/>
              </a:rPr>
              <a:t>/</a:t>
            </a:r>
            <a:r>
              <a:rPr kumimoji="0" lang="en-GB" sz="18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800" b="1" i="0" u="none" strike="noStrike" kern="1200" cap="none" spc="0" normalizeH="0" baseline="0" noProof="0" dirty="0">
                <a:ln>
                  <a:noFill/>
                </a:ln>
                <a:solidFill>
                  <a:prstClr val="white"/>
                </a:solidFill>
                <a:effectLst/>
                <a:uLnTx/>
                <a:uFillTx/>
                <a:latin typeface="Calibri"/>
                <a:ea typeface="+mn-ea"/>
                <a:cs typeface="+mn-cs"/>
              </a:rPr>
              <a:t> </a:t>
            </a:r>
            <a:r>
              <a:rPr kumimoji="0" lang="en-GB" sz="18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800" b="1" i="0" u="none" strike="noStrike" kern="1200" cap="none" spc="0" normalizeH="0" baseline="0" noProof="0" dirty="0">
                <a:ln>
                  <a:noFill/>
                </a:ln>
                <a:solidFill>
                  <a:prstClr val="white"/>
                </a:solidFill>
                <a:effectLst/>
                <a:uLnTx/>
                <a:uFillTx/>
                <a:latin typeface="Calibri"/>
                <a:ea typeface="+mn-ea"/>
                <a:cs typeface="+mn-cs"/>
              </a:rPr>
              <a:t>/</a:t>
            </a:r>
            <a:r>
              <a:rPr kumimoji="0" lang="en-GB" sz="18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Tekstvak 71">
            <a:extLst>
              <a:ext uri="{FF2B5EF4-FFF2-40B4-BE49-F238E27FC236}">
                <a16:creationId xmlns:a16="http://schemas.microsoft.com/office/drawing/2014/main" id="{BB323497-413A-44A3-BAA0-3050E66CF4A7}"/>
              </a:ext>
            </a:extLst>
          </p:cNvPr>
          <p:cNvSpPr txBox="1"/>
          <p:nvPr/>
        </p:nvSpPr>
        <p:spPr>
          <a:xfrm>
            <a:off x="265636" y="73640"/>
            <a:ext cx="644093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3200" b="0" i="0" u="none" strike="noStrike" kern="1200" cap="none" spc="0" normalizeH="0" baseline="0" noProof="0" dirty="0">
                <a:ln>
                  <a:noFill/>
                </a:ln>
                <a:solidFill>
                  <a:srgbClr val="1F497D"/>
                </a:solidFill>
                <a:effectLst/>
                <a:uLnTx/>
                <a:uFillTx/>
                <a:latin typeface="Calibri" panose="020F0502020204030204" pitchFamily="34" charset="0"/>
                <a:ea typeface="ＭＳ Ｐゴシック" charset="0"/>
                <a:cs typeface="Calibri" panose="020F0502020204030204" pitchFamily="34" charset="0"/>
              </a:rPr>
              <a:t>Verdenking secundaire groeistoornis?</a:t>
            </a:r>
          </a:p>
        </p:txBody>
      </p:sp>
      <p:cxnSp>
        <p:nvCxnSpPr>
          <p:cNvPr id="36" name="Rechte verbindingslijn met pijl 35">
            <a:extLst>
              <a:ext uri="{FF2B5EF4-FFF2-40B4-BE49-F238E27FC236}">
                <a16:creationId xmlns:a16="http://schemas.microsoft.com/office/drawing/2014/main" id="{8B9D4CA0-00B9-4DBA-8313-C58095162714}"/>
              </a:ext>
            </a:extLst>
          </p:cNvPr>
          <p:cNvCxnSpPr>
            <a:cxnSpLocks/>
            <a:stCxn id="231" idx="2"/>
          </p:cNvCxnSpPr>
          <p:nvPr/>
        </p:nvCxnSpPr>
        <p:spPr>
          <a:xfrm>
            <a:off x="3862809" y="5549273"/>
            <a:ext cx="0" cy="175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1A1B5B8-3B79-465A-902E-18916E36F603}"/>
              </a:ext>
            </a:extLst>
          </p:cNvPr>
          <p:cNvCxnSpPr>
            <a:stCxn id="250" idx="2"/>
            <a:endCxn id="75" idx="0"/>
          </p:cNvCxnSpPr>
          <p:nvPr/>
        </p:nvCxnSpPr>
        <p:spPr>
          <a:xfrm flipH="1">
            <a:off x="6110905" y="5365457"/>
            <a:ext cx="1821" cy="663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9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599C9-DC17-48A2-AC0D-36D4AEC3BB96}"/>
              </a:ext>
            </a:extLst>
          </p:cNvPr>
          <p:cNvSpPr>
            <a:spLocks noGrp="1"/>
          </p:cNvSpPr>
          <p:nvPr>
            <p:ph type="title"/>
          </p:nvPr>
        </p:nvSpPr>
        <p:spPr/>
        <p:txBody>
          <a:bodyPr/>
          <a:lstStyle/>
          <a:p>
            <a:r>
              <a:rPr lang="nl-NL" dirty="0"/>
              <a:t>Samenvattend aanvullende diagnostiek</a:t>
            </a:r>
          </a:p>
        </p:txBody>
      </p:sp>
      <p:sp>
        <p:nvSpPr>
          <p:cNvPr id="3" name="Tijdelijke aanduiding voor inhoud 2">
            <a:extLst>
              <a:ext uri="{FF2B5EF4-FFF2-40B4-BE49-F238E27FC236}">
                <a16:creationId xmlns:a16="http://schemas.microsoft.com/office/drawing/2014/main" id="{B9CB9EA2-E3BA-4EC2-8C4B-B8D8C23DF314}"/>
              </a:ext>
            </a:extLst>
          </p:cNvPr>
          <p:cNvSpPr>
            <a:spLocks noGrp="1"/>
          </p:cNvSpPr>
          <p:nvPr>
            <p:ph idx="1"/>
          </p:nvPr>
        </p:nvSpPr>
        <p:spPr>
          <a:xfrm>
            <a:off x="566738" y="1144588"/>
            <a:ext cx="8291512" cy="1844146"/>
          </a:xfrm>
        </p:spPr>
        <p:txBody>
          <a:bodyPr/>
          <a:lstStyle/>
          <a:p>
            <a:pPr marL="342900" indent="-342900">
              <a:buFont typeface="Arial" panose="020B0604020202020204" pitchFamily="34" charset="0"/>
              <a:buChar char="•"/>
            </a:pPr>
            <a:r>
              <a:rPr lang="nl-NL" sz="2400" dirty="0"/>
              <a:t>Altijd skeletleeftijd</a:t>
            </a:r>
          </a:p>
          <a:p>
            <a:pPr marL="342900" indent="-342900">
              <a:buFont typeface="Arial" panose="020B0604020202020204" pitchFamily="34" charset="0"/>
              <a:buChar char="•"/>
            </a:pPr>
            <a:r>
              <a:rPr lang="nl-NL" sz="2400" dirty="0"/>
              <a:t>Alleen gericht lab bij verdenking secundaire groeistoornis</a:t>
            </a:r>
          </a:p>
          <a:p>
            <a:pPr marL="342900" indent="-342900">
              <a:buFont typeface="Arial" panose="020B0604020202020204" pitchFamily="34" charset="0"/>
              <a:buChar char="•"/>
            </a:pPr>
            <a:r>
              <a:rPr lang="nl-NL" sz="2400" dirty="0"/>
              <a:t>Genetisch onderzoek bij verdenking primaire groeistoornis én…</a:t>
            </a:r>
          </a:p>
        </p:txBody>
      </p:sp>
      <p:pic>
        <p:nvPicPr>
          <p:cNvPr id="4" name="Afbeelding 3">
            <a:extLst>
              <a:ext uri="{FF2B5EF4-FFF2-40B4-BE49-F238E27FC236}">
                <a16:creationId xmlns:a16="http://schemas.microsoft.com/office/drawing/2014/main" id="{78C0861F-DF55-4015-9EE7-6B7F27D8FA45}"/>
              </a:ext>
            </a:extLst>
          </p:cNvPr>
          <p:cNvPicPr>
            <a:picLocks noChangeAspect="1"/>
          </p:cNvPicPr>
          <p:nvPr/>
        </p:nvPicPr>
        <p:blipFill>
          <a:blip r:embed="rId2"/>
          <a:stretch>
            <a:fillRect/>
          </a:stretch>
        </p:blipFill>
        <p:spPr>
          <a:xfrm>
            <a:off x="397818" y="2827701"/>
            <a:ext cx="8460432" cy="2465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25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C8DBF-4D06-466E-916D-3B48E476BDB0}"/>
              </a:ext>
            </a:extLst>
          </p:cNvPr>
          <p:cNvSpPr>
            <a:spLocks noGrp="1"/>
          </p:cNvSpPr>
          <p:nvPr>
            <p:ph type="title"/>
          </p:nvPr>
        </p:nvSpPr>
        <p:spPr/>
        <p:txBody>
          <a:bodyPr/>
          <a:lstStyle/>
          <a:p>
            <a:r>
              <a:rPr lang="nl-NL" dirty="0"/>
              <a:t>4. Grote lengte en lengtereductie </a:t>
            </a:r>
            <a:r>
              <a:rPr lang="nl-NL" dirty="0" err="1"/>
              <a:t>dmv</a:t>
            </a:r>
            <a:r>
              <a:rPr lang="nl-NL" dirty="0"/>
              <a:t> </a:t>
            </a:r>
            <a:r>
              <a:rPr lang="nl-NL" dirty="0" err="1"/>
              <a:t>epifysiodese</a:t>
            </a:r>
            <a:endParaRPr lang="nl-NL" dirty="0"/>
          </a:p>
        </p:txBody>
      </p:sp>
      <p:sp>
        <p:nvSpPr>
          <p:cNvPr id="3" name="Tijdelijke aanduiding voor inhoud 2">
            <a:extLst>
              <a:ext uri="{FF2B5EF4-FFF2-40B4-BE49-F238E27FC236}">
                <a16:creationId xmlns:a16="http://schemas.microsoft.com/office/drawing/2014/main" id="{7258B675-F6A2-4AAA-8B70-A2EB8B774C0A}"/>
              </a:ext>
            </a:extLst>
          </p:cNvPr>
          <p:cNvSpPr>
            <a:spLocks noGrp="1"/>
          </p:cNvSpPr>
          <p:nvPr>
            <p:ph idx="1"/>
          </p:nvPr>
        </p:nvSpPr>
        <p:spPr>
          <a:xfrm>
            <a:off x="203200" y="1140292"/>
            <a:ext cx="8634730" cy="4539545"/>
          </a:xfrm>
        </p:spPr>
        <p:txBody>
          <a:bodyPr/>
          <a:lstStyle/>
          <a:p>
            <a:pPr marL="342900" indent="-342900">
              <a:buFont typeface="Arial" panose="020B0604020202020204" pitchFamily="34" charset="0"/>
              <a:buChar char="•"/>
            </a:pPr>
            <a:r>
              <a:rPr lang="nl-NL" sz="2200" dirty="0"/>
              <a:t>Groeiremming </a:t>
            </a:r>
            <a:r>
              <a:rPr lang="nl-NL" sz="2200" dirty="0" err="1"/>
              <a:t>mbv</a:t>
            </a:r>
            <a:r>
              <a:rPr lang="nl-NL" sz="2200" dirty="0"/>
              <a:t> hoge dosis geslachtshormonen obsoleet i.v.m. risico op fertiliteitsproblemen</a:t>
            </a:r>
            <a:r>
              <a:rPr lang="nl-NL" sz="2200" baseline="30000" dirty="0"/>
              <a:t>1,2</a:t>
            </a:r>
          </a:p>
          <a:p>
            <a:pPr marL="342900" indent="-342900">
              <a:buFont typeface="Arial" panose="020B0604020202020204" pitchFamily="34" charset="0"/>
              <a:buChar char="•"/>
            </a:pPr>
            <a:r>
              <a:rPr lang="nl-NL" sz="2200" dirty="0"/>
              <a:t>Percutane </a:t>
            </a:r>
            <a:r>
              <a:rPr lang="nl-NL" sz="2200" dirty="0" err="1"/>
              <a:t>epifysiodese</a:t>
            </a:r>
            <a:r>
              <a:rPr lang="nl-NL" sz="2200" dirty="0"/>
              <a:t> beiderzijds enige methode om lengtereductie te bewerkstelligen</a:t>
            </a:r>
          </a:p>
          <a:p>
            <a:pPr marL="342900" indent="-342900">
              <a:buFont typeface="Arial" panose="020B0604020202020204" pitchFamily="34" charset="0"/>
              <a:buChar char="•"/>
            </a:pPr>
            <a:r>
              <a:rPr lang="nl-NL" sz="2200" dirty="0" err="1"/>
              <a:t>Epifysiodese</a:t>
            </a:r>
            <a:r>
              <a:rPr lang="nl-NL" sz="2200" dirty="0"/>
              <a:t> kan op een veilige manier gebeuren</a:t>
            </a:r>
            <a:r>
              <a:rPr lang="nl-NL" sz="2200" baseline="30000" dirty="0"/>
              <a:t>3,4</a:t>
            </a:r>
          </a:p>
          <a:p>
            <a:pPr marL="342900" indent="-342900">
              <a:buFont typeface="Arial" panose="020B0604020202020204" pitchFamily="34" charset="0"/>
              <a:buChar char="•"/>
            </a:pPr>
            <a:r>
              <a:rPr lang="nl-NL" sz="2200" dirty="0"/>
              <a:t>Bij overmatige lengtepredictie (&gt;185 cm bij meisjes en &gt; 200 cm bij jongens) </a:t>
            </a:r>
            <a:r>
              <a:rPr lang="nl-NL" sz="2200" dirty="0" err="1"/>
              <a:t>epifysiodese</a:t>
            </a:r>
            <a:r>
              <a:rPr lang="nl-NL" sz="2200" dirty="0"/>
              <a:t> overwegen</a:t>
            </a:r>
          </a:p>
          <a:p>
            <a:pPr marL="342900" indent="-342900">
              <a:buFont typeface="Arial" panose="020B0604020202020204" pitchFamily="34" charset="0"/>
              <a:buChar char="•"/>
            </a:pPr>
            <a:r>
              <a:rPr lang="nl-NL" sz="2200" dirty="0"/>
              <a:t>Bij jongens wordt </a:t>
            </a:r>
            <a:r>
              <a:rPr lang="nl-NL" sz="2200" dirty="0" err="1"/>
              <a:t>epifysiodese</a:t>
            </a:r>
            <a:r>
              <a:rPr lang="nl-NL" sz="2200" dirty="0"/>
              <a:t> vrijwel nooit uitgevoerd bij eindlengtevoorspelling &lt; 205 cm; echter op tijd insturen aangezien lengtepredictie soms onbetrouwbaar kan zijn</a:t>
            </a:r>
          </a:p>
          <a:p>
            <a:pPr marL="342900" indent="-342900">
              <a:buFont typeface="Arial" panose="020B0604020202020204" pitchFamily="34" charset="0"/>
              <a:buChar char="•"/>
            </a:pPr>
            <a:r>
              <a:rPr lang="nl-NL" sz="2200" dirty="0"/>
              <a:t>Met deze ingreep wordt een lengtereductie van 1/3 bereikt</a:t>
            </a:r>
            <a:r>
              <a:rPr lang="nl-NL" sz="2200" baseline="30000" dirty="0"/>
              <a:t>3,5</a:t>
            </a:r>
          </a:p>
        </p:txBody>
      </p:sp>
      <p:sp>
        <p:nvSpPr>
          <p:cNvPr id="4" name="TextBox 3">
            <a:extLst>
              <a:ext uri="{FF2B5EF4-FFF2-40B4-BE49-F238E27FC236}">
                <a16:creationId xmlns:a16="http://schemas.microsoft.com/office/drawing/2014/main" id="{206CAE2A-BA5D-4377-A521-236FF03C9646}"/>
              </a:ext>
            </a:extLst>
          </p:cNvPr>
          <p:cNvSpPr txBox="1"/>
          <p:nvPr/>
        </p:nvSpPr>
        <p:spPr>
          <a:xfrm>
            <a:off x="0" y="6264593"/>
            <a:ext cx="9144000" cy="584775"/>
          </a:xfrm>
          <a:prstGeom prst="rect">
            <a:avLst/>
          </a:prstGeom>
          <a:noFill/>
        </p:spPr>
        <p:txBody>
          <a:bodyPr wrap="square" rtlCol="0">
            <a:spAutoFit/>
          </a:bodyPr>
          <a:lstStyle/>
          <a:p>
            <a:r>
              <a:rPr lang="en-US" sz="1600" i="1" baseline="30000" dirty="0">
                <a:solidFill>
                  <a:schemeClr val="bg2"/>
                </a:solidFill>
                <a:latin typeface="+mn-lt"/>
              </a:rPr>
              <a:t>1</a:t>
            </a:r>
            <a:r>
              <a:rPr lang="en-US" sz="1600" i="1" dirty="0">
                <a:solidFill>
                  <a:schemeClr val="bg2"/>
                </a:solidFill>
                <a:latin typeface="+mn-lt"/>
              </a:rPr>
              <a:t>Hendriks et al, JCEM 2010;95:5233. </a:t>
            </a:r>
            <a:r>
              <a:rPr lang="en-US" sz="1600" i="1" baseline="30000" dirty="0">
                <a:solidFill>
                  <a:schemeClr val="bg2"/>
                </a:solidFill>
                <a:latin typeface="+mn-lt"/>
              </a:rPr>
              <a:t>2</a:t>
            </a:r>
            <a:r>
              <a:rPr lang="en-US" sz="1600" i="1" dirty="0">
                <a:solidFill>
                  <a:schemeClr val="bg2"/>
                </a:solidFill>
                <a:latin typeface="+mn-lt"/>
              </a:rPr>
              <a:t>Hendriks et al, JCEM 2011;96:1098. </a:t>
            </a:r>
            <a:r>
              <a:rPr lang="en-US" sz="1600" i="1" baseline="30000" dirty="0">
                <a:solidFill>
                  <a:schemeClr val="bg2"/>
                </a:solidFill>
                <a:latin typeface="+mn-lt"/>
              </a:rPr>
              <a:t>3</a:t>
            </a:r>
            <a:r>
              <a:rPr lang="en-US" sz="1600" i="1" dirty="0">
                <a:solidFill>
                  <a:schemeClr val="bg2"/>
                </a:solidFill>
                <a:latin typeface="+mn-lt"/>
              </a:rPr>
              <a:t>Goedegebuure et al, Arch Dis Child 2018;103:219. </a:t>
            </a:r>
            <a:r>
              <a:rPr lang="en-US" sz="1600" i="1" baseline="30000" dirty="0">
                <a:solidFill>
                  <a:schemeClr val="bg2"/>
                </a:solidFill>
                <a:latin typeface="+mn-lt"/>
              </a:rPr>
              <a:t>4</a:t>
            </a:r>
            <a:r>
              <a:rPr lang="en-US" sz="1600" i="1" dirty="0">
                <a:solidFill>
                  <a:schemeClr val="bg2"/>
                </a:solidFill>
                <a:latin typeface="+mn-lt"/>
              </a:rPr>
              <a:t>Hindmarsh, Arch Dis Child 2018;103:207. </a:t>
            </a:r>
            <a:r>
              <a:rPr lang="en-US" sz="1600" i="1" baseline="30000" dirty="0">
                <a:solidFill>
                  <a:schemeClr val="bg2"/>
                </a:solidFill>
                <a:latin typeface="+mn-lt"/>
              </a:rPr>
              <a:t>5</a:t>
            </a:r>
            <a:r>
              <a:rPr lang="en-US" sz="1600" i="1" dirty="0">
                <a:solidFill>
                  <a:schemeClr val="bg2"/>
                </a:solidFill>
                <a:latin typeface="+mn-lt"/>
              </a:rPr>
              <a:t>Benyi et al, </a:t>
            </a:r>
            <a:r>
              <a:rPr lang="en-US" sz="1600" i="1" dirty="0" err="1">
                <a:solidFill>
                  <a:schemeClr val="bg2"/>
                </a:solidFill>
                <a:latin typeface="+mn-lt"/>
              </a:rPr>
              <a:t>Int</a:t>
            </a:r>
            <a:r>
              <a:rPr lang="en-US" sz="1600" i="1" dirty="0">
                <a:solidFill>
                  <a:schemeClr val="bg2"/>
                </a:solidFill>
                <a:latin typeface="+mn-lt"/>
              </a:rPr>
              <a:t> J </a:t>
            </a:r>
            <a:r>
              <a:rPr lang="en-US" sz="1600" i="1" dirty="0" err="1">
                <a:solidFill>
                  <a:schemeClr val="bg2"/>
                </a:solidFill>
                <a:latin typeface="+mn-lt"/>
              </a:rPr>
              <a:t>Pediatr</a:t>
            </a:r>
            <a:r>
              <a:rPr lang="en-US" sz="1600" i="1" dirty="0">
                <a:solidFill>
                  <a:schemeClr val="bg2"/>
                </a:solidFill>
                <a:latin typeface="+mn-lt"/>
              </a:rPr>
              <a:t> Endocrinol  2010;740629 </a:t>
            </a:r>
            <a:endParaRPr lang="nl-NL" sz="1600" i="1" dirty="0">
              <a:solidFill>
                <a:schemeClr val="bg2"/>
              </a:solidFill>
              <a:latin typeface="+mn-lt"/>
            </a:endParaRPr>
          </a:p>
        </p:txBody>
      </p:sp>
    </p:spTree>
    <p:extLst>
      <p:ext uri="{BB962C8B-B14F-4D97-AF65-F5344CB8AC3E}">
        <p14:creationId xmlns:p14="http://schemas.microsoft.com/office/powerpoint/2010/main" val="19178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056E5-C250-463B-BB5F-D68E0F1D202A}"/>
              </a:ext>
            </a:extLst>
          </p:cNvPr>
          <p:cNvSpPr>
            <a:spLocks noGrp="1"/>
          </p:cNvSpPr>
          <p:nvPr>
            <p:ph type="title"/>
          </p:nvPr>
        </p:nvSpPr>
        <p:spPr/>
        <p:txBody>
          <a:bodyPr/>
          <a:lstStyle/>
          <a:p>
            <a:r>
              <a:rPr lang="nl-NL" dirty="0"/>
              <a:t>Aansluiting JGZ richtlijn en NVK richtlijn</a:t>
            </a:r>
          </a:p>
        </p:txBody>
      </p:sp>
      <p:sp>
        <p:nvSpPr>
          <p:cNvPr id="3" name="Tijdelijke aanduiding voor inhoud 2">
            <a:extLst>
              <a:ext uri="{FF2B5EF4-FFF2-40B4-BE49-F238E27FC236}">
                <a16:creationId xmlns:a16="http://schemas.microsoft.com/office/drawing/2014/main" id="{0939F22B-3B42-4654-B686-B35AD41EFFA3}"/>
              </a:ext>
            </a:extLst>
          </p:cNvPr>
          <p:cNvSpPr>
            <a:spLocks noGrp="1"/>
          </p:cNvSpPr>
          <p:nvPr>
            <p:ph idx="1"/>
          </p:nvPr>
        </p:nvSpPr>
        <p:spPr>
          <a:xfrm>
            <a:off x="408473" y="1056662"/>
            <a:ext cx="8291512" cy="5290719"/>
          </a:xfrm>
        </p:spPr>
        <p:txBody>
          <a:bodyPr/>
          <a:lstStyle/>
          <a:p>
            <a:pPr marL="342900" indent="-342900">
              <a:buFont typeface="Arial" panose="020B0604020202020204" pitchFamily="34" charset="0"/>
              <a:buChar char="•"/>
            </a:pPr>
            <a:r>
              <a:rPr lang="en-US" dirty="0"/>
              <a:t>Het </a:t>
            </a:r>
            <a:r>
              <a:rPr lang="en-US" dirty="0" err="1"/>
              <a:t>doel</a:t>
            </a:r>
            <a:r>
              <a:rPr lang="en-US" dirty="0"/>
              <a:t> van </a:t>
            </a:r>
            <a:r>
              <a:rPr lang="en-US" dirty="0" err="1"/>
              <a:t>beide</a:t>
            </a:r>
            <a:r>
              <a:rPr lang="en-US" dirty="0"/>
              <a:t> </a:t>
            </a:r>
            <a:r>
              <a:rPr lang="en-US" dirty="0" err="1"/>
              <a:t>richtlijnen</a:t>
            </a:r>
            <a:r>
              <a:rPr lang="en-US" dirty="0"/>
              <a:t> is </a:t>
            </a:r>
            <a:r>
              <a:rPr lang="en-US" dirty="0" err="1"/>
              <a:t>gelijk</a:t>
            </a:r>
            <a:r>
              <a:rPr lang="en-US" dirty="0"/>
              <a:t>: </a:t>
            </a:r>
            <a:r>
              <a:rPr lang="en-US" dirty="0" err="1"/>
              <a:t>vroegtijdig</a:t>
            </a:r>
            <a:r>
              <a:rPr lang="en-US" dirty="0"/>
              <a:t> </a:t>
            </a:r>
            <a:r>
              <a:rPr lang="en-US" dirty="0" err="1"/>
              <a:t>opsporen</a:t>
            </a:r>
            <a:r>
              <a:rPr lang="en-US" dirty="0"/>
              <a:t> van </a:t>
            </a:r>
            <a:r>
              <a:rPr lang="en-US" dirty="0" err="1"/>
              <a:t>kinderen</a:t>
            </a:r>
            <a:r>
              <a:rPr lang="en-US" dirty="0"/>
              <a:t> met </a:t>
            </a:r>
            <a:r>
              <a:rPr lang="en-US" dirty="0" err="1"/>
              <a:t>een</a:t>
            </a:r>
            <a:r>
              <a:rPr lang="en-US" dirty="0"/>
              <a:t> </a:t>
            </a:r>
            <a:r>
              <a:rPr lang="en-US" dirty="0" err="1"/>
              <a:t>aandoening</a:t>
            </a:r>
            <a:r>
              <a:rPr lang="en-US" dirty="0"/>
              <a:t> die </a:t>
            </a:r>
            <a:r>
              <a:rPr lang="en-US" dirty="0" err="1"/>
              <a:t>zich</a:t>
            </a:r>
            <a:r>
              <a:rPr lang="en-US" dirty="0"/>
              <a:t> </a:t>
            </a:r>
            <a:r>
              <a:rPr lang="en-US" dirty="0" err="1"/>
              <a:t>uit</a:t>
            </a:r>
            <a:r>
              <a:rPr lang="en-US" dirty="0"/>
              <a:t> in de </a:t>
            </a:r>
            <a:r>
              <a:rPr lang="en-US" dirty="0" err="1"/>
              <a:t>vorm</a:t>
            </a:r>
            <a:r>
              <a:rPr lang="en-US" dirty="0"/>
              <a:t> van </a:t>
            </a:r>
            <a:r>
              <a:rPr lang="en-US" dirty="0" err="1"/>
              <a:t>een</a:t>
            </a:r>
            <a:r>
              <a:rPr lang="en-US" dirty="0"/>
              <a:t> </a:t>
            </a:r>
            <a:r>
              <a:rPr lang="en-US" dirty="0" err="1"/>
              <a:t>afwijkende</a:t>
            </a:r>
            <a:r>
              <a:rPr lang="en-US" dirty="0"/>
              <a:t> </a:t>
            </a:r>
            <a:r>
              <a:rPr lang="en-US" dirty="0" err="1"/>
              <a:t>lengtegroei</a:t>
            </a:r>
            <a:endParaRPr lang="en-US"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 de JGZ richtlijn staat het opstellen van </a:t>
            </a:r>
            <a:r>
              <a:rPr lang="nl-NL" b="1" dirty="0">
                <a:solidFill>
                  <a:srgbClr val="FF0000"/>
                </a:solidFill>
              </a:rPr>
              <a:t>verwijscriteria</a:t>
            </a:r>
            <a:r>
              <a:rPr lang="nl-NL" dirty="0"/>
              <a:t> voor kleine en grote lengte centraal, met een </a:t>
            </a:r>
            <a:r>
              <a:rPr lang="nl-NL" b="1" dirty="0"/>
              <a:t>hoge specificiteit </a:t>
            </a:r>
            <a:r>
              <a:rPr lang="nl-NL" dirty="0"/>
              <a:t>(98-99%). Voor kleine lengte is hierbij de sensitiviteit circa 70%</a:t>
            </a:r>
            <a:r>
              <a:rPr lang="nl-NL" baseline="30000" dirty="0"/>
              <a:t>1</a:t>
            </a:r>
            <a:r>
              <a:rPr lang="nl-NL" dirty="0"/>
              <a:t>. Voor grote lengte is de sensitiviteit waarschijnlijk lager.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De NVK richtlijn biedt </a:t>
            </a:r>
            <a:r>
              <a:rPr lang="nl-NL" b="1" dirty="0">
                <a:solidFill>
                  <a:srgbClr val="FF0000"/>
                </a:solidFill>
              </a:rPr>
              <a:t>criteria voor triage </a:t>
            </a:r>
            <a:r>
              <a:rPr lang="nl-NL" dirty="0"/>
              <a:t>(</a:t>
            </a:r>
            <a:r>
              <a:rPr lang="nl-NL" u="sng" dirty="0"/>
              <a:t>wie</a:t>
            </a:r>
            <a:r>
              <a:rPr lang="nl-NL" dirty="0"/>
              <a:t> te onderzoeken?) </a:t>
            </a:r>
            <a:r>
              <a:rPr lang="nl-NL" b="1" dirty="0">
                <a:solidFill>
                  <a:srgbClr val="FF0000"/>
                </a:solidFill>
              </a:rPr>
              <a:t>en aanbevelingen voor diagnostiek </a:t>
            </a:r>
            <a:r>
              <a:rPr lang="nl-NL" dirty="0"/>
              <a:t>van kinderen met kleine en grote lengte (</a:t>
            </a:r>
            <a:r>
              <a:rPr lang="nl-NL" u="sng" dirty="0"/>
              <a:t>wat</a:t>
            </a:r>
            <a:r>
              <a:rPr lang="nl-NL" dirty="0"/>
              <a:t> te onderzoeken?), met een </a:t>
            </a:r>
            <a:r>
              <a:rPr lang="nl-NL" b="1" dirty="0"/>
              <a:t>hoge sensitiviteit </a:t>
            </a:r>
            <a:r>
              <a:rPr lang="nl-NL" dirty="0"/>
              <a:t>(detectie van zo veel mogelijk kinderen met pathologische oorzaak van afwijkende groei)</a:t>
            </a:r>
          </a:p>
          <a:p>
            <a:endParaRPr lang="nl-NL" sz="2800" dirty="0"/>
          </a:p>
        </p:txBody>
      </p:sp>
      <p:sp>
        <p:nvSpPr>
          <p:cNvPr id="4" name="TextBox 3">
            <a:extLst>
              <a:ext uri="{FF2B5EF4-FFF2-40B4-BE49-F238E27FC236}">
                <a16:creationId xmlns:a16="http://schemas.microsoft.com/office/drawing/2014/main" id="{1853D08F-0C76-4A7D-81A6-938C0D5D663B}"/>
              </a:ext>
            </a:extLst>
          </p:cNvPr>
          <p:cNvSpPr txBox="1"/>
          <p:nvPr/>
        </p:nvSpPr>
        <p:spPr>
          <a:xfrm>
            <a:off x="566738" y="6435306"/>
            <a:ext cx="3839449" cy="338554"/>
          </a:xfrm>
          <a:prstGeom prst="rect">
            <a:avLst/>
          </a:prstGeom>
          <a:noFill/>
        </p:spPr>
        <p:txBody>
          <a:bodyPr wrap="none" rtlCol="0">
            <a:spAutoFit/>
          </a:bodyPr>
          <a:lstStyle/>
          <a:p>
            <a:r>
              <a:rPr lang="en-US" sz="1600" i="1" baseline="30000" dirty="0">
                <a:solidFill>
                  <a:schemeClr val="bg2"/>
                </a:solidFill>
                <a:latin typeface="Calibri" panose="020F0502020204030204" pitchFamily="34" charset="0"/>
              </a:rPr>
              <a:t>1</a:t>
            </a:r>
            <a:r>
              <a:rPr lang="en-US" sz="1600" i="1" dirty="0">
                <a:solidFill>
                  <a:schemeClr val="bg2"/>
                </a:solidFill>
                <a:latin typeface="Calibri" panose="020F0502020204030204" pitchFamily="34" charset="0"/>
              </a:rPr>
              <a:t>Grote</a:t>
            </a:r>
            <a:r>
              <a:rPr lang="nl-NL" sz="1600" i="1" dirty="0">
                <a:solidFill>
                  <a:schemeClr val="bg2"/>
                </a:solidFill>
                <a:latin typeface="Calibri" panose="020F0502020204030204" pitchFamily="34" charset="0"/>
              </a:rPr>
              <a:t> et al, </a:t>
            </a:r>
            <a:r>
              <a:rPr lang="nl-NL" sz="1600" i="1" dirty="0" err="1">
                <a:solidFill>
                  <a:schemeClr val="bg2"/>
                </a:solidFill>
                <a:latin typeface="Calibri" panose="020F0502020204030204" pitchFamily="34" charset="0"/>
              </a:rPr>
              <a:t>Arch</a:t>
            </a:r>
            <a:r>
              <a:rPr lang="nl-NL" sz="1600" i="1" dirty="0">
                <a:solidFill>
                  <a:schemeClr val="bg2"/>
                </a:solidFill>
                <a:latin typeface="Calibri" panose="020F0502020204030204" pitchFamily="34" charset="0"/>
              </a:rPr>
              <a:t> Dis Child 2008;93:212-217</a:t>
            </a:r>
            <a:endParaRPr lang="nl-NL" sz="1600" i="1" dirty="0">
              <a:solidFill>
                <a:schemeClr val="bg2"/>
              </a:solidFill>
            </a:endParaRPr>
          </a:p>
        </p:txBody>
      </p:sp>
    </p:spTree>
    <p:extLst>
      <p:ext uri="{BB962C8B-B14F-4D97-AF65-F5344CB8AC3E}">
        <p14:creationId xmlns:p14="http://schemas.microsoft.com/office/powerpoint/2010/main" val="8956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dirty="0" err="1"/>
              <a:t>Aanbevelingen</a:t>
            </a:r>
            <a:r>
              <a:rPr lang="en-US" dirty="0"/>
              <a:t> (1)</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200" dirty="0" err="1">
                <a:solidFill>
                  <a:srgbClr val="000000"/>
                </a:solidFill>
              </a:rPr>
              <a:t>Zorg</a:t>
            </a:r>
            <a:r>
              <a:rPr lang="en-US" sz="2200" dirty="0">
                <a:solidFill>
                  <a:srgbClr val="000000"/>
                </a:solidFill>
              </a:rPr>
              <a:t> </a:t>
            </a:r>
            <a:r>
              <a:rPr lang="nl-NL" sz="2200" dirty="0">
                <a:solidFill>
                  <a:srgbClr val="000000"/>
                </a:solidFill>
              </a:rPr>
              <a:t>dat er bij een kind met grote lengte/groeiversnelling voorafgaande aan het eerste consult een ingevuld vragenformulier met relevante anamnestische vragen (bijvoorbeeld Bijlage V) en een complete groeicurve beschikbaar is. </a:t>
            </a:r>
          </a:p>
          <a:p>
            <a:pPr marL="342900" lvl="0" indent="-342900">
              <a:buFont typeface="Arial" panose="020B0604020202020204" pitchFamily="34" charset="0"/>
              <a:buChar char="•"/>
            </a:pPr>
            <a:endParaRPr lang="nl-NL" sz="2200" dirty="0">
              <a:solidFill>
                <a:srgbClr val="000000"/>
              </a:solidFill>
            </a:endParaRPr>
          </a:p>
          <a:p>
            <a:pPr marL="342900" lvl="0" indent="-342900">
              <a:buFont typeface="Arial" panose="020B0604020202020204" pitchFamily="34" charset="0"/>
              <a:buChar char="•"/>
            </a:pPr>
            <a:r>
              <a:rPr lang="nl-NL" sz="2200" dirty="0">
                <a:solidFill>
                  <a:srgbClr val="000000"/>
                </a:solidFill>
              </a:rPr>
              <a:t>Gebruik bij het eerste consult het beslisschema (Bijlage 2D) als hulpmiddel voor het maken van een diagnostisch plan</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7175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(2)</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nl-NL" sz="2200" dirty="0"/>
              <a:t>Let bij de anamnese van een kind met grote lengte/groeiversnelling speciaal op gewicht, lengte en hoofdomtrek bij de geboorte (of de eerst-beschikbare meting), </a:t>
            </a:r>
            <a:r>
              <a:rPr lang="nl-NL" sz="2200" dirty="0" err="1"/>
              <a:t>ontwikkelingachterstand</a:t>
            </a:r>
            <a:r>
              <a:rPr lang="nl-NL" sz="2200" dirty="0"/>
              <a:t> en spraaktaal-, motorische-, gedrags- of leerproblemen, en eventueel leeftijd van start puberteit.</a:t>
            </a:r>
          </a:p>
          <a:p>
            <a:pPr marL="342900" lvl="0" indent="-342900">
              <a:buFont typeface="Arial" panose="020B0604020202020204" pitchFamily="34" charset="0"/>
              <a:buChar char="•"/>
            </a:pPr>
            <a:endParaRPr lang="nl-NL" sz="2200" dirty="0"/>
          </a:p>
          <a:p>
            <a:pPr marL="342900" lvl="0" indent="-342900">
              <a:buFont typeface="Arial" panose="020B0604020202020204" pitchFamily="34" charset="0"/>
              <a:buChar char="•"/>
            </a:pPr>
            <a:r>
              <a:rPr lang="nl-NL" sz="2200" dirty="0"/>
              <a:t>Denk bij een jongen met spraaktaal-, motorische-, en/of leerproblemen aan het Klinefelter-syndroom (Bijlage 2H).</a:t>
            </a:r>
          </a:p>
          <a:p>
            <a:pPr marL="342900" lvl="0" indent="-342900">
              <a:buFont typeface="Arial" panose="020B0604020202020204" pitchFamily="34" charset="0"/>
              <a:buChar char="•"/>
            </a:pPr>
            <a:endParaRPr lang="nl-NL" sz="2200" dirty="0"/>
          </a:p>
          <a:p>
            <a:pPr marL="342900" lvl="0" indent="-342900">
              <a:buFont typeface="Arial" panose="020B0604020202020204" pitchFamily="34" charset="0"/>
              <a:buChar char="•"/>
            </a:pPr>
            <a:r>
              <a:rPr lang="nl-NL" sz="2200" dirty="0"/>
              <a:t>Denk bij cardiale- en visus-problematiek aan het </a:t>
            </a:r>
            <a:r>
              <a:rPr lang="nl-NL" sz="2200" dirty="0" err="1"/>
              <a:t>Marfan</a:t>
            </a:r>
            <a:r>
              <a:rPr lang="nl-NL" sz="2200" dirty="0"/>
              <a:t>-syndroom (Bijlage 2I).</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437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(3)</a:t>
            </a:r>
            <a:endParaRPr lang="en-GB" dirty="0"/>
          </a:p>
        </p:txBody>
      </p:sp>
      <p:sp>
        <p:nvSpPr>
          <p:cNvPr id="3" name="Content Placeholder 2"/>
          <p:cNvSpPr>
            <a:spLocks noGrp="1"/>
          </p:cNvSpPr>
          <p:nvPr>
            <p:ph idx="1"/>
          </p:nvPr>
        </p:nvSpPr>
        <p:spPr>
          <a:xfrm>
            <a:off x="162560" y="1144587"/>
            <a:ext cx="8695690" cy="5373687"/>
          </a:xfrm>
        </p:spPr>
        <p:txBody>
          <a:bodyPr/>
          <a:lstStyle/>
          <a:p>
            <a:pPr marL="342900" lvl="0" indent="-342900">
              <a:buFont typeface="Arial" panose="020B0604020202020204" pitchFamily="34" charset="0"/>
              <a:buChar char="•"/>
            </a:pPr>
            <a:r>
              <a:rPr lang="nl-NL" sz="2200" dirty="0">
                <a:solidFill>
                  <a:srgbClr val="000000"/>
                </a:solidFill>
              </a:rPr>
              <a:t>Meet bij een kind met grote lengte/groeiversnelling lengte, gewicht, zithoogte (ZH), hoofdomtrek, spanwijdte, en plot deze metingen in de respectievelijke groeidiagrammen (ook ZH/lengte ratio naar leeftijd) om te beoordelen of deze afwijkend zijn (Bijlage III en IV). Meet ook de lengte en lichaamsproporties bij de ouders indien het kind </a:t>
            </a:r>
            <a:r>
              <a:rPr lang="nl-NL" sz="2200" dirty="0" err="1">
                <a:solidFill>
                  <a:srgbClr val="000000"/>
                </a:solidFill>
              </a:rPr>
              <a:t>gedisproportioneerd</a:t>
            </a:r>
            <a:r>
              <a:rPr lang="nl-NL" sz="2200" dirty="0">
                <a:solidFill>
                  <a:srgbClr val="000000"/>
                </a:solidFill>
              </a:rPr>
              <a:t> is.</a:t>
            </a:r>
          </a:p>
          <a:p>
            <a:pPr marL="342900" lvl="0" indent="-342900">
              <a:buFont typeface="Arial" panose="020B0604020202020204" pitchFamily="34" charset="0"/>
              <a:buChar char="•"/>
            </a:pPr>
            <a:endParaRPr lang="nl-NL" sz="2200" dirty="0">
              <a:solidFill>
                <a:srgbClr val="000000"/>
              </a:solidFill>
            </a:endParaRPr>
          </a:p>
          <a:p>
            <a:pPr marL="342900" lvl="0" indent="-342900">
              <a:buFont typeface="Arial" panose="020B0604020202020204" pitchFamily="34" charset="0"/>
              <a:buChar char="•"/>
            </a:pPr>
            <a:r>
              <a:rPr lang="nl-NL" sz="2200" dirty="0"/>
              <a:t>Richt u bij het lichamelijk onderzoek op de meest voorkomende en klinische relevante pathologische oorzaken van grote lengte, zoals (pseudo)pubertas </a:t>
            </a:r>
            <a:r>
              <a:rPr lang="nl-NL" sz="2200" dirty="0" err="1"/>
              <a:t>precox</a:t>
            </a:r>
            <a:r>
              <a:rPr lang="nl-NL" sz="2200" dirty="0"/>
              <a:t> (dus bepaal puberteits-stadia), het Klinefelter-syndroom (Bijlage 2H)(NKV, 2018) en het </a:t>
            </a:r>
            <a:r>
              <a:rPr lang="nl-NL" sz="2200" dirty="0" err="1"/>
              <a:t>Marfan</a:t>
            </a:r>
            <a:r>
              <a:rPr lang="nl-NL" sz="2200" dirty="0"/>
              <a:t>-syndroom (Bijlage 2I)(NVK, 2013). Een grote hoofdomtrek kan op het </a:t>
            </a:r>
            <a:r>
              <a:rPr lang="nl-NL" sz="2200" dirty="0" err="1"/>
              <a:t>Sotos</a:t>
            </a:r>
            <a:r>
              <a:rPr lang="nl-NL" sz="2200" dirty="0"/>
              <a:t>-syndroom wijzen (bijlage 2J).</a:t>
            </a:r>
            <a:endParaRPr lang="en-GB" sz="2200" dirty="0"/>
          </a:p>
        </p:txBody>
      </p:sp>
    </p:spTree>
    <p:extLst>
      <p:ext uri="{BB962C8B-B14F-4D97-AF65-F5344CB8AC3E}">
        <p14:creationId xmlns:p14="http://schemas.microsoft.com/office/powerpoint/2010/main" val="23912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(4)</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nl-NL" sz="2200" dirty="0">
                <a:solidFill>
                  <a:srgbClr val="000000"/>
                </a:solidFill>
              </a:rPr>
              <a:t>Bepaal bij alle kinderen met grote lengte/groeiversnelling op basis van een röntgenfoto van de linker hand de skeletleeftijd. Bereken de eindlengtevoorspelling maar houdt er rekening mee dat deze voorspelling weinig betrouwbaar is voordat lange meisjes en jongens een lengte van respectievelijk 170 cm en 185 cm hebben bereikt.</a:t>
            </a:r>
          </a:p>
          <a:p>
            <a:pPr marL="342900" lvl="0" indent="-342900">
              <a:buFont typeface="Arial" panose="020B0604020202020204" pitchFamily="34" charset="0"/>
              <a:buChar char="•"/>
            </a:pPr>
            <a:endParaRPr lang="nl-NL" sz="2200" dirty="0">
              <a:solidFill>
                <a:srgbClr val="000000"/>
              </a:solidFill>
            </a:endParaRPr>
          </a:p>
          <a:p>
            <a:pPr marL="342900" lvl="0" indent="-342900">
              <a:buFont typeface="Arial" panose="020B0604020202020204" pitchFamily="34" charset="0"/>
              <a:buChar char="•"/>
            </a:pPr>
            <a:r>
              <a:rPr lang="nl-NL" sz="2200" dirty="0"/>
              <a:t>Gebruik bij een kind met grote lengte/groeiversnelling Bijlage 2K voor het inzetten van verdere diagnostiek naar specifieke oorzaken van grote lengte. Zet bij verdenking op het Klinefelter-syndroom </a:t>
            </a:r>
            <a:r>
              <a:rPr lang="nl-NL" sz="2200" dirty="0" err="1"/>
              <a:t>laag-drempelig</a:t>
            </a:r>
            <a:r>
              <a:rPr lang="nl-NL" sz="2200" dirty="0"/>
              <a:t> array-analyse (of </a:t>
            </a:r>
            <a:r>
              <a:rPr lang="nl-NL" sz="2200" dirty="0" err="1"/>
              <a:t>karyotype</a:t>
            </a:r>
            <a:r>
              <a:rPr lang="nl-NL" sz="2200" dirty="0"/>
              <a:t>) in.</a:t>
            </a:r>
            <a:endParaRPr lang="en-GB" sz="2200" dirty="0"/>
          </a:p>
        </p:txBody>
      </p:sp>
    </p:spTree>
    <p:extLst>
      <p:ext uri="{BB962C8B-B14F-4D97-AF65-F5344CB8AC3E}">
        <p14:creationId xmlns:p14="http://schemas.microsoft.com/office/powerpoint/2010/main" val="28429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(5)</a:t>
            </a:r>
            <a:endParaRPr lang="en-GB" dirty="0"/>
          </a:p>
        </p:txBody>
      </p:sp>
      <p:sp>
        <p:nvSpPr>
          <p:cNvPr id="3" name="Content Placeholder 2"/>
          <p:cNvSpPr>
            <a:spLocks noGrp="1"/>
          </p:cNvSpPr>
          <p:nvPr>
            <p:ph idx="1"/>
          </p:nvPr>
        </p:nvSpPr>
        <p:spPr/>
        <p:txBody>
          <a:bodyPr/>
          <a:lstStyle/>
          <a:p>
            <a:pPr lvl="0"/>
            <a:r>
              <a:rPr lang="en-US" sz="2200" dirty="0" err="1">
                <a:solidFill>
                  <a:srgbClr val="000000"/>
                </a:solidFill>
              </a:rPr>
              <a:t>Verwijs</a:t>
            </a:r>
            <a:r>
              <a:rPr lang="en-US" sz="2200" dirty="0">
                <a:solidFill>
                  <a:srgbClr val="000000"/>
                </a:solidFill>
              </a:rPr>
              <a:t> </a:t>
            </a:r>
            <a:r>
              <a:rPr lang="en-US" sz="2200" dirty="0" err="1">
                <a:solidFill>
                  <a:srgbClr val="000000"/>
                </a:solidFill>
              </a:rPr>
              <a:t>een</a:t>
            </a:r>
            <a:r>
              <a:rPr lang="en-US" sz="2200" dirty="0">
                <a:solidFill>
                  <a:srgbClr val="000000"/>
                </a:solidFill>
              </a:rPr>
              <a:t> kind met </a:t>
            </a:r>
            <a:r>
              <a:rPr lang="en-US" sz="2200" dirty="0" err="1">
                <a:solidFill>
                  <a:srgbClr val="000000"/>
                </a:solidFill>
              </a:rPr>
              <a:t>grote</a:t>
            </a:r>
            <a:r>
              <a:rPr lang="en-US" sz="2200" dirty="0">
                <a:solidFill>
                  <a:srgbClr val="000000"/>
                </a:solidFill>
              </a:rPr>
              <a:t> </a:t>
            </a:r>
            <a:r>
              <a:rPr lang="en-US" sz="2200" dirty="0" err="1">
                <a:solidFill>
                  <a:srgbClr val="000000"/>
                </a:solidFill>
              </a:rPr>
              <a:t>lengte</a:t>
            </a:r>
            <a:r>
              <a:rPr lang="en-US" sz="2200" dirty="0">
                <a:solidFill>
                  <a:srgbClr val="000000"/>
                </a:solidFill>
              </a:rPr>
              <a:t>/</a:t>
            </a:r>
            <a:r>
              <a:rPr lang="en-US" sz="2200" dirty="0" err="1">
                <a:solidFill>
                  <a:srgbClr val="000000"/>
                </a:solidFill>
              </a:rPr>
              <a:t>groeiversnelling</a:t>
            </a:r>
            <a:r>
              <a:rPr lang="en-US" sz="2200" dirty="0">
                <a:solidFill>
                  <a:srgbClr val="000000"/>
                </a:solidFill>
              </a:rPr>
              <a:t> </a:t>
            </a:r>
            <a:r>
              <a:rPr lang="en-US" sz="2200" dirty="0" err="1">
                <a:solidFill>
                  <a:srgbClr val="000000"/>
                </a:solidFill>
              </a:rPr>
              <a:t>naar</a:t>
            </a:r>
            <a:r>
              <a:rPr lang="en-US" sz="2200" dirty="0">
                <a:solidFill>
                  <a:srgbClr val="000000"/>
                </a:solidFill>
              </a:rPr>
              <a:t> </a:t>
            </a:r>
            <a:r>
              <a:rPr lang="en-US" sz="2200" dirty="0" err="1">
                <a:solidFill>
                  <a:srgbClr val="000000"/>
                </a:solidFill>
              </a:rPr>
              <a:t>een</a:t>
            </a:r>
            <a:r>
              <a:rPr lang="en-US" sz="2200" dirty="0">
                <a:solidFill>
                  <a:srgbClr val="000000"/>
                </a:solidFill>
              </a:rPr>
              <a:t> </a:t>
            </a:r>
            <a:r>
              <a:rPr lang="en-US" sz="2200" dirty="0" err="1">
                <a:solidFill>
                  <a:srgbClr val="000000"/>
                </a:solidFill>
              </a:rPr>
              <a:t>klinisch</a:t>
            </a:r>
            <a:r>
              <a:rPr lang="en-US" sz="2200" dirty="0">
                <a:solidFill>
                  <a:srgbClr val="000000"/>
                </a:solidFill>
              </a:rPr>
              <a:t> </a:t>
            </a:r>
            <a:r>
              <a:rPr lang="en-US" sz="2200" dirty="0" err="1">
                <a:solidFill>
                  <a:srgbClr val="000000"/>
                </a:solidFill>
              </a:rPr>
              <a:t>geneticus</a:t>
            </a:r>
            <a:r>
              <a:rPr lang="en-US" sz="2200" dirty="0">
                <a:solidFill>
                  <a:srgbClr val="000000"/>
                </a:solidFill>
              </a:rPr>
              <a:t> </a:t>
            </a:r>
            <a:r>
              <a:rPr lang="en-US" sz="2200" dirty="0" err="1">
                <a:solidFill>
                  <a:srgbClr val="000000"/>
                </a:solidFill>
              </a:rPr>
              <a:t>indien</a:t>
            </a:r>
            <a:r>
              <a:rPr lang="en-US" sz="2200" dirty="0">
                <a:solidFill>
                  <a:srgbClr val="000000"/>
                </a:solidFill>
              </a:rPr>
              <a:t> </a:t>
            </a:r>
            <a:r>
              <a:rPr lang="en-US" sz="2200" dirty="0" err="1">
                <a:solidFill>
                  <a:srgbClr val="000000"/>
                </a:solidFill>
              </a:rPr>
              <a:t>lengte</a:t>
            </a:r>
            <a:r>
              <a:rPr lang="en-US" sz="2200" dirty="0">
                <a:solidFill>
                  <a:srgbClr val="000000"/>
                </a:solidFill>
              </a:rPr>
              <a:t>-SDS&gt;2 EN </a:t>
            </a:r>
            <a:r>
              <a:rPr lang="en-US" sz="2200" dirty="0" err="1">
                <a:solidFill>
                  <a:srgbClr val="000000"/>
                </a:solidFill>
              </a:rPr>
              <a:t>tenminste</a:t>
            </a:r>
            <a:r>
              <a:rPr lang="en-US" sz="2200" dirty="0">
                <a:solidFill>
                  <a:srgbClr val="000000"/>
                </a:solidFill>
              </a:rPr>
              <a:t> </a:t>
            </a:r>
            <a:r>
              <a:rPr lang="en-US" sz="2200" dirty="0" err="1">
                <a:solidFill>
                  <a:srgbClr val="000000"/>
                </a:solidFill>
              </a:rPr>
              <a:t>één</a:t>
            </a:r>
            <a:r>
              <a:rPr lang="en-US" sz="2200" dirty="0">
                <a:solidFill>
                  <a:srgbClr val="000000"/>
                </a:solidFill>
              </a:rPr>
              <a:t> van de </a:t>
            </a:r>
            <a:r>
              <a:rPr lang="en-US" sz="2200" dirty="0" err="1">
                <a:solidFill>
                  <a:srgbClr val="000000"/>
                </a:solidFill>
              </a:rPr>
              <a:t>volgende</a:t>
            </a:r>
            <a:r>
              <a:rPr lang="en-US" sz="2200" dirty="0">
                <a:solidFill>
                  <a:srgbClr val="000000"/>
                </a:solidFill>
              </a:rPr>
              <a:t> </a:t>
            </a:r>
            <a:r>
              <a:rPr lang="en-US" sz="2200" dirty="0" err="1">
                <a:solidFill>
                  <a:srgbClr val="000000"/>
                </a:solidFill>
              </a:rPr>
              <a:t>kenmerken</a:t>
            </a:r>
            <a:r>
              <a:rPr lang="en-US" sz="2200" dirty="0">
                <a:solidFill>
                  <a:srgbClr val="000000"/>
                </a:solidFill>
              </a:rPr>
              <a:t>: </a:t>
            </a:r>
          </a:p>
          <a:p>
            <a:pPr marL="342900" lvl="0" indent="-342900">
              <a:buFont typeface="Arial" panose="020B0604020202020204" pitchFamily="34" charset="0"/>
              <a:buChar char="•"/>
            </a:pPr>
            <a:r>
              <a:rPr lang="en-US" sz="2200" dirty="0" err="1">
                <a:solidFill>
                  <a:srgbClr val="000000"/>
                </a:solidFill>
              </a:rPr>
              <a:t>ontwikkelingsachterstand</a:t>
            </a:r>
            <a:r>
              <a:rPr lang="en-US" sz="2200" dirty="0">
                <a:solidFill>
                  <a:srgbClr val="000000"/>
                </a:solidFill>
              </a:rPr>
              <a:t> </a:t>
            </a:r>
          </a:p>
          <a:p>
            <a:pPr marL="342900" lvl="0" indent="-342900">
              <a:buFont typeface="Arial" panose="020B0604020202020204" pitchFamily="34" charset="0"/>
              <a:buChar char="•"/>
            </a:pPr>
            <a:r>
              <a:rPr lang="en-US" sz="2200" dirty="0" err="1">
                <a:solidFill>
                  <a:srgbClr val="000000"/>
                </a:solidFill>
              </a:rPr>
              <a:t>dysmorfe</a:t>
            </a:r>
            <a:r>
              <a:rPr lang="en-US" sz="2200" dirty="0">
                <a:solidFill>
                  <a:srgbClr val="000000"/>
                </a:solidFill>
              </a:rPr>
              <a:t> </a:t>
            </a:r>
            <a:r>
              <a:rPr lang="en-US" sz="2200" dirty="0" err="1">
                <a:solidFill>
                  <a:srgbClr val="000000"/>
                </a:solidFill>
              </a:rPr>
              <a:t>kenmerken</a:t>
            </a:r>
            <a:r>
              <a:rPr lang="en-US" sz="2200" dirty="0">
                <a:solidFill>
                  <a:srgbClr val="000000"/>
                </a:solidFill>
              </a:rPr>
              <a:t> </a:t>
            </a:r>
          </a:p>
          <a:p>
            <a:pPr marL="342900" lvl="0" indent="-342900">
              <a:buFont typeface="Arial" panose="020B0604020202020204" pitchFamily="34" charset="0"/>
              <a:buChar char="•"/>
            </a:pPr>
            <a:r>
              <a:rPr lang="en-US" sz="2200" dirty="0" err="1">
                <a:solidFill>
                  <a:srgbClr val="000000"/>
                </a:solidFill>
              </a:rPr>
              <a:t>disproporties</a:t>
            </a:r>
            <a:r>
              <a:rPr lang="en-US" sz="2200" dirty="0">
                <a:solidFill>
                  <a:srgbClr val="000000"/>
                </a:solidFill>
              </a:rPr>
              <a:t> (</a:t>
            </a:r>
            <a:r>
              <a:rPr lang="en-US" sz="2200" dirty="0" err="1">
                <a:solidFill>
                  <a:srgbClr val="000000"/>
                </a:solidFill>
              </a:rPr>
              <a:t>zithoogte</a:t>
            </a:r>
            <a:r>
              <a:rPr lang="en-US" sz="2200" dirty="0">
                <a:solidFill>
                  <a:srgbClr val="000000"/>
                </a:solidFill>
              </a:rPr>
              <a:t>/</a:t>
            </a:r>
            <a:r>
              <a:rPr lang="en-US" sz="2200" dirty="0" err="1">
                <a:solidFill>
                  <a:srgbClr val="000000"/>
                </a:solidFill>
              </a:rPr>
              <a:t>lengte</a:t>
            </a:r>
            <a:r>
              <a:rPr lang="en-US" sz="2200" dirty="0">
                <a:solidFill>
                  <a:srgbClr val="000000"/>
                </a:solidFill>
              </a:rPr>
              <a:t> ratio-SDS&lt;-2 EN/OF </a:t>
            </a:r>
            <a:r>
              <a:rPr lang="en-US" sz="2200" dirty="0" err="1">
                <a:solidFill>
                  <a:srgbClr val="000000"/>
                </a:solidFill>
              </a:rPr>
              <a:t>spanwijdte</a:t>
            </a:r>
            <a:r>
              <a:rPr lang="en-US" sz="2200" dirty="0">
                <a:solidFill>
                  <a:srgbClr val="000000"/>
                </a:solidFill>
              </a:rPr>
              <a:t> minus </a:t>
            </a:r>
            <a:r>
              <a:rPr lang="en-US" sz="2200" dirty="0" err="1">
                <a:solidFill>
                  <a:srgbClr val="000000"/>
                </a:solidFill>
              </a:rPr>
              <a:t>lengte</a:t>
            </a:r>
            <a:r>
              <a:rPr lang="en-US" sz="2200" dirty="0">
                <a:solidFill>
                  <a:srgbClr val="000000"/>
                </a:solidFill>
              </a:rPr>
              <a:t> &gt;6 cm)</a:t>
            </a:r>
          </a:p>
          <a:p>
            <a:pPr marL="342900" lvl="0" indent="-342900">
              <a:buFont typeface="Arial" panose="020B0604020202020204" pitchFamily="34" charset="0"/>
              <a:buChar char="•"/>
            </a:pPr>
            <a:r>
              <a:rPr lang="en-US" sz="2200" dirty="0" err="1">
                <a:solidFill>
                  <a:srgbClr val="000000"/>
                </a:solidFill>
              </a:rPr>
              <a:t>één</a:t>
            </a:r>
            <a:r>
              <a:rPr lang="en-US" sz="2200" dirty="0">
                <a:solidFill>
                  <a:srgbClr val="000000"/>
                </a:solidFill>
              </a:rPr>
              <a:t> van de </a:t>
            </a:r>
            <a:r>
              <a:rPr lang="en-US" sz="2200" dirty="0" err="1">
                <a:solidFill>
                  <a:srgbClr val="000000"/>
                </a:solidFill>
              </a:rPr>
              <a:t>ouders</a:t>
            </a:r>
            <a:r>
              <a:rPr lang="en-US" sz="2200" dirty="0">
                <a:solidFill>
                  <a:srgbClr val="000000"/>
                </a:solidFill>
              </a:rPr>
              <a:t> </a:t>
            </a:r>
            <a:r>
              <a:rPr lang="en-US" sz="2200" dirty="0" err="1">
                <a:solidFill>
                  <a:srgbClr val="000000"/>
                </a:solidFill>
              </a:rPr>
              <a:t>groot</a:t>
            </a:r>
            <a:r>
              <a:rPr lang="en-US" sz="2200" dirty="0">
                <a:solidFill>
                  <a:srgbClr val="000000"/>
                </a:solidFill>
              </a:rPr>
              <a:t> EN </a:t>
            </a:r>
            <a:r>
              <a:rPr lang="en-US" sz="2200" dirty="0" err="1">
                <a:solidFill>
                  <a:srgbClr val="000000"/>
                </a:solidFill>
              </a:rPr>
              <a:t>dysmorf</a:t>
            </a:r>
            <a:r>
              <a:rPr lang="en-US" sz="2200" dirty="0">
                <a:solidFill>
                  <a:srgbClr val="000000"/>
                </a:solidFill>
              </a:rPr>
              <a:t> EN/OF </a:t>
            </a:r>
            <a:r>
              <a:rPr lang="en-US" sz="2200" dirty="0" err="1">
                <a:solidFill>
                  <a:srgbClr val="000000"/>
                </a:solidFill>
              </a:rPr>
              <a:t>gedisproportioneerd</a:t>
            </a:r>
            <a:endParaRPr lang="en-US" sz="2200" dirty="0">
              <a:solidFill>
                <a:srgbClr val="000000"/>
              </a:solidFill>
            </a:endParaRPr>
          </a:p>
          <a:p>
            <a:pPr lvl="0"/>
            <a:endParaRPr lang="en-US" sz="2200" dirty="0">
              <a:solidFill>
                <a:srgbClr val="000000"/>
              </a:solidFill>
            </a:endParaRPr>
          </a:p>
          <a:p>
            <a:pPr lvl="0"/>
            <a:r>
              <a:rPr lang="en-US" sz="2200" dirty="0" err="1">
                <a:solidFill>
                  <a:srgbClr val="000000"/>
                </a:solidFill>
              </a:rPr>
              <a:t>Verwijs</a:t>
            </a:r>
            <a:r>
              <a:rPr lang="en-US" sz="2200" dirty="0">
                <a:solidFill>
                  <a:srgbClr val="000000"/>
                </a:solidFill>
              </a:rPr>
              <a:t> </a:t>
            </a:r>
            <a:r>
              <a:rPr lang="en-US" sz="2200" dirty="0" err="1">
                <a:solidFill>
                  <a:srgbClr val="000000"/>
                </a:solidFill>
              </a:rPr>
              <a:t>naar</a:t>
            </a:r>
            <a:r>
              <a:rPr lang="en-US" sz="2200" dirty="0">
                <a:solidFill>
                  <a:srgbClr val="000000"/>
                </a:solidFill>
              </a:rPr>
              <a:t> </a:t>
            </a:r>
            <a:r>
              <a:rPr lang="en-US" sz="2200" dirty="0" err="1">
                <a:solidFill>
                  <a:srgbClr val="000000"/>
                </a:solidFill>
              </a:rPr>
              <a:t>een</a:t>
            </a:r>
            <a:r>
              <a:rPr lang="en-US" sz="2200" dirty="0">
                <a:solidFill>
                  <a:srgbClr val="000000"/>
                </a:solidFill>
              </a:rPr>
              <a:t> </a:t>
            </a:r>
            <a:r>
              <a:rPr lang="en-US" sz="2200" dirty="0" err="1">
                <a:solidFill>
                  <a:srgbClr val="000000"/>
                </a:solidFill>
              </a:rPr>
              <a:t>endogeneticaspreekuur</a:t>
            </a:r>
            <a:r>
              <a:rPr lang="en-US" sz="2200" dirty="0">
                <a:solidFill>
                  <a:srgbClr val="000000"/>
                </a:solidFill>
              </a:rPr>
              <a:t> of </a:t>
            </a:r>
            <a:r>
              <a:rPr lang="en-US" sz="2200" dirty="0" err="1">
                <a:solidFill>
                  <a:srgbClr val="000000"/>
                </a:solidFill>
              </a:rPr>
              <a:t>expertisecentrum</a:t>
            </a:r>
            <a:r>
              <a:rPr lang="en-US" sz="2200" dirty="0">
                <a:solidFill>
                  <a:srgbClr val="000000"/>
                </a:solidFill>
              </a:rPr>
              <a:t> </a:t>
            </a:r>
            <a:r>
              <a:rPr lang="en-US" sz="2200" dirty="0" err="1">
                <a:solidFill>
                  <a:srgbClr val="000000"/>
                </a:solidFill>
              </a:rPr>
              <a:t>voor</a:t>
            </a:r>
            <a:r>
              <a:rPr lang="en-US" sz="2200" dirty="0">
                <a:solidFill>
                  <a:srgbClr val="000000"/>
                </a:solidFill>
              </a:rPr>
              <a:t> </a:t>
            </a:r>
            <a:r>
              <a:rPr lang="en-US" sz="2200" dirty="0" err="1">
                <a:solidFill>
                  <a:srgbClr val="000000"/>
                </a:solidFill>
              </a:rPr>
              <a:t>groeistoornissen</a:t>
            </a:r>
            <a:r>
              <a:rPr lang="en-US" sz="2200" dirty="0">
                <a:solidFill>
                  <a:srgbClr val="000000"/>
                </a:solidFill>
              </a:rPr>
              <a:t> </a:t>
            </a:r>
            <a:r>
              <a:rPr lang="en-US" sz="2200" dirty="0" err="1">
                <a:solidFill>
                  <a:srgbClr val="000000"/>
                </a:solidFill>
              </a:rPr>
              <a:t>indien</a:t>
            </a:r>
            <a:r>
              <a:rPr lang="en-US" sz="2200" dirty="0">
                <a:solidFill>
                  <a:srgbClr val="000000"/>
                </a:solidFill>
              </a:rPr>
              <a:t>: </a:t>
            </a:r>
          </a:p>
          <a:p>
            <a:pPr lvl="0"/>
            <a:r>
              <a:rPr lang="en-US" sz="2200" dirty="0">
                <a:solidFill>
                  <a:srgbClr val="000000"/>
                </a:solidFill>
              </a:rPr>
              <a:t>•	</a:t>
            </a:r>
            <a:r>
              <a:rPr lang="en-US" sz="2200" dirty="0" err="1">
                <a:solidFill>
                  <a:srgbClr val="000000"/>
                </a:solidFill>
              </a:rPr>
              <a:t>Lengte</a:t>
            </a:r>
            <a:r>
              <a:rPr lang="en-US" sz="2200" dirty="0">
                <a:solidFill>
                  <a:srgbClr val="000000"/>
                </a:solidFill>
              </a:rPr>
              <a:t>-SDS&gt;3 EN/OF </a:t>
            </a:r>
          </a:p>
          <a:p>
            <a:pPr lvl="0"/>
            <a:r>
              <a:rPr lang="en-US" sz="2200" dirty="0">
                <a:solidFill>
                  <a:srgbClr val="000000"/>
                </a:solidFill>
              </a:rPr>
              <a:t>•	</a:t>
            </a:r>
            <a:r>
              <a:rPr lang="en-US" sz="2200" dirty="0" err="1">
                <a:solidFill>
                  <a:srgbClr val="000000"/>
                </a:solidFill>
              </a:rPr>
              <a:t>Lengte</a:t>
            </a:r>
            <a:r>
              <a:rPr lang="en-US" sz="2200" dirty="0">
                <a:solidFill>
                  <a:srgbClr val="000000"/>
                </a:solidFill>
              </a:rPr>
              <a:t>-SDS min TH-SDS&gt;+2,5</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24105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Noodzakelijke</a:t>
            </a:r>
            <a:r>
              <a:rPr lang="en-US" dirty="0"/>
              <a:t> </a:t>
            </a:r>
            <a:r>
              <a:rPr lang="en-US" dirty="0" err="1"/>
              <a:t>voorzieningen</a:t>
            </a:r>
            <a:r>
              <a:rPr lang="en-US" dirty="0"/>
              <a:t>  in de </a:t>
            </a:r>
            <a:r>
              <a:rPr lang="en-US" dirty="0" err="1"/>
              <a:t>polikliniek</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200" dirty="0" err="1">
                <a:solidFill>
                  <a:srgbClr val="000000"/>
                </a:solidFill>
              </a:rPr>
              <a:t>Regelmatig</a:t>
            </a:r>
            <a:r>
              <a:rPr lang="en-US" sz="2200" dirty="0">
                <a:solidFill>
                  <a:srgbClr val="000000"/>
                </a:solidFill>
              </a:rPr>
              <a:t> </a:t>
            </a:r>
            <a:r>
              <a:rPr lang="en-US" sz="2200" dirty="0" err="1">
                <a:solidFill>
                  <a:srgbClr val="000000"/>
                </a:solidFill>
              </a:rPr>
              <a:t>geijkte</a:t>
            </a:r>
            <a:r>
              <a:rPr lang="en-US" sz="2200" dirty="0">
                <a:solidFill>
                  <a:srgbClr val="000000"/>
                </a:solidFill>
              </a:rPr>
              <a:t> </a:t>
            </a:r>
            <a:r>
              <a:rPr lang="en-US" sz="2200" dirty="0" err="1">
                <a:solidFill>
                  <a:srgbClr val="000000"/>
                </a:solidFill>
              </a:rPr>
              <a:t>meetapparatuur</a:t>
            </a:r>
            <a:r>
              <a:rPr lang="en-US" sz="2200" dirty="0">
                <a:solidFill>
                  <a:srgbClr val="000000"/>
                </a:solidFill>
              </a:rPr>
              <a:t> : 0-2 </a:t>
            </a:r>
            <a:r>
              <a:rPr lang="en-US" sz="2200" dirty="0" err="1">
                <a:solidFill>
                  <a:srgbClr val="000000"/>
                </a:solidFill>
              </a:rPr>
              <a:t>jaar</a:t>
            </a:r>
            <a:r>
              <a:rPr lang="en-US" sz="2200" dirty="0">
                <a:solidFill>
                  <a:srgbClr val="000000"/>
                </a:solidFill>
              </a:rPr>
              <a:t> </a:t>
            </a:r>
            <a:r>
              <a:rPr lang="en-US" sz="2200" dirty="0" err="1">
                <a:solidFill>
                  <a:srgbClr val="000000"/>
                </a:solidFill>
              </a:rPr>
              <a:t>liggend</a:t>
            </a:r>
            <a:r>
              <a:rPr lang="en-US" sz="2200" dirty="0">
                <a:solidFill>
                  <a:srgbClr val="000000"/>
                </a:solidFill>
              </a:rPr>
              <a:t>, </a:t>
            </a:r>
            <a:r>
              <a:rPr lang="en-US" sz="2200" dirty="0" err="1">
                <a:solidFill>
                  <a:srgbClr val="000000"/>
                </a:solidFill>
              </a:rPr>
              <a:t>vanaf</a:t>
            </a:r>
            <a:r>
              <a:rPr lang="en-US" sz="2200" dirty="0">
                <a:solidFill>
                  <a:srgbClr val="000000"/>
                </a:solidFill>
              </a:rPr>
              <a:t> 2 </a:t>
            </a:r>
            <a:r>
              <a:rPr lang="en-US" sz="2200" dirty="0" err="1">
                <a:solidFill>
                  <a:srgbClr val="000000"/>
                </a:solidFill>
              </a:rPr>
              <a:t>jaar</a:t>
            </a:r>
            <a:r>
              <a:rPr lang="en-US" sz="2200" dirty="0">
                <a:solidFill>
                  <a:srgbClr val="000000"/>
                </a:solidFill>
              </a:rPr>
              <a:t> </a:t>
            </a:r>
            <a:r>
              <a:rPr lang="en-US" sz="2200" dirty="0" err="1">
                <a:solidFill>
                  <a:srgbClr val="000000"/>
                </a:solidFill>
              </a:rPr>
              <a:t>staand</a:t>
            </a:r>
            <a:r>
              <a:rPr lang="en-US" sz="2200" dirty="0">
                <a:solidFill>
                  <a:srgbClr val="000000"/>
                </a:solidFill>
              </a:rPr>
              <a:t> (stadiometer)</a:t>
            </a:r>
          </a:p>
          <a:p>
            <a:pPr marL="342900" lvl="0" indent="-342900">
              <a:buFont typeface="Arial" panose="020B0604020202020204" pitchFamily="34" charset="0"/>
              <a:buChar char="•"/>
            </a:pPr>
            <a:endParaRPr lang="en-US" sz="2200" dirty="0">
              <a:solidFill>
                <a:srgbClr val="000000"/>
              </a:solidFill>
            </a:endParaRPr>
          </a:p>
          <a:p>
            <a:pPr marL="342900" lvl="0" indent="-342900">
              <a:buFont typeface="Arial" panose="020B0604020202020204" pitchFamily="34" charset="0"/>
              <a:buChar char="•"/>
            </a:pPr>
            <a:r>
              <a:rPr lang="en-US" sz="2200" dirty="0" err="1">
                <a:solidFill>
                  <a:srgbClr val="000000"/>
                </a:solidFill>
              </a:rPr>
              <a:t>Verstelbaar</a:t>
            </a:r>
            <a:r>
              <a:rPr lang="en-US" sz="2200" dirty="0">
                <a:solidFill>
                  <a:srgbClr val="000000"/>
                </a:solidFill>
              </a:rPr>
              <a:t> </a:t>
            </a:r>
            <a:r>
              <a:rPr lang="en-US" sz="2200" dirty="0" err="1">
                <a:solidFill>
                  <a:srgbClr val="000000"/>
                </a:solidFill>
              </a:rPr>
              <a:t>bankje</a:t>
            </a:r>
            <a:r>
              <a:rPr lang="en-US" sz="2200" dirty="0">
                <a:solidFill>
                  <a:srgbClr val="000000"/>
                </a:solidFill>
              </a:rPr>
              <a:t> om de </a:t>
            </a:r>
            <a:r>
              <a:rPr lang="en-US" sz="2200" dirty="0" err="1">
                <a:solidFill>
                  <a:srgbClr val="000000"/>
                </a:solidFill>
              </a:rPr>
              <a:t>zithoogte</a:t>
            </a:r>
            <a:r>
              <a:rPr lang="en-US" sz="2200" dirty="0">
                <a:solidFill>
                  <a:srgbClr val="000000"/>
                </a:solidFill>
              </a:rPr>
              <a:t> te </a:t>
            </a:r>
            <a:r>
              <a:rPr lang="en-US" sz="2200" dirty="0" err="1">
                <a:solidFill>
                  <a:srgbClr val="000000"/>
                </a:solidFill>
              </a:rPr>
              <a:t>meten</a:t>
            </a:r>
            <a:endParaRPr lang="en-US" sz="2200" dirty="0">
              <a:solidFill>
                <a:srgbClr val="000000"/>
              </a:solidFill>
            </a:endParaRPr>
          </a:p>
          <a:p>
            <a:pPr marL="342900" lvl="0" indent="-342900">
              <a:buFont typeface="Arial" panose="020B0604020202020204" pitchFamily="34" charset="0"/>
              <a:buChar char="•"/>
            </a:pPr>
            <a:endParaRPr lang="en-US" sz="2200" dirty="0">
              <a:solidFill>
                <a:srgbClr val="000000"/>
              </a:solidFill>
            </a:endParaRPr>
          </a:p>
          <a:p>
            <a:pPr marL="342900" lvl="0" indent="-342900">
              <a:buFont typeface="Arial" panose="020B0604020202020204" pitchFamily="34" charset="0"/>
              <a:buChar char="•"/>
            </a:pPr>
            <a:r>
              <a:rPr lang="en-US" sz="2200" dirty="0" err="1">
                <a:solidFill>
                  <a:srgbClr val="000000"/>
                </a:solidFill>
              </a:rPr>
              <a:t>Mogelijkheid</a:t>
            </a:r>
            <a:r>
              <a:rPr lang="en-US" sz="2200" dirty="0">
                <a:solidFill>
                  <a:srgbClr val="000000"/>
                </a:solidFill>
              </a:rPr>
              <a:t> om </a:t>
            </a:r>
            <a:r>
              <a:rPr lang="en-US" sz="2200" dirty="0" err="1">
                <a:solidFill>
                  <a:srgbClr val="000000"/>
                </a:solidFill>
              </a:rPr>
              <a:t>spanwijdte</a:t>
            </a:r>
            <a:r>
              <a:rPr lang="en-US" sz="2200" dirty="0">
                <a:solidFill>
                  <a:srgbClr val="000000"/>
                </a:solidFill>
              </a:rPr>
              <a:t> </a:t>
            </a:r>
            <a:r>
              <a:rPr lang="en-US" sz="2200" dirty="0" err="1">
                <a:solidFill>
                  <a:srgbClr val="000000"/>
                </a:solidFill>
              </a:rPr>
              <a:t>te</a:t>
            </a:r>
            <a:r>
              <a:rPr lang="en-US" sz="2200" dirty="0">
                <a:solidFill>
                  <a:srgbClr val="000000"/>
                </a:solidFill>
              </a:rPr>
              <a:t> </a:t>
            </a:r>
            <a:r>
              <a:rPr lang="en-US" sz="2200" dirty="0" err="1">
                <a:solidFill>
                  <a:srgbClr val="000000"/>
                </a:solidFill>
              </a:rPr>
              <a:t>meten</a:t>
            </a:r>
            <a:endParaRPr lang="en-GB" sz="2200" dirty="0"/>
          </a:p>
        </p:txBody>
      </p:sp>
    </p:spTree>
    <p:extLst>
      <p:ext uri="{BB962C8B-B14F-4D97-AF65-F5344CB8AC3E}">
        <p14:creationId xmlns:p14="http://schemas.microsoft.com/office/powerpoint/2010/main" val="3430829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E3C870-50DB-4865-AFEF-B48743936BBC}"/>
              </a:ext>
            </a:extLst>
          </p:cNvPr>
          <p:cNvSpPr/>
          <p:nvPr/>
        </p:nvSpPr>
        <p:spPr>
          <a:xfrm>
            <a:off x="19728" y="16654"/>
            <a:ext cx="9141570" cy="6863627"/>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eshoek 6"/>
          <p:cNvSpPr/>
          <p:nvPr/>
        </p:nvSpPr>
        <p:spPr>
          <a:xfrm>
            <a:off x="4356427" y="2361574"/>
            <a:ext cx="1674906" cy="69422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≥1 signaal voor primaire of secundaire groeistoornis?</a:t>
            </a:r>
          </a:p>
        </p:txBody>
      </p:sp>
      <p:sp>
        <p:nvSpPr>
          <p:cNvPr id="8" name="Zeshoek 7"/>
          <p:cNvSpPr/>
          <p:nvPr/>
        </p:nvSpPr>
        <p:spPr>
          <a:xfrm>
            <a:off x="2094012" y="2156608"/>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Verdacht voor Klinefelter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2H</a:t>
            </a:r>
            <a:r>
              <a:rPr kumimoji="0" lang="nl-NL" sz="1100" b="0" i="0" u="none" strike="noStrike" kern="1200" cap="none" spc="0" normalizeH="0" baseline="0" noProof="0" dirty="0">
                <a:ln>
                  <a:noFill/>
                </a:ln>
                <a:solidFill>
                  <a:schemeClr val="bg1"/>
                </a:solidFill>
                <a:effectLst/>
                <a:uLnTx/>
                <a:uFillTx/>
                <a:latin typeface="Calibri"/>
                <a:ea typeface="+mn-ea"/>
                <a:cs typeface="+mn-cs"/>
              </a:rPr>
              <a:t>) of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Marfan</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 2I</a:t>
            </a:r>
            <a:r>
              <a:rPr kumimoji="0" lang="nl-NL" sz="1100" b="0" i="0" u="none" strike="noStrike" kern="1200" cap="none" spc="0" normalizeH="0" baseline="0" noProof="0" dirty="0">
                <a:ln>
                  <a:noFill/>
                </a:ln>
                <a:solidFill>
                  <a:schemeClr val="bg1"/>
                </a:solidFill>
                <a:effectLst/>
                <a:uLnTx/>
                <a:uFillTx/>
                <a:latin typeface="Calibri"/>
                <a:ea typeface="+mn-ea"/>
                <a:cs typeface="+mn-cs"/>
              </a:rPr>
              <a:t>)?</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hthoek 9"/>
          <p:cNvSpPr/>
          <p:nvPr/>
        </p:nvSpPr>
        <p:spPr>
          <a:xfrm>
            <a:off x="2031681" y="3619083"/>
            <a:ext cx="1649103" cy="134651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signalen  en i.o.m. klinisch geneticus of kinderendocrinoloog kandidaat-gen strategie of hypo-these-vrije aanpak  (array en/of groei-</a:t>
            </a:r>
            <a:r>
              <a:rPr kumimoji="0" lang="nl-NL" sz="1100" b="0" i="0" u="none" strike="noStrike" kern="1200" cap="none" spc="0" normalizeH="0" baseline="0" noProof="0" dirty="0" err="1">
                <a:ln>
                  <a:noFill/>
                </a:ln>
                <a:solidFill>
                  <a:schemeClr val="bg1"/>
                </a:solidFill>
                <a:effectLst/>
                <a:uLnTx/>
                <a:uFillTx/>
                <a:latin typeface="Calibri"/>
                <a:ea typeface="+mn-ea"/>
                <a:cs typeface="+mn-cs"/>
              </a:rPr>
              <a:t>genpanel</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Rechthoek 13"/>
          <p:cNvSpPr/>
          <p:nvPr/>
        </p:nvSpPr>
        <p:spPr>
          <a:xfrm>
            <a:off x="7245342" y="2172882"/>
            <a:ext cx="1870141" cy="133489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Op basis van kliniek beslissen  over verder onderzoek (</a:t>
            </a:r>
            <a:r>
              <a:rPr kumimoji="0" lang="nl-NL" sz="1100" b="0" i="1" u="none" strike="noStrike" kern="1200" cap="none" spc="0" normalizeH="0" baseline="0" noProof="0" dirty="0">
                <a:ln>
                  <a:noFill/>
                </a:ln>
                <a:solidFill>
                  <a:schemeClr val="bg1"/>
                </a:solidFill>
                <a:effectLst/>
                <a:uLnTx/>
                <a:uFillTx/>
                <a:latin typeface="Calibri"/>
                <a:ea typeface="+mn-ea"/>
                <a:cs typeface="+mn-cs"/>
              </a:rPr>
              <a:t>Bijlage</a:t>
            </a:r>
            <a:r>
              <a:rPr kumimoji="0" lang="nl-NL" sz="1100" b="0" i="0" u="none" strike="noStrike" kern="1200" cap="none" spc="0" normalizeH="0" baseline="0" noProof="0" dirty="0">
                <a:ln>
                  <a:noFill/>
                </a:ln>
                <a:solidFill>
                  <a:schemeClr val="bg1"/>
                </a:solidFill>
                <a:effectLst/>
                <a:uLnTx/>
                <a:uFillTx/>
                <a:latin typeface="Calibri"/>
                <a:ea typeface="+mn-ea"/>
                <a:cs typeface="+mn-cs"/>
              </a:rPr>
              <a:t> </a:t>
            </a:r>
            <a:r>
              <a:rPr kumimoji="0" lang="nl-NL" sz="1100" b="0" i="1" u="none" strike="noStrike" kern="1200" cap="none" spc="0" normalizeH="0" baseline="0" noProof="0" dirty="0">
                <a:ln>
                  <a:noFill/>
                </a:ln>
                <a:solidFill>
                  <a:schemeClr val="bg1"/>
                </a:solidFill>
                <a:effectLst/>
                <a:uLnTx/>
                <a:uFillTx/>
                <a:latin typeface="Calibri"/>
                <a:ea typeface="+mn-ea"/>
                <a:cs typeface="+mn-cs"/>
              </a:rPr>
              <a:t>2K</a:t>
            </a:r>
            <a:r>
              <a:rPr kumimoji="0" lang="nl-NL" sz="1100" b="0" i="0" u="none" strike="noStrike" kern="1200" cap="none" spc="0" normalizeH="0" baseline="0" noProof="0" dirty="0">
                <a:ln>
                  <a:noFill/>
                </a:ln>
                <a:solidFill>
                  <a:schemeClr val="bg1"/>
                </a:solidFill>
                <a:effectLst/>
                <a:uLnTx/>
                <a:uFillTx/>
                <a:latin typeface="Calibri"/>
                <a:ea typeface="+mn-ea"/>
                <a:cs typeface="+mn-cs"/>
              </a:rPr>
              <a:t>) naar: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Pubertas </a:t>
            </a:r>
            <a:r>
              <a:rPr kumimoji="0" lang="nl-NL" sz="1100" b="0" i="0" u="none" strike="noStrike" kern="1200" cap="none" spc="0" normalizeH="0" baseline="0" noProof="0" dirty="0" err="1">
                <a:ln>
                  <a:noFill/>
                </a:ln>
                <a:solidFill>
                  <a:schemeClr val="bg1"/>
                </a:solidFill>
                <a:effectLst/>
                <a:uLnTx/>
                <a:uFillTx/>
                <a:latin typeface="Calibri"/>
                <a:ea typeface="+mn-ea"/>
                <a:cs typeface="+mn-cs"/>
              </a:rPr>
              <a:t>precox</a:t>
            </a:r>
            <a:endParaRPr kumimoji="0" lang="nl-NL" sz="1100" b="0" i="0" u="none" strike="noStrike" kern="1200" cap="none" spc="0" normalizeH="0" baseline="0" noProof="0" dirty="0">
              <a:ln>
                <a:noFill/>
              </a:ln>
              <a:solidFill>
                <a:schemeClr val="bg1"/>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Obesitas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Hyperthyreoïdie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GH overproductie </a:t>
            </a:r>
          </a:p>
        </p:txBody>
      </p:sp>
      <p:sp>
        <p:nvSpPr>
          <p:cNvPr id="11" name="Rechthoek 10"/>
          <p:cNvSpPr/>
          <p:nvPr/>
        </p:nvSpPr>
        <p:spPr>
          <a:xfrm>
            <a:off x="1106430" y="0"/>
            <a:ext cx="2976227" cy="209179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primaire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ontwikkelingsachterstand, motorische en/of spraak/taalachterstand, gedragsproblemen, excessieve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intrauteriene</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 cardiale- en oogafwijkingen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a:ln>
                  <a:noFill/>
                </a:ln>
                <a:solidFill>
                  <a:prstClr val="black"/>
                </a:solidFill>
                <a:effectLst/>
                <a:uLnTx/>
                <a:uFillTx/>
                <a:latin typeface="Calibri"/>
                <a:ea typeface="+mn-ea"/>
                <a:cs typeface="+mn-cs"/>
              </a:rPr>
              <a:t>dominante overerving, disproportie, dysmorfie, cardiale- en oogaandoening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disproportie (</a:t>
            </a:r>
            <a:r>
              <a:rPr kumimoji="0" lang="nl-NL" sz="1100" b="0" i="1" u="none" strike="noStrike" kern="1200" cap="none" spc="0" normalizeH="0" baseline="0" noProof="0" dirty="0">
                <a:ln>
                  <a:noFill/>
                </a:ln>
                <a:solidFill>
                  <a:prstClr val="black"/>
                </a:solidFill>
                <a:effectLst/>
                <a:uLnTx/>
                <a:uFillTx/>
                <a:latin typeface="Calibri"/>
                <a:ea typeface="+mn-ea"/>
                <a:cs typeface="+mn-cs"/>
              </a:rPr>
              <a:t>Bijlage III en IV</a:t>
            </a:r>
            <a:r>
              <a:rPr kumimoji="0" lang="nl-NL" sz="1100" b="0" i="0" u="none" strike="noStrike" kern="1200" cap="none" spc="0" normalizeH="0" baseline="0" noProof="0" dirty="0">
                <a:ln>
                  <a:noFill/>
                </a:ln>
                <a:solidFill>
                  <a:prstClr val="black"/>
                </a:solidFill>
                <a:effectLst/>
                <a:uLnTx/>
                <a:uFillTx/>
                <a:latin typeface="Calibri"/>
                <a:ea typeface="+mn-ea"/>
                <a:cs typeface="+mn-cs"/>
              </a:rPr>
              <a:t>), dysmorfie, lange vingers,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thumb</a:t>
            </a:r>
            <a:r>
              <a:rPr kumimoji="0" lang="nl-NL" sz="1100" b="0"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err="1">
                <a:ln>
                  <a:noFill/>
                </a:ln>
                <a:solidFill>
                  <a:prstClr val="black"/>
                </a:solidFill>
                <a:effectLst/>
                <a:uLnTx/>
                <a:uFillTx/>
                <a:latin typeface="Calibri"/>
                <a:ea typeface="+mn-ea"/>
                <a:cs typeface="+mn-cs"/>
              </a:rPr>
              <a:t>wrist</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sign</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pectus</a:t>
            </a:r>
            <a:r>
              <a:rPr kumimoji="0" lang="nl-NL" sz="1100" b="0" i="0" u="none" strike="noStrike" kern="1200" cap="none" spc="0" normalizeH="0" baseline="0" noProof="0" dirty="0">
                <a:ln>
                  <a:noFill/>
                </a:ln>
                <a:solidFill>
                  <a:prstClr val="black"/>
                </a:solidFill>
                <a:effectLst/>
                <a:uLnTx/>
                <a:uFillTx/>
                <a:latin typeface="Calibri"/>
                <a:ea typeface="+mn-ea"/>
                <a:cs typeface="+mn-cs"/>
              </a:rPr>
              <a:t>, macrocefalie, gynaecomastie, cryptorchisme, micropenis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 </a:t>
            </a:r>
            <a:r>
              <a:rPr kumimoji="0" lang="nl-NL" sz="1100" b="0" i="0" u="none" strike="noStrike" kern="1200" cap="none" spc="0" normalizeH="0" baseline="0" noProof="0" dirty="0">
                <a:ln>
                  <a:noFill/>
                </a:ln>
                <a:solidFill>
                  <a:prstClr val="black"/>
                </a:solidFill>
                <a:effectLst/>
                <a:uLnTx/>
                <a:uFillTx/>
                <a:latin typeface="Calibri"/>
                <a:ea typeface="+mn-ea"/>
                <a:cs typeface="+mn-cs"/>
              </a:rPr>
              <a:t>groeiversnelling tussen 5-8 jaar</a:t>
            </a:r>
          </a:p>
        </p:txBody>
      </p:sp>
      <p:sp>
        <p:nvSpPr>
          <p:cNvPr id="15" name="Rechthoek 14"/>
          <p:cNvSpPr/>
          <p:nvPr/>
        </p:nvSpPr>
        <p:spPr>
          <a:xfrm>
            <a:off x="6114511" y="-5400"/>
            <a:ext cx="3029489" cy="19518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Signalen voor secundaire groeistoornis: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A/ </a:t>
            </a:r>
            <a:r>
              <a:rPr kumimoji="0" lang="nl-NL" sz="1100" b="0" i="0" u="none" strike="noStrike" kern="1200" cap="none" spc="0" normalizeH="0" baseline="0" noProof="0" dirty="0">
                <a:ln>
                  <a:noFill/>
                </a:ln>
                <a:solidFill>
                  <a:prstClr val="black"/>
                </a:solidFill>
                <a:effectLst/>
                <a:uLnTx/>
                <a:uFillTx/>
                <a:latin typeface="Calibri"/>
                <a:ea typeface="+mn-ea"/>
                <a:cs typeface="+mn-cs"/>
              </a:rPr>
              <a:t>grote eetlust, gewichtsverlies, onrust, excessief transpireren, verschijnselen van verhoogde intracraniële druk (hoofdpijn, braken, visusklachten), bestraling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prstClr val="black"/>
                </a:solidFill>
                <a:effectLst/>
                <a:uLnTx/>
                <a:uFillTx/>
                <a:latin typeface="Calibri"/>
                <a:ea typeface="+mn-ea"/>
                <a:cs typeface="+mn-cs"/>
              </a:rPr>
              <a:t>Fam</a:t>
            </a:r>
            <a:r>
              <a:rPr kumimoji="0" lang="nl-NL" sz="1100" b="1" i="0" u="none" strike="noStrike" kern="1200" cap="none" spc="0" normalizeH="0" baseline="0" noProof="0" dirty="0">
                <a:ln>
                  <a:noFill/>
                </a:ln>
                <a:solidFill>
                  <a:prstClr val="black"/>
                </a:solidFill>
                <a:effectLst/>
                <a:uLnTx/>
                <a:uFillTx/>
                <a:latin typeface="Calibri"/>
                <a:ea typeface="+mn-ea"/>
                <a:cs typeface="+mn-cs"/>
              </a:rPr>
              <a:t>/</a:t>
            </a:r>
            <a:r>
              <a:rPr kumimoji="0" lang="nl-NL" sz="1100" b="0" i="0" u="none" strike="noStrike" kern="1200" cap="none" spc="0" normalizeH="0" baseline="0" noProof="0" dirty="0">
                <a:ln>
                  <a:noFill/>
                </a:ln>
                <a:solidFill>
                  <a:prstClr val="black"/>
                </a:solidFill>
                <a:effectLst/>
                <a:uLnTx/>
                <a:uFillTx/>
                <a:latin typeface="Calibri"/>
                <a:ea typeface="+mn-ea"/>
                <a:cs typeface="+mn-cs"/>
              </a:rPr>
              <a:t> schildklierziekten</a:t>
            </a:r>
            <a:endParaRPr kumimoji="0" lang="nl-NL"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LO/ </a:t>
            </a:r>
            <a:r>
              <a:rPr kumimoji="0" lang="nl-NL" sz="1100" b="0" i="0" u="none" strike="noStrike" kern="1200" cap="none" spc="0" normalizeH="0" baseline="0" noProof="0" dirty="0">
                <a:ln>
                  <a:noFill/>
                </a:ln>
                <a:solidFill>
                  <a:prstClr val="black"/>
                </a:solidFill>
                <a:effectLst/>
                <a:uLnTx/>
                <a:uFillTx/>
                <a:latin typeface="Calibri"/>
                <a:ea typeface="+mn-ea"/>
                <a:cs typeface="+mn-cs"/>
              </a:rPr>
              <a:t>vroege puberteit  (meisjes &lt;8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jongens &lt;9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jr</a:t>
            </a:r>
            <a:r>
              <a:rPr kumimoji="0" lang="nl-NL" sz="1100" b="0" i="0" u="none" strike="noStrike" kern="1200" cap="none" spc="0" normalizeH="0" baseline="0" noProof="0" dirty="0">
                <a:ln>
                  <a:noFill/>
                </a:ln>
                <a:solidFill>
                  <a:prstClr val="black"/>
                </a:solidFill>
                <a:effectLst/>
                <a:uLnTx/>
                <a:uFillTx/>
                <a:latin typeface="Calibri"/>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thyreotoxische</a:t>
            </a:r>
            <a:r>
              <a:rPr kumimoji="0" lang="nl-NL" sz="1100" b="0" i="0" u="none" strike="noStrike" kern="1200" cap="none" spc="0" normalizeH="0" baseline="0" noProof="0" dirty="0">
                <a:ln>
                  <a:noFill/>
                </a:ln>
                <a:solidFill>
                  <a:prstClr val="black"/>
                </a:solidFill>
                <a:effectLst/>
                <a:uLnTx/>
                <a:uFillTx/>
                <a:latin typeface="Calibri"/>
                <a:ea typeface="+mn-ea"/>
                <a:cs typeface="+mn-cs"/>
              </a:rPr>
              <a:t> symptomen, verminderde visus, neurologische symptomen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Groei/</a:t>
            </a:r>
            <a:r>
              <a:rPr kumimoji="0" lang="nl-NL" sz="1100" b="0" i="0" u="none" strike="noStrike" kern="1200" cap="none" spc="0" normalizeH="0" baseline="0" noProof="0" dirty="0">
                <a:ln>
                  <a:noFill/>
                </a:ln>
                <a:solidFill>
                  <a:prstClr val="black"/>
                </a:solidFill>
                <a:effectLst/>
                <a:uLnTx/>
                <a:uFillTx/>
                <a:latin typeface="Calibri"/>
                <a:ea typeface="+mn-ea"/>
                <a:cs typeface="+mn-cs"/>
              </a:rPr>
              <a:t> groeiversnelling (lengtetoename  &gt;1SDS)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 name="Rechte verbindingslijn met pijl 2"/>
          <p:cNvCxnSpPr>
            <a:cxnSpLocks/>
          </p:cNvCxnSpPr>
          <p:nvPr/>
        </p:nvCxnSpPr>
        <p:spPr>
          <a:xfrm flipH="1">
            <a:off x="5040498" y="514446"/>
            <a:ext cx="1" cy="1804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cxnSpLocks/>
            <a:stCxn id="82" idx="2"/>
            <a:endCxn id="86" idx="0"/>
          </p:cNvCxnSpPr>
          <p:nvPr/>
        </p:nvCxnSpPr>
        <p:spPr>
          <a:xfrm>
            <a:off x="5040499" y="1609723"/>
            <a:ext cx="11299" cy="1196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cxnSpLocks/>
            <a:stCxn id="7" idx="3"/>
            <a:endCxn id="8" idx="0"/>
          </p:cNvCxnSpPr>
          <p:nvPr/>
        </p:nvCxnSpPr>
        <p:spPr>
          <a:xfrm flipH="1" flipV="1">
            <a:off x="3486110" y="2703532"/>
            <a:ext cx="870317" cy="5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cxnSpLocks/>
            <a:stCxn id="8" idx="3"/>
            <a:endCxn id="76" idx="3"/>
          </p:cNvCxnSpPr>
          <p:nvPr/>
        </p:nvCxnSpPr>
        <p:spPr>
          <a:xfrm flipH="1">
            <a:off x="1329580" y="2703532"/>
            <a:ext cx="764432" cy="93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cxnSpLocks/>
            <a:endCxn id="10" idx="0"/>
          </p:cNvCxnSpPr>
          <p:nvPr/>
        </p:nvCxnSpPr>
        <p:spPr>
          <a:xfrm>
            <a:off x="2850926" y="3264348"/>
            <a:ext cx="5307" cy="3547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6167376" y="2237963"/>
            <a:ext cx="9860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 secundaire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groeistoornis</a:t>
            </a:r>
          </a:p>
        </p:txBody>
      </p:sp>
      <p:sp>
        <p:nvSpPr>
          <p:cNvPr id="46" name="Tekstvak 45"/>
          <p:cNvSpPr txBox="1"/>
          <p:nvPr/>
        </p:nvSpPr>
        <p:spPr>
          <a:xfrm>
            <a:off x="3516522" y="2496182"/>
            <a:ext cx="1021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 primaire groeistoornis</a:t>
            </a:r>
          </a:p>
        </p:txBody>
      </p:sp>
      <p:sp>
        <p:nvSpPr>
          <p:cNvPr id="48" name="Tekstvak 47"/>
          <p:cNvSpPr txBox="1"/>
          <p:nvPr/>
        </p:nvSpPr>
        <p:spPr>
          <a:xfrm>
            <a:off x="2492577" y="3266357"/>
            <a:ext cx="439562" cy="259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16" name="Rechte verbindingslijn met pijl 15"/>
          <p:cNvCxnSpPr>
            <a:cxnSpLocks/>
          </p:cNvCxnSpPr>
          <p:nvPr/>
        </p:nvCxnSpPr>
        <p:spPr>
          <a:xfrm>
            <a:off x="5051798" y="3033243"/>
            <a:ext cx="0" cy="11866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53163" y="5433581"/>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cxnSp>
        <p:nvCxnSpPr>
          <p:cNvPr id="23" name="Rechte verbindingslijn met pijl 22"/>
          <p:cNvCxnSpPr>
            <a:cxnSpLocks/>
            <a:stCxn id="177" idx="3"/>
            <a:endCxn id="39" idx="0"/>
          </p:cNvCxnSpPr>
          <p:nvPr/>
        </p:nvCxnSpPr>
        <p:spPr>
          <a:xfrm flipH="1">
            <a:off x="6419298" y="4577609"/>
            <a:ext cx="1571777"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3168392" y="54187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42" name="Tekstvak 41"/>
          <p:cNvSpPr txBox="1"/>
          <p:nvPr/>
        </p:nvSpPr>
        <p:spPr>
          <a:xfrm>
            <a:off x="7330835" y="433899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39" name="Zeshoek 6"/>
          <p:cNvSpPr/>
          <p:nvPr/>
        </p:nvSpPr>
        <p:spPr>
          <a:xfrm>
            <a:off x="4133038" y="4201154"/>
            <a:ext cx="2286260" cy="75608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-SDS&gt;+2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a:t>
            </a:r>
            <a:r>
              <a:rPr kumimoji="0" lang="en-US" sz="1100" b="0" i="0" u="none" strike="noStrike" kern="1200" cap="none" spc="0" normalizeH="0" baseline="0" noProof="0" dirty="0">
                <a:ln>
                  <a:noFill/>
                </a:ln>
                <a:solidFill>
                  <a:schemeClr val="bg1"/>
                </a:solidFill>
                <a:effectLst/>
                <a:uLnTx/>
                <a:uFillTx/>
                <a:latin typeface="Calibri"/>
                <a:ea typeface="+mn-ea"/>
                <a:cs typeface="+mn-cs"/>
              </a:rPr>
              <a:t>-SDS&gt;+1,6SD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groter</a:t>
            </a:r>
            <a:r>
              <a:rPr kumimoji="0" lang="en-US" sz="1100" b="0" i="0" u="none" strike="noStrike" kern="1200" cap="none" spc="0" normalizeH="0" baseline="0" noProof="0" dirty="0">
                <a:ln>
                  <a:noFill/>
                </a:ln>
                <a:solidFill>
                  <a:schemeClr val="bg1"/>
                </a:solidFill>
                <a:effectLst/>
                <a:uLnTx/>
                <a:uFillTx/>
                <a:latin typeface="Calibri"/>
                <a:ea typeface="+mn-ea"/>
                <a:cs typeface="+mn-cs"/>
              </a:rPr>
              <a:t> dan TH-SDS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Lengtetoename</a:t>
            </a:r>
            <a:r>
              <a:rPr kumimoji="0" lang="en-US" sz="1100" b="0" i="0" u="none" strike="noStrike" kern="1200" cap="none" spc="0" normalizeH="0" baseline="0" noProof="0" dirty="0">
                <a:ln>
                  <a:noFill/>
                </a:ln>
                <a:solidFill>
                  <a:schemeClr val="bg1"/>
                </a:solidFill>
                <a:effectLst/>
                <a:uLnTx/>
                <a:uFillTx/>
                <a:latin typeface="Calibri"/>
                <a:ea typeface="+mn-ea"/>
                <a:cs typeface="+mn-cs"/>
              </a:rPr>
              <a:t>&gt;+1SDS</a:t>
            </a:r>
          </a:p>
        </p:txBody>
      </p:sp>
      <p:sp>
        <p:nvSpPr>
          <p:cNvPr id="43" name="Tekstvak 40"/>
          <p:cNvSpPr txBox="1"/>
          <p:nvPr/>
        </p:nvSpPr>
        <p:spPr>
          <a:xfrm>
            <a:off x="4708490" y="3264348"/>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sp>
        <p:nvSpPr>
          <p:cNvPr id="52" name="Zeshoek 6"/>
          <p:cNvSpPr/>
          <p:nvPr/>
        </p:nvSpPr>
        <p:spPr>
          <a:xfrm>
            <a:off x="2400114" y="6183489"/>
            <a:ext cx="1826270" cy="57606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Lengte-SDS&gt;+3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Lengte-SDS min TH-SDS&gt;+2.5?*</a:t>
            </a:r>
          </a:p>
        </p:txBody>
      </p:sp>
      <p:cxnSp>
        <p:nvCxnSpPr>
          <p:cNvPr id="31" name="Straight Arrow Connector 30"/>
          <p:cNvCxnSpPr>
            <a:cxnSpLocks/>
            <a:stCxn id="54" idx="0"/>
            <a:endCxn id="231" idx="0"/>
          </p:cNvCxnSpPr>
          <p:nvPr/>
        </p:nvCxnSpPr>
        <p:spPr>
          <a:xfrm>
            <a:off x="4612378" y="4952613"/>
            <a:ext cx="0" cy="3169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9" idx="1"/>
            <a:endCxn id="250" idx="0"/>
          </p:cNvCxnSpPr>
          <p:nvPr/>
        </p:nvCxnSpPr>
        <p:spPr>
          <a:xfrm>
            <a:off x="6230277" y="4957237"/>
            <a:ext cx="5711" cy="4763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46"/>
          <p:cNvSpPr txBox="1"/>
          <p:nvPr/>
        </p:nvSpPr>
        <p:spPr>
          <a:xfrm>
            <a:off x="4404639" y="4952613"/>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0" name="Straight Arrow Connector 59"/>
          <p:cNvCxnSpPr>
            <a:cxnSpLocks/>
            <a:stCxn id="52" idx="3"/>
            <a:endCxn id="210" idx="3"/>
          </p:cNvCxnSpPr>
          <p:nvPr/>
        </p:nvCxnSpPr>
        <p:spPr>
          <a:xfrm flipH="1">
            <a:off x="2031682" y="6471521"/>
            <a:ext cx="368432" cy="45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vak 46"/>
          <p:cNvSpPr txBox="1"/>
          <p:nvPr/>
        </p:nvSpPr>
        <p:spPr>
          <a:xfrm>
            <a:off x="2021669" y="6251501"/>
            <a:ext cx="2968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cxnSp>
        <p:nvCxnSpPr>
          <p:cNvPr id="69" name="Straight Arrow Connector 68"/>
          <p:cNvCxnSpPr>
            <a:cxnSpLocks/>
          </p:cNvCxnSpPr>
          <p:nvPr/>
        </p:nvCxnSpPr>
        <p:spPr>
          <a:xfrm>
            <a:off x="8085655" y="4721149"/>
            <a:ext cx="0" cy="2784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vak 34"/>
          <p:cNvSpPr txBox="1"/>
          <p:nvPr/>
        </p:nvSpPr>
        <p:spPr>
          <a:xfrm>
            <a:off x="8185235" y="47359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76" name="Afgeronde rechthoek 75"/>
          <p:cNvSpPr/>
          <p:nvPr/>
        </p:nvSpPr>
        <p:spPr>
          <a:xfrm>
            <a:off x="88520" y="2376457"/>
            <a:ext cx="1241060" cy="672921"/>
          </a:xfrm>
          <a:prstGeom prst="roundRect">
            <a:avLst>
              <a:gd name="adj" fmla="val 0"/>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Array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analyse</a:t>
            </a:r>
            <a:r>
              <a:rPr kumimoji="0" lang="en-US" sz="1100" b="0" i="0" u="none" strike="noStrike" kern="1200" cap="none" spc="0" normalizeH="0" baseline="0" noProof="0" dirty="0">
                <a:ln>
                  <a:noFill/>
                </a:ln>
                <a:solidFill>
                  <a:schemeClr val="bg1"/>
                </a:solidFill>
                <a:effectLst/>
                <a:uLnTx/>
                <a:uFillTx/>
                <a:latin typeface="Calibri"/>
                <a:ea typeface="+mn-ea"/>
                <a:cs typeface="+mn-cs"/>
              </a:rPr>
              <a:t> of consult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oogarts</a:t>
            </a:r>
            <a:r>
              <a:rPr kumimoji="0" lang="en-US" sz="1100" b="0" i="0" u="none" strike="noStrike" kern="1200" cap="none" spc="0" normalizeH="0" baseline="0" noProof="0" dirty="0">
                <a:ln>
                  <a:noFill/>
                </a:ln>
                <a:solidFill>
                  <a:schemeClr val="bg1"/>
                </a:solidFill>
                <a:effectLst/>
                <a:uLnTx/>
                <a:uFillTx/>
                <a:latin typeface="Calibri"/>
                <a:ea typeface="+mn-ea"/>
                <a:cs typeface="+mn-cs"/>
              </a:rPr>
              <a:t>, echo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cor</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p:txBody>
      </p:sp>
      <p:sp>
        <p:nvSpPr>
          <p:cNvPr id="107" name="Afgeronde rechthoek 106"/>
          <p:cNvSpPr/>
          <p:nvPr/>
        </p:nvSpPr>
        <p:spPr>
          <a:xfrm>
            <a:off x="384849" y="5372530"/>
            <a:ext cx="1247165" cy="536824"/>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primaire oorzaak*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Afgeronde rechthoek 170"/>
          <p:cNvSpPr/>
          <p:nvPr/>
        </p:nvSpPr>
        <p:spPr>
          <a:xfrm>
            <a:off x="7293781" y="5024128"/>
            <a:ext cx="1499395" cy="484946"/>
          </a:xfrm>
          <a:prstGeom prst="rect">
            <a:avLst/>
          </a:prstGeom>
          <a:solidFill>
            <a:srgbClr val="00AFCB"/>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Specifieke secundaire oorzaak* </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0" name="Afgeronde rechthoek 209"/>
          <p:cNvSpPr/>
          <p:nvPr/>
        </p:nvSpPr>
        <p:spPr>
          <a:xfrm>
            <a:off x="-7886" y="6097269"/>
            <a:ext cx="2039568" cy="75766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Calibri"/>
                <a:ea typeface="+mn-ea"/>
                <a:cs typeface="+mn-cs"/>
              </a:rPr>
              <a:t>Verwijzing</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naar</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kinderendocrinoloog</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klinisch</a:t>
            </a:r>
            <a:r>
              <a:rPr kumimoji="0" lang="en-GB" sz="1100" b="1" i="0" u="none" strike="noStrike" kern="1200" cap="none" spc="0" normalizeH="0" baseline="0" noProof="0" dirty="0">
                <a:ln>
                  <a:noFill/>
                </a:ln>
                <a:solidFill>
                  <a:prstClr val="white"/>
                </a:solidFill>
                <a:effectLst/>
                <a:uLnTx/>
                <a:uFillTx/>
                <a:latin typeface="Calibri"/>
                <a:ea typeface="+mn-ea"/>
                <a:cs typeface="+mn-cs"/>
              </a:rPr>
              <a:t> </a:t>
            </a:r>
            <a:r>
              <a:rPr kumimoji="0" lang="en-GB" sz="1100" b="1" i="0" u="none" strike="noStrike" kern="1200" cap="none" spc="0" normalizeH="0" baseline="0" noProof="0" dirty="0" err="1">
                <a:ln>
                  <a:noFill/>
                </a:ln>
                <a:solidFill>
                  <a:prstClr val="white"/>
                </a:solidFill>
                <a:effectLst/>
                <a:uLnTx/>
                <a:uFillTx/>
                <a:latin typeface="Calibri"/>
                <a:ea typeface="+mn-ea"/>
                <a:cs typeface="+mn-cs"/>
              </a:rPr>
              <a:t>geneticus</a:t>
            </a:r>
            <a:r>
              <a:rPr kumimoji="0" lang="en-GB" sz="1100" b="1" i="0" u="none" strike="noStrike" kern="1200" cap="none" spc="0" normalizeH="0" baseline="0" noProof="0" dirty="0">
                <a:ln>
                  <a:noFill/>
                </a:ln>
                <a:solidFill>
                  <a:prstClr val="white"/>
                </a:solidFill>
                <a:effectLst/>
                <a:uLnTx/>
                <a:uFillTx/>
                <a:latin typeface="Calibri"/>
                <a:ea typeface="+mn-ea"/>
                <a:cs typeface="+mn-cs"/>
              </a:rPr>
              <a:t>/</a:t>
            </a:r>
            <a:r>
              <a:rPr kumimoji="0" lang="en-GB" sz="1100" b="1" i="0" u="none" strike="noStrike" kern="1200" cap="none" spc="0" normalizeH="0" baseline="0" noProof="0" dirty="0" err="1">
                <a:ln>
                  <a:noFill/>
                </a:ln>
                <a:solidFill>
                  <a:prstClr val="white"/>
                </a:solidFill>
                <a:effectLst/>
                <a:uLnTx/>
                <a:uFillTx/>
                <a:latin typeface="Calibri"/>
                <a:ea typeface="+mn-ea"/>
                <a:cs typeface="+mn-cs"/>
              </a:rPr>
              <a:t>expertisecentrum</a:t>
            </a:r>
            <a:endParaRPr kumimoji="0" lang="en-GB"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Tekstvak 46"/>
          <p:cNvSpPr txBox="1"/>
          <p:nvPr/>
        </p:nvSpPr>
        <p:spPr>
          <a:xfrm>
            <a:off x="1575757" y="2517352"/>
            <a:ext cx="415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Ja</a:t>
            </a:r>
          </a:p>
        </p:txBody>
      </p:sp>
      <p:sp>
        <p:nvSpPr>
          <p:cNvPr id="231" name="Rechthoek 230"/>
          <p:cNvSpPr/>
          <p:nvPr/>
        </p:nvSpPr>
        <p:spPr>
          <a:xfrm>
            <a:off x="3969055" y="5269516"/>
            <a:ext cx="1286646" cy="68661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Idiopathisch grote lengte, groot voor TH of groeiversnelling*</a:t>
            </a:r>
          </a:p>
        </p:txBody>
      </p:sp>
      <p:sp>
        <p:nvSpPr>
          <p:cNvPr id="250" name="Rechthoek 249"/>
          <p:cNvSpPr/>
          <p:nvPr/>
        </p:nvSpPr>
        <p:spPr>
          <a:xfrm>
            <a:off x="5660296" y="5433581"/>
            <a:ext cx="1151384" cy="3696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Normale groei</a:t>
            </a:r>
          </a:p>
        </p:txBody>
      </p:sp>
      <p:sp>
        <p:nvSpPr>
          <p:cNvPr id="264" name="Afgeronde rechthoek 263"/>
          <p:cNvSpPr/>
          <p:nvPr/>
        </p:nvSpPr>
        <p:spPr>
          <a:xfrm>
            <a:off x="6345910" y="6237312"/>
            <a:ext cx="2798089" cy="629379"/>
          </a:xfrm>
          <a:prstGeom prst="round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*Overweeg </a:t>
            </a:r>
            <a:r>
              <a:rPr kumimoji="0" lang="nl-NL" sz="1000" b="1" i="0" u="none" strike="noStrike" kern="1200" cap="none" spc="0" normalizeH="0" baseline="0" noProof="0" dirty="0" err="1">
                <a:ln>
                  <a:noFill/>
                </a:ln>
                <a:solidFill>
                  <a:prstClr val="black"/>
                </a:solidFill>
                <a:effectLst/>
                <a:uLnTx/>
                <a:uFillTx/>
                <a:latin typeface="Calibri"/>
                <a:ea typeface="+mn-ea"/>
                <a:cs typeface="+mn-cs"/>
              </a:rPr>
              <a:t>epifysiodese</a:t>
            </a:r>
            <a:r>
              <a:rPr kumimoji="0" lang="nl-NL" sz="1000" b="1" i="0" u="none" strike="noStrike" kern="1200" cap="none" spc="0" normalizeH="0" baseline="0" noProof="0" dirty="0">
                <a:ln>
                  <a:noFill/>
                </a:ln>
                <a:solidFill>
                  <a:prstClr val="black"/>
                </a:solidFill>
                <a:effectLst/>
                <a:uLnTx/>
                <a:uFillTx/>
                <a:latin typeface="Calibri"/>
                <a:ea typeface="+mn-ea"/>
                <a:cs typeface="+mn-cs"/>
              </a:rPr>
              <a:t> bij eindlengtevoorspelling &gt;185 cm (meisjes) en &gt;200 cm (jongens)</a:t>
            </a: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Tekstvak 46"/>
          <p:cNvSpPr txBox="1"/>
          <p:nvPr/>
        </p:nvSpPr>
        <p:spPr>
          <a:xfrm>
            <a:off x="4238921" y="6251501"/>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280" name="Rechte verbindingslijn met pijl 279"/>
          <p:cNvCxnSpPr>
            <a:cxnSpLocks/>
            <a:stCxn id="107" idx="2"/>
            <a:endCxn id="210" idx="0"/>
          </p:cNvCxnSpPr>
          <p:nvPr/>
        </p:nvCxnSpPr>
        <p:spPr>
          <a:xfrm>
            <a:off x="1008432" y="5909354"/>
            <a:ext cx="3466" cy="1879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Rechte verbindingslijn met pijl 283"/>
          <p:cNvCxnSpPr>
            <a:cxnSpLocks/>
            <a:stCxn id="76" idx="2"/>
          </p:cNvCxnSpPr>
          <p:nvPr/>
        </p:nvCxnSpPr>
        <p:spPr>
          <a:xfrm flipH="1">
            <a:off x="698479" y="3049378"/>
            <a:ext cx="10571" cy="6984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Rechte verbindingslijn met pijl 286"/>
          <p:cNvCxnSpPr>
            <a:cxnSpLocks/>
            <a:stCxn id="120" idx="0"/>
            <a:endCxn id="10" idx="1"/>
          </p:cNvCxnSpPr>
          <p:nvPr/>
        </p:nvCxnSpPr>
        <p:spPr>
          <a:xfrm flipV="1">
            <a:off x="1394528" y="4292342"/>
            <a:ext cx="637153" cy="24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333455" y="3926758"/>
            <a:ext cx="3850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a:t>
            </a:r>
          </a:p>
        </p:txBody>
      </p:sp>
      <p:sp>
        <p:nvSpPr>
          <p:cNvPr id="293" name="Tekstvak 292"/>
          <p:cNvSpPr txBox="1"/>
          <p:nvPr/>
        </p:nvSpPr>
        <p:spPr>
          <a:xfrm>
            <a:off x="1332886" y="3958289"/>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Negatief</a:t>
            </a:r>
          </a:p>
        </p:txBody>
      </p:sp>
      <p:sp>
        <p:nvSpPr>
          <p:cNvPr id="85" name="Rechthoek 115"/>
          <p:cNvSpPr/>
          <p:nvPr/>
        </p:nvSpPr>
        <p:spPr>
          <a:xfrm>
            <a:off x="0" y="3064"/>
            <a:ext cx="982701" cy="208873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a:ea typeface="+mn-ea"/>
                <a:cs typeface="+mn-cs"/>
              </a:rPr>
              <a:t>Afkortingen: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A: anamnese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a:ea typeface="+mn-ea"/>
                <a:cs typeface="+mn-cs"/>
              </a:rPr>
              <a:t>Fam</a:t>
            </a:r>
            <a:r>
              <a:rPr kumimoji="0" lang="nl-NL" sz="1000" b="0" i="0" u="none" strike="noStrike" kern="1200" cap="none" spc="0" normalizeH="0" baseline="0" noProof="0" dirty="0">
                <a:ln>
                  <a:noFill/>
                </a:ln>
                <a:solidFill>
                  <a:prstClr val="black"/>
                </a:solidFill>
                <a:effectLst/>
                <a:uLnTx/>
                <a:uFillTx/>
                <a:latin typeface="Calibri"/>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familie-anamnese</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GH: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groei-hormoon</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LO: lichamelijk onderzoek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TH: target </a:t>
            </a:r>
            <a:r>
              <a:rPr kumimoji="0" lang="nl-NL" sz="1000" b="0" i="0" u="none" strike="noStrike" kern="1200" cap="none" spc="0" normalizeH="0" baseline="0" noProof="0" dirty="0" err="1">
                <a:ln>
                  <a:noFill/>
                </a:ln>
                <a:solidFill>
                  <a:prstClr val="black"/>
                </a:solidFill>
                <a:effectLst/>
                <a:uLnTx/>
                <a:uFillTx/>
                <a:latin typeface="Calibri"/>
                <a:ea typeface="+mn-ea"/>
                <a:cs typeface="+mn-cs"/>
              </a:rPr>
              <a:t>height</a:t>
            </a:r>
            <a:endParaRPr kumimoji="0" lang="nl-NL"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a:ea typeface="+mn-ea"/>
                <a:cs typeface="+mn-cs"/>
              </a:rPr>
              <a:t>X: radiologie</a:t>
            </a:r>
          </a:p>
        </p:txBody>
      </p:sp>
      <p:cxnSp>
        <p:nvCxnSpPr>
          <p:cNvPr id="245" name="Straight Arrow Connector 244"/>
          <p:cNvCxnSpPr>
            <a:cxnSpLocks/>
            <a:stCxn id="86" idx="2"/>
          </p:cNvCxnSpPr>
          <p:nvPr/>
        </p:nvCxnSpPr>
        <p:spPr>
          <a:xfrm>
            <a:off x="5051798" y="2147649"/>
            <a:ext cx="0" cy="185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2" idx="0"/>
            <a:endCxn id="75" idx="1"/>
          </p:cNvCxnSpPr>
          <p:nvPr/>
        </p:nvCxnSpPr>
        <p:spPr>
          <a:xfrm flipV="1">
            <a:off x="4226384" y="6464719"/>
            <a:ext cx="552962" cy="68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Afgeronde rechthoek 170"/>
          <p:cNvSpPr/>
          <p:nvPr/>
        </p:nvSpPr>
        <p:spPr>
          <a:xfrm>
            <a:off x="4779346" y="6211423"/>
            <a:ext cx="1247165" cy="506591"/>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Overweeg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follow-up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hthoek 81">
            <a:extLst>
              <a:ext uri="{FF2B5EF4-FFF2-40B4-BE49-F238E27FC236}">
                <a16:creationId xmlns:a16="http://schemas.microsoft.com/office/drawing/2014/main" id="{7FB4B70E-9609-4339-868B-E6D7467B0E40}"/>
              </a:ext>
            </a:extLst>
          </p:cNvPr>
          <p:cNvSpPr/>
          <p:nvPr/>
        </p:nvSpPr>
        <p:spPr>
          <a:xfrm>
            <a:off x="4206385" y="671109"/>
            <a:ext cx="1668228" cy="938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bg1"/>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A/</a:t>
            </a:r>
            <a:r>
              <a:rPr kumimoji="0" lang="nl-NL" sz="1100" b="0" i="0" u="none" strike="noStrike" kern="1200" cap="none" spc="0" normalizeH="0" baseline="0" noProof="0" dirty="0" err="1">
                <a:ln>
                  <a:noFill/>
                </a:ln>
                <a:solidFill>
                  <a:schemeClr val="bg1"/>
                </a:solidFill>
                <a:effectLst/>
                <a:uLnTx/>
                <a:uFillTx/>
                <a:latin typeface="Calibri"/>
                <a:ea typeface="+mn-ea"/>
                <a:cs typeface="+mn-cs"/>
              </a:rPr>
              <a:t>Fam</a:t>
            </a:r>
            <a:r>
              <a:rPr kumimoji="0" lang="nl-NL" sz="1100" b="0" i="0" u="none" strike="noStrike" kern="1200" cap="none" spc="0" normalizeH="0" baseline="0" noProof="0" dirty="0">
                <a:ln>
                  <a:noFill/>
                </a:ln>
                <a:solidFill>
                  <a:schemeClr val="bg1"/>
                </a:solidFill>
                <a:effectLst/>
                <a:uLnTx/>
                <a:uFillTx/>
                <a:latin typeface="Calibri"/>
                <a:ea typeface="+mn-ea"/>
                <a:cs typeface="+mn-cs"/>
              </a:rPr>
              <a:t>/LO/Groei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1" u="none" strike="noStrike" kern="1200" cap="none" spc="0" normalizeH="0" baseline="0" noProof="0" dirty="0">
                <a:ln>
                  <a:noFill/>
                </a:ln>
                <a:solidFill>
                  <a:schemeClr val="bg1"/>
                </a:solidFill>
                <a:effectLst/>
                <a:uLnTx/>
                <a:uFillTx/>
                <a:latin typeface="Calibri"/>
                <a:ea typeface="+mn-ea"/>
                <a:cs typeface="+mn-cs"/>
              </a:rPr>
              <a:t>(Bijlagen 2E, 2F, 2G)</a:t>
            </a:r>
          </a:p>
        </p:txBody>
      </p:sp>
      <p:sp>
        <p:nvSpPr>
          <p:cNvPr id="83" name="Afgeronde rechthoek 83">
            <a:extLst>
              <a:ext uri="{FF2B5EF4-FFF2-40B4-BE49-F238E27FC236}">
                <a16:creationId xmlns:a16="http://schemas.microsoft.com/office/drawing/2014/main" id="{BDA4D96B-1A55-43F2-AA36-2E5F15087E36}"/>
              </a:ext>
            </a:extLst>
          </p:cNvPr>
          <p:cNvSpPr/>
          <p:nvPr/>
        </p:nvSpPr>
        <p:spPr>
          <a:xfrm>
            <a:off x="4206386" y="7062"/>
            <a:ext cx="1668227" cy="483557"/>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Verwezen i.v.m. grote lengte/groeiversnelling</a:t>
            </a:r>
          </a:p>
        </p:txBody>
      </p:sp>
      <p:sp>
        <p:nvSpPr>
          <p:cNvPr id="86" name="Rectangle 227">
            <a:extLst>
              <a:ext uri="{FF2B5EF4-FFF2-40B4-BE49-F238E27FC236}">
                <a16:creationId xmlns:a16="http://schemas.microsoft.com/office/drawing/2014/main" id="{36D00B0F-567F-4A3D-95B1-779B07F3E26A}"/>
              </a:ext>
            </a:extLst>
          </p:cNvPr>
          <p:cNvSpPr/>
          <p:nvPr/>
        </p:nvSpPr>
        <p:spPr>
          <a:xfrm>
            <a:off x="4217684" y="1729328"/>
            <a:ext cx="1668228" cy="41832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chemeClr val="bg1"/>
                </a:solidFill>
                <a:effectLst/>
                <a:uLnTx/>
                <a:uFillTx/>
                <a:latin typeface="Calibri"/>
                <a:ea typeface="+mn-ea"/>
                <a:cs typeface="+mn-cs"/>
              </a:rPr>
              <a:t>Screenend</a:t>
            </a:r>
            <a:r>
              <a:rPr kumimoji="0" lang="en-US" sz="1100" b="1" i="0" u="none" strike="noStrike" kern="1200" cap="none" spc="0" normalizeH="0" baseline="0" noProof="0" dirty="0">
                <a:ln>
                  <a:noFill/>
                </a:ln>
                <a:solidFill>
                  <a:schemeClr val="bg1"/>
                </a:solidFill>
                <a:effectLst/>
                <a:uLnTx/>
                <a:uFillTx/>
                <a:latin typeface="Calibri"/>
                <a:ea typeface="+mn-ea"/>
                <a:cs typeface="+mn-cs"/>
              </a:rPr>
              <a:t> </a:t>
            </a:r>
            <a:r>
              <a:rPr kumimoji="0" lang="en-US" sz="1100" b="1" i="0" u="none" strike="noStrike" kern="1200" cap="none" spc="0" normalizeH="0" baseline="0" noProof="0" dirty="0" err="1">
                <a:ln>
                  <a:noFill/>
                </a:ln>
                <a:solidFill>
                  <a:schemeClr val="bg1"/>
                </a:solidFill>
                <a:effectLst/>
                <a:uLnTx/>
                <a:uFillTx/>
                <a:latin typeface="Calibri"/>
                <a:ea typeface="+mn-ea"/>
                <a:cs typeface="+mn-cs"/>
              </a:rPr>
              <a:t>onderzoek</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X-hand, </a:t>
            </a:r>
            <a:r>
              <a:rPr kumimoji="0" lang="en-US" sz="1100" b="0" i="0" u="none" strike="noStrike" kern="1200" cap="none" spc="0" normalizeH="0" baseline="0" noProof="0" dirty="0" err="1">
                <a:ln>
                  <a:noFill/>
                </a:ln>
                <a:solidFill>
                  <a:schemeClr val="bg1"/>
                </a:solidFill>
                <a:effectLst/>
                <a:uLnTx/>
                <a:uFillTx/>
                <a:latin typeface="Calibri"/>
                <a:ea typeface="+mn-ea"/>
                <a:cs typeface="+mn-cs"/>
              </a:rPr>
              <a:t>geen</a:t>
            </a:r>
            <a:r>
              <a:rPr kumimoji="0" lang="en-US" sz="1100" b="0" i="0" u="none" strike="noStrike" kern="1200" cap="none" spc="0" normalizeH="0" baseline="0" noProof="0" dirty="0">
                <a:ln>
                  <a:noFill/>
                </a:ln>
                <a:solidFill>
                  <a:schemeClr val="bg1"/>
                </a:solidFill>
                <a:effectLst/>
                <a:uLnTx/>
                <a:uFillTx/>
                <a:latin typeface="Calibri"/>
                <a:ea typeface="+mn-ea"/>
                <a:cs typeface="+mn-cs"/>
              </a:rPr>
              <a:t> lab</a:t>
            </a:r>
            <a:endParaRPr kumimoji="0" lang="en-GB"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0" name="Zeshoek 119">
            <a:extLst>
              <a:ext uri="{FF2B5EF4-FFF2-40B4-BE49-F238E27FC236}">
                <a16:creationId xmlns:a16="http://schemas.microsoft.com/office/drawing/2014/main" id="{9934A33A-392D-409A-9BC1-6D51A2B7E60E}"/>
              </a:ext>
            </a:extLst>
          </p:cNvPr>
          <p:cNvSpPr/>
          <p:nvPr/>
        </p:nvSpPr>
        <p:spPr>
          <a:xfrm>
            <a:off x="2430" y="3747825"/>
            <a:ext cx="1392098" cy="109384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 array analyse of consult oogarts, echo cor</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71" name="Verbindingslijn: gebogen 70">
            <a:extLst>
              <a:ext uri="{FF2B5EF4-FFF2-40B4-BE49-F238E27FC236}">
                <a16:creationId xmlns:a16="http://schemas.microsoft.com/office/drawing/2014/main" id="{9C9F8803-C180-49F3-B20B-7D6349BF8FF0}"/>
              </a:ext>
            </a:extLst>
          </p:cNvPr>
          <p:cNvCxnSpPr>
            <a:cxnSpLocks/>
            <a:stCxn id="250" idx="2"/>
            <a:endCxn id="75" idx="3"/>
          </p:cNvCxnSpPr>
          <p:nvPr/>
        </p:nvCxnSpPr>
        <p:spPr>
          <a:xfrm rot="5400000">
            <a:off x="5800516" y="6029247"/>
            <a:ext cx="661468" cy="20947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Zeshoek 176">
            <a:extLst>
              <a:ext uri="{FF2B5EF4-FFF2-40B4-BE49-F238E27FC236}">
                <a16:creationId xmlns:a16="http://schemas.microsoft.com/office/drawing/2014/main" id="{E38C3C20-3B34-4131-A3ED-D547D3DB2520}"/>
              </a:ext>
            </a:extLst>
          </p:cNvPr>
          <p:cNvSpPr/>
          <p:nvPr/>
        </p:nvSpPr>
        <p:spPr>
          <a:xfrm>
            <a:off x="7991075" y="4434068"/>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06" name="Rechte verbindingslijn met pijl 305">
            <a:extLst>
              <a:ext uri="{FF2B5EF4-FFF2-40B4-BE49-F238E27FC236}">
                <a16:creationId xmlns:a16="http://schemas.microsoft.com/office/drawing/2014/main" id="{D79D9D8D-E089-4AB6-8772-FD546B01FD49}"/>
              </a:ext>
            </a:extLst>
          </p:cNvPr>
          <p:cNvCxnSpPr>
            <a:cxnSpLocks/>
          </p:cNvCxnSpPr>
          <p:nvPr/>
        </p:nvCxnSpPr>
        <p:spPr>
          <a:xfrm>
            <a:off x="6037032" y="2712918"/>
            <a:ext cx="1218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Zeshoek 195">
            <a:extLst>
              <a:ext uri="{FF2B5EF4-FFF2-40B4-BE49-F238E27FC236}">
                <a16:creationId xmlns:a16="http://schemas.microsoft.com/office/drawing/2014/main" id="{B7FB611B-7BBD-4EE8-AEC0-5FABDC24F352}"/>
              </a:ext>
            </a:extLst>
          </p:cNvPr>
          <p:cNvSpPr/>
          <p:nvPr/>
        </p:nvSpPr>
        <p:spPr>
          <a:xfrm>
            <a:off x="2462625" y="5498735"/>
            <a:ext cx="802101" cy="287081"/>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bg1"/>
                </a:solidFill>
                <a:effectLst/>
                <a:uLnTx/>
                <a:uFillTx/>
                <a:latin typeface="Calibri"/>
                <a:ea typeface="+mn-ea"/>
                <a:cs typeface="+mn-cs"/>
              </a:rPr>
              <a:t>Uitslag:</a:t>
            </a:r>
            <a:endParaRPr kumimoji="0" lang="nl-NL"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98" name="Rechte verbindingslijn met pijl 97">
            <a:extLst>
              <a:ext uri="{FF2B5EF4-FFF2-40B4-BE49-F238E27FC236}">
                <a16:creationId xmlns:a16="http://schemas.microsoft.com/office/drawing/2014/main" id="{E8FECE55-D1B9-456A-A04A-4460A15CA35F}"/>
              </a:ext>
            </a:extLst>
          </p:cNvPr>
          <p:cNvCxnSpPr>
            <a:cxnSpLocks/>
            <a:stCxn id="10" idx="2"/>
          </p:cNvCxnSpPr>
          <p:nvPr/>
        </p:nvCxnSpPr>
        <p:spPr>
          <a:xfrm>
            <a:off x="2856233" y="4965600"/>
            <a:ext cx="0" cy="541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a:extLst>
              <a:ext uri="{FF2B5EF4-FFF2-40B4-BE49-F238E27FC236}">
                <a16:creationId xmlns:a16="http://schemas.microsoft.com/office/drawing/2014/main" id="{A9951A8C-6DBC-4E04-93B2-9CB222DBA547}"/>
              </a:ext>
            </a:extLst>
          </p:cNvPr>
          <p:cNvCxnSpPr/>
          <p:nvPr/>
        </p:nvCxnSpPr>
        <p:spPr>
          <a:xfrm>
            <a:off x="727520" y="4841673"/>
            <a:ext cx="0" cy="517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7BCFB7F2-2385-43CF-A3BF-5B4E08738A9B}"/>
              </a:ext>
            </a:extLst>
          </p:cNvPr>
          <p:cNvCxnSpPr>
            <a:stCxn id="196" idx="3"/>
            <a:endCxn id="107" idx="3"/>
          </p:cNvCxnSpPr>
          <p:nvPr/>
        </p:nvCxnSpPr>
        <p:spPr>
          <a:xfrm flipH="1" flipV="1">
            <a:off x="1632014" y="5640942"/>
            <a:ext cx="830611" cy="1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kstvak 216">
            <a:extLst>
              <a:ext uri="{FF2B5EF4-FFF2-40B4-BE49-F238E27FC236}">
                <a16:creationId xmlns:a16="http://schemas.microsoft.com/office/drawing/2014/main" id="{C3D8D791-12C2-48AE-AEB4-489B87339C25}"/>
              </a:ext>
            </a:extLst>
          </p:cNvPr>
          <p:cNvSpPr txBox="1"/>
          <p:nvPr/>
        </p:nvSpPr>
        <p:spPr>
          <a:xfrm>
            <a:off x="199071" y="4907197"/>
            <a:ext cx="6094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Positief</a:t>
            </a:r>
          </a:p>
        </p:txBody>
      </p:sp>
      <p:sp>
        <p:nvSpPr>
          <p:cNvPr id="321" name="Tekstvak 46">
            <a:extLst>
              <a:ext uri="{FF2B5EF4-FFF2-40B4-BE49-F238E27FC236}">
                <a16:creationId xmlns:a16="http://schemas.microsoft.com/office/drawing/2014/main" id="{3CFD3DDC-EBBA-45B6-90D6-C3DFD7E51B01}"/>
              </a:ext>
            </a:extLst>
          </p:cNvPr>
          <p:cNvSpPr txBox="1"/>
          <p:nvPr/>
        </p:nvSpPr>
        <p:spPr>
          <a:xfrm>
            <a:off x="6159471" y="4999614"/>
            <a:ext cx="417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ＭＳ Ｐゴシック" charset="0"/>
                <a:cs typeface="+mn-cs"/>
              </a:rPr>
              <a:t>Nee</a:t>
            </a:r>
          </a:p>
        </p:txBody>
      </p:sp>
      <p:cxnSp>
        <p:nvCxnSpPr>
          <p:cNvPr id="325" name="Verbindingslijn: gebogen 324">
            <a:extLst>
              <a:ext uri="{FF2B5EF4-FFF2-40B4-BE49-F238E27FC236}">
                <a16:creationId xmlns:a16="http://schemas.microsoft.com/office/drawing/2014/main" id="{E6BA4D15-526E-463A-941E-46A54923FD04}"/>
              </a:ext>
            </a:extLst>
          </p:cNvPr>
          <p:cNvCxnSpPr>
            <a:cxnSpLocks/>
            <a:stCxn id="231" idx="2"/>
            <a:endCxn id="52" idx="5"/>
          </p:cNvCxnSpPr>
          <p:nvPr/>
        </p:nvCxnSpPr>
        <p:spPr>
          <a:xfrm rot="5400000">
            <a:off x="4233696" y="5804807"/>
            <a:ext cx="227354" cy="530010"/>
          </a:xfrm>
          <a:prstGeom prst="bentConnector3">
            <a:avLst>
              <a:gd name="adj1" fmla="val 284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Verbindingslijn: gebogen 348">
            <a:extLst>
              <a:ext uri="{FF2B5EF4-FFF2-40B4-BE49-F238E27FC236}">
                <a16:creationId xmlns:a16="http://schemas.microsoft.com/office/drawing/2014/main" id="{01160253-6107-4440-9DCE-9989B84EF657}"/>
              </a:ext>
            </a:extLst>
          </p:cNvPr>
          <p:cNvCxnSpPr>
            <a:stCxn id="196" idx="0"/>
            <a:endCxn id="39" idx="3"/>
          </p:cNvCxnSpPr>
          <p:nvPr/>
        </p:nvCxnSpPr>
        <p:spPr>
          <a:xfrm flipV="1">
            <a:off x="3264726" y="4579196"/>
            <a:ext cx="868312" cy="1063080"/>
          </a:xfrm>
          <a:prstGeom prst="bentConnector3">
            <a:avLst>
              <a:gd name="adj1" fmla="val 594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9" name="Afgeronde rechthoek 170">
            <a:extLst>
              <a:ext uri="{FF2B5EF4-FFF2-40B4-BE49-F238E27FC236}">
                <a16:creationId xmlns:a16="http://schemas.microsoft.com/office/drawing/2014/main" id="{DD28CDC0-56E5-4CCF-BB2C-309990835678}"/>
              </a:ext>
            </a:extLst>
          </p:cNvPr>
          <p:cNvSpPr/>
          <p:nvPr/>
        </p:nvSpPr>
        <p:spPr>
          <a:xfrm>
            <a:off x="7498313" y="5720410"/>
            <a:ext cx="1090329" cy="324920"/>
          </a:xfrm>
          <a:prstGeom prst="roundRect">
            <a:avLst/>
          </a:prstGeom>
          <a:solidFill>
            <a:srgbClr val="81125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a:ea typeface="+mn-ea"/>
                <a:cs typeface="+mn-cs"/>
              </a:rPr>
              <a:t>Behandeling </a:t>
            </a: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1" name="Rechte verbindingslijn met pijl 190">
            <a:extLst>
              <a:ext uri="{FF2B5EF4-FFF2-40B4-BE49-F238E27FC236}">
                <a16:creationId xmlns:a16="http://schemas.microsoft.com/office/drawing/2014/main" id="{0686F099-BE1B-476C-A83B-197C440A0D3A}"/>
              </a:ext>
            </a:extLst>
          </p:cNvPr>
          <p:cNvCxnSpPr>
            <a:cxnSpLocks/>
            <a:stCxn id="171" idx="2"/>
            <a:endCxn id="369" idx="0"/>
          </p:cNvCxnSpPr>
          <p:nvPr/>
        </p:nvCxnSpPr>
        <p:spPr>
          <a:xfrm flipH="1">
            <a:off x="8043478" y="5509074"/>
            <a:ext cx="1" cy="211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Rechte verbindingslijn met pijl 377">
            <a:extLst>
              <a:ext uri="{FF2B5EF4-FFF2-40B4-BE49-F238E27FC236}">
                <a16:creationId xmlns:a16="http://schemas.microsoft.com/office/drawing/2014/main" id="{6849DD49-C892-4E6D-B6D6-D1BCC76F22EF}"/>
              </a:ext>
            </a:extLst>
          </p:cNvPr>
          <p:cNvCxnSpPr>
            <a:cxnSpLocks/>
          </p:cNvCxnSpPr>
          <p:nvPr/>
        </p:nvCxnSpPr>
        <p:spPr>
          <a:xfrm>
            <a:off x="8320786" y="3507781"/>
            <a:ext cx="0" cy="918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792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056E5-C250-463B-BB5F-D68E0F1D202A}"/>
              </a:ext>
            </a:extLst>
          </p:cNvPr>
          <p:cNvSpPr>
            <a:spLocks noGrp="1"/>
          </p:cNvSpPr>
          <p:nvPr>
            <p:ph type="title"/>
          </p:nvPr>
        </p:nvSpPr>
        <p:spPr>
          <a:xfrm>
            <a:off x="155275" y="0"/>
            <a:ext cx="7211683" cy="854075"/>
          </a:xfrm>
        </p:spPr>
        <p:txBody>
          <a:bodyPr/>
          <a:lstStyle/>
          <a:p>
            <a:r>
              <a:rPr lang="nl-NL" dirty="0"/>
              <a:t>Wat is nieuw in de NVK Richtlijn Groeistoornissen 2018?</a:t>
            </a:r>
          </a:p>
        </p:txBody>
      </p:sp>
      <p:sp>
        <p:nvSpPr>
          <p:cNvPr id="3" name="Tijdelijke aanduiding voor inhoud 2">
            <a:extLst>
              <a:ext uri="{FF2B5EF4-FFF2-40B4-BE49-F238E27FC236}">
                <a16:creationId xmlns:a16="http://schemas.microsoft.com/office/drawing/2014/main" id="{0939F22B-3B42-4654-B686-B35AD41EFFA3}"/>
              </a:ext>
            </a:extLst>
          </p:cNvPr>
          <p:cNvSpPr>
            <a:spLocks noGrp="1"/>
          </p:cNvSpPr>
          <p:nvPr>
            <p:ph idx="1"/>
          </p:nvPr>
        </p:nvSpPr>
        <p:spPr>
          <a:xfrm>
            <a:off x="566738" y="1144587"/>
            <a:ext cx="8291512" cy="5549511"/>
          </a:xfrm>
        </p:spPr>
        <p:txBody>
          <a:bodyPr/>
          <a:lstStyle/>
          <a:p>
            <a:pPr marL="342900" indent="-342900">
              <a:buFont typeface="Arial" panose="020B0604020202020204" pitchFamily="34" charset="0"/>
              <a:buChar char="•"/>
            </a:pPr>
            <a:r>
              <a:rPr lang="nl-NL" sz="2200" dirty="0"/>
              <a:t>Uitbreiding van de richtlijn </a:t>
            </a:r>
            <a:r>
              <a:rPr lang="nl-NL" sz="2200" u="sng" dirty="0"/>
              <a:t>Kleine lengte</a:t>
            </a:r>
            <a:r>
              <a:rPr lang="nl-NL" sz="2200" dirty="0"/>
              <a:t> van 0-10 naar 0-18 jaar</a:t>
            </a:r>
          </a:p>
          <a:p>
            <a:pPr marL="342900" indent="-342900">
              <a:buFont typeface="Arial" panose="020B0604020202020204" pitchFamily="34" charset="0"/>
              <a:buChar char="•"/>
            </a:pPr>
            <a:r>
              <a:rPr lang="nl-NL" sz="2200" dirty="0"/>
              <a:t>Toevoeging van richtlijn </a:t>
            </a:r>
            <a:r>
              <a:rPr lang="nl-NL" sz="2200" u="sng" dirty="0"/>
              <a:t>Grote lengte</a:t>
            </a:r>
            <a:r>
              <a:rPr lang="nl-NL" sz="2200" dirty="0"/>
              <a:t> (0-18 jaar)</a:t>
            </a:r>
          </a:p>
          <a:p>
            <a:pPr marL="342900" indent="-342900">
              <a:buFont typeface="Arial" panose="020B0604020202020204" pitchFamily="34" charset="0"/>
              <a:buChar char="•"/>
            </a:pPr>
            <a:r>
              <a:rPr lang="en-US" sz="2200" dirty="0" err="1"/>
              <a:t>Beslis</a:t>
            </a:r>
            <a:r>
              <a:rPr lang="en-US" sz="2200" dirty="0"/>
              <a:t>-schema’s </a:t>
            </a:r>
            <a:r>
              <a:rPr lang="en-US" sz="2200" dirty="0" err="1"/>
              <a:t>als</a:t>
            </a:r>
            <a:r>
              <a:rPr lang="en-US" sz="2200" dirty="0"/>
              <a:t> </a:t>
            </a:r>
            <a:r>
              <a:rPr lang="en-US" sz="2200" dirty="0" err="1"/>
              <a:t>leidraad</a:t>
            </a:r>
            <a:endParaRPr lang="en-US" sz="2200" dirty="0"/>
          </a:p>
          <a:p>
            <a:pPr marL="342900" indent="-342900">
              <a:buFont typeface="Arial" panose="020B0604020202020204" pitchFamily="34" charset="0"/>
              <a:buChar char="•"/>
            </a:pPr>
            <a:r>
              <a:rPr lang="en-US" sz="2200" dirty="0" err="1"/>
              <a:t>Uitgebreide</a:t>
            </a:r>
            <a:r>
              <a:rPr lang="en-US" sz="2200" dirty="0"/>
              <a:t> </a:t>
            </a:r>
            <a:r>
              <a:rPr lang="en-US" sz="2200" dirty="0" err="1"/>
              <a:t>achtergrond</a:t>
            </a:r>
            <a:r>
              <a:rPr lang="en-US" sz="2200" dirty="0"/>
              <a:t>-informative (DD)</a:t>
            </a:r>
          </a:p>
          <a:p>
            <a:pPr marL="342900" indent="-342900">
              <a:buFont typeface="Arial" panose="020B0604020202020204" pitchFamily="34" charset="0"/>
              <a:buChar char="•"/>
            </a:pPr>
            <a:r>
              <a:rPr lang="nl-NL" sz="2200" dirty="0"/>
              <a:t>Nadruk op signalen in anamnese/lichamelijk onderzoek en bij interpretatie groei op onderscheid in primaire (aangeboren) en secundaire (verworven) groeistoornissen naast een “normale” groei</a:t>
            </a:r>
          </a:p>
          <a:p>
            <a:pPr marL="342900" indent="-342900">
              <a:buFont typeface="Arial" panose="020B0604020202020204" pitchFamily="34" charset="0"/>
              <a:buChar char="•"/>
            </a:pPr>
            <a:r>
              <a:rPr lang="nl-NL" sz="2200" dirty="0"/>
              <a:t>Expliciete aanbevelingen </a:t>
            </a:r>
          </a:p>
          <a:p>
            <a:r>
              <a:rPr lang="en-US" dirty="0"/>
              <a:t> </a:t>
            </a:r>
          </a:p>
          <a:p>
            <a:r>
              <a:rPr lang="en-US" dirty="0"/>
              <a:t>NB: </a:t>
            </a:r>
            <a:r>
              <a:rPr lang="en-US" dirty="0" err="1"/>
              <a:t>er</a:t>
            </a:r>
            <a:r>
              <a:rPr lang="en-US" dirty="0"/>
              <a:t> </a:t>
            </a:r>
            <a:r>
              <a:rPr lang="en-US" dirty="0" err="1"/>
              <a:t>zijn</a:t>
            </a:r>
            <a:r>
              <a:rPr lang="en-US" dirty="0"/>
              <a:t> steeds </a:t>
            </a:r>
            <a:r>
              <a:rPr lang="en-US" dirty="0" err="1"/>
              <a:t>meer</a:t>
            </a:r>
            <a:r>
              <a:rPr lang="en-US" dirty="0"/>
              <a:t> </a:t>
            </a:r>
            <a:r>
              <a:rPr lang="en-US" dirty="0" err="1"/>
              <a:t>primaire</a:t>
            </a:r>
            <a:r>
              <a:rPr lang="en-US" dirty="0"/>
              <a:t> </a:t>
            </a:r>
            <a:r>
              <a:rPr lang="en-US" dirty="0" err="1"/>
              <a:t>groeistoornissen</a:t>
            </a:r>
            <a:r>
              <a:rPr lang="en-US" dirty="0"/>
              <a:t> </a:t>
            </a:r>
            <a:r>
              <a:rPr lang="en-US" dirty="0" err="1"/>
              <a:t>bekend</a:t>
            </a:r>
            <a:r>
              <a:rPr lang="en-US" dirty="0"/>
              <a:t> </a:t>
            </a:r>
            <a:r>
              <a:rPr lang="en-US" dirty="0" err="1"/>
              <a:t>geworden</a:t>
            </a:r>
            <a:r>
              <a:rPr lang="en-US" dirty="0"/>
              <a:t> met </a:t>
            </a:r>
            <a:r>
              <a:rPr lang="en-US" dirty="0" err="1"/>
              <a:t>ook</a:t>
            </a:r>
            <a:r>
              <a:rPr lang="en-US" dirty="0"/>
              <a:t> (</a:t>
            </a:r>
            <a:r>
              <a:rPr lang="en-US" dirty="0" err="1"/>
              <a:t>behandelings</a:t>
            </a:r>
            <a:r>
              <a:rPr lang="en-US" dirty="0"/>
              <a:t>) </a:t>
            </a:r>
            <a:r>
              <a:rPr lang="en-US" dirty="0" err="1"/>
              <a:t>consequenties</a:t>
            </a:r>
            <a:r>
              <a:rPr lang="en-US" dirty="0"/>
              <a:t> </a:t>
            </a:r>
            <a:r>
              <a:rPr lang="en-US" dirty="0" err="1"/>
              <a:t>voor</a:t>
            </a:r>
            <a:r>
              <a:rPr lang="en-US" dirty="0"/>
              <a:t> de patient! Meer </a:t>
            </a:r>
            <a:r>
              <a:rPr lang="en-US" dirty="0" err="1"/>
              <a:t>nadruk</a:t>
            </a:r>
            <a:r>
              <a:rPr lang="en-US" dirty="0"/>
              <a:t> op </a:t>
            </a:r>
            <a:r>
              <a:rPr lang="en-US" dirty="0" err="1"/>
              <a:t>mogelijke</a:t>
            </a:r>
            <a:r>
              <a:rPr lang="en-US" dirty="0"/>
              <a:t> </a:t>
            </a:r>
            <a:r>
              <a:rPr lang="en-US" dirty="0" err="1"/>
              <a:t>genetische</a:t>
            </a:r>
            <a:r>
              <a:rPr lang="en-US" dirty="0"/>
              <a:t> </a:t>
            </a:r>
            <a:r>
              <a:rPr lang="en-US" dirty="0" err="1"/>
              <a:t>diagnostiek</a:t>
            </a:r>
            <a:r>
              <a:rPr lang="en-US" dirty="0"/>
              <a:t>.</a:t>
            </a:r>
            <a:endParaRPr lang="nl-NL" dirty="0"/>
          </a:p>
          <a:p>
            <a:endParaRPr lang="nl-NL" sz="2800" dirty="0"/>
          </a:p>
        </p:txBody>
      </p:sp>
    </p:spTree>
    <p:extLst>
      <p:ext uri="{BB962C8B-B14F-4D97-AF65-F5344CB8AC3E}">
        <p14:creationId xmlns:p14="http://schemas.microsoft.com/office/powerpoint/2010/main" val="21194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335E-FA78-471B-A464-46D20833C4D2}"/>
              </a:ext>
            </a:extLst>
          </p:cNvPr>
          <p:cNvSpPr>
            <a:spLocks noGrp="1"/>
          </p:cNvSpPr>
          <p:nvPr>
            <p:ph type="title"/>
          </p:nvPr>
        </p:nvSpPr>
        <p:spPr/>
        <p:txBody>
          <a:bodyPr/>
          <a:lstStyle/>
          <a:p>
            <a:r>
              <a:rPr lang="en-US" dirty="0"/>
              <a:t>Even </a:t>
            </a:r>
            <a:r>
              <a:rPr lang="en-US" dirty="0" err="1"/>
              <a:t>opfrissen</a:t>
            </a:r>
            <a:r>
              <a:rPr lang="en-US" dirty="0"/>
              <a:t>: </a:t>
            </a:r>
            <a:r>
              <a:rPr lang="en-US" dirty="0" err="1"/>
              <a:t>Gebruikte</a:t>
            </a:r>
            <a:r>
              <a:rPr lang="en-US" dirty="0"/>
              <a:t> </a:t>
            </a:r>
            <a:r>
              <a:rPr lang="en-US" dirty="0" err="1"/>
              <a:t>begrippen</a:t>
            </a:r>
            <a:r>
              <a:rPr lang="en-US" dirty="0"/>
              <a:t> m.b.t. </a:t>
            </a:r>
            <a:r>
              <a:rPr lang="en-US" dirty="0" err="1"/>
              <a:t>groei</a:t>
            </a:r>
            <a:r>
              <a:rPr lang="en-US" dirty="0"/>
              <a:t> (I)</a:t>
            </a:r>
            <a:endParaRPr lang="nl-NL" dirty="0"/>
          </a:p>
        </p:txBody>
      </p:sp>
      <p:sp>
        <p:nvSpPr>
          <p:cNvPr id="4" name="Tijdelijke aanduiding voor inhoud 2">
            <a:extLst>
              <a:ext uri="{FF2B5EF4-FFF2-40B4-BE49-F238E27FC236}">
                <a16:creationId xmlns:a16="http://schemas.microsoft.com/office/drawing/2014/main" id="{2F18FA0A-F94B-4E8B-8957-199D6FA47745}"/>
              </a:ext>
            </a:extLst>
          </p:cNvPr>
          <p:cNvSpPr>
            <a:spLocks noGrp="1"/>
          </p:cNvSpPr>
          <p:nvPr>
            <p:ph idx="1"/>
          </p:nvPr>
        </p:nvSpPr>
        <p:spPr>
          <a:xfrm>
            <a:off x="165100" y="1006475"/>
            <a:ext cx="8693150" cy="5699125"/>
          </a:xfrm>
        </p:spPr>
        <p:txBody>
          <a:bodyPr/>
          <a:lstStyle/>
          <a:p>
            <a:pPr marL="342900" indent="-342900">
              <a:buFont typeface="Arial" panose="020B0604020202020204" pitchFamily="34" charset="0"/>
              <a:buChar char="•"/>
            </a:pPr>
            <a:r>
              <a:rPr lang="nl-NL" b="1" dirty="0"/>
              <a:t>Standaard deviatie (SD):</a:t>
            </a:r>
            <a:endParaRPr lang="nl-NL" dirty="0"/>
          </a:p>
          <a:p>
            <a:r>
              <a:rPr lang="nl-NL" dirty="0"/>
              <a:t>Een maat voor de spreiding van de meetwaarden rondom het gemiddelde van een populatie, waarbij is aangenomen dat de meetwaarden een normale verdeling hebben.</a:t>
            </a:r>
          </a:p>
          <a:p>
            <a:r>
              <a:rPr lang="nl-NL" b="1" dirty="0"/>
              <a:t> </a:t>
            </a:r>
            <a:endParaRPr lang="nl-NL" dirty="0"/>
          </a:p>
          <a:p>
            <a:pPr marL="342900" indent="-342900">
              <a:buFont typeface="Arial" panose="020B0604020202020204" pitchFamily="34" charset="0"/>
              <a:buChar char="•"/>
            </a:pPr>
            <a:r>
              <a:rPr lang="nl-NL" b="1" dirty="0"/>
              <a:t>Standaard deviatie score (SDS):</a:t>
            </a:r>
            <a:endParaRPr lang="nl-NL" dirty="0"/>
          </a:p>
          <a:p>
            <a:r>
              <a:rPr lang="nl-NL" dirty="0"/>
              <a:t>Het aantal standaarddeviaties boven of onder het gemiddelde</a:t>
            </a:r>
          </a:p>
          <a:p>
            <a:r>
              <a:rPr lang="nl-NL" b="1" dirty="0"/>
              <a:t> </a:t>
            </a:r>
            <a:endParaRPr lang="nl-NL" dirty="0"/>
          </a:p>
          <a:p>
            <a:pPr marL="342900" indent="-342900">
              <a:buFont typeface="Arial" panose="020B0604020202020204" pitchFamily="34" charset="0"/>
              <a:buChar char="•"/>
            </a:pPr>
            <a:r>
              <a:rPr lang="nl-NL" b="1" dirty="0"/>
              <a:t>Lengte standaard deviatie score (Lengte-SDS):</a:t>
            </a:r>
            <a:endParaRPr lang="nl-NL" dirty="0"/>
          </a:p>
          <a:p>
            <a:r>
              <a:rPr lang="nl-NL" dirty="0"/>
              <a:t>De afwijking van de lengte uitgedrukt in het aantal standaarddeviaties dat de lengte verschilt van het gemiddelde van de populatie.</a:t>
            </a:r>
          </a:p>
          <a:p>
            <a:r>
              <a:rPr lang="nl-NL" dirty="0"/>
              <a:t> </a:t>
            </a:r>
          </a:p>
          <a:p>
            <a:r>
              <a:rPr lang="nl-NL" dirty="0"/>
              <a:t>		Lengte (cm) – gemiddelde lengte voor leeftijd en geslacht</a:t>
            </a:r>
          </a:p>
          <a:p>
            <a:r>
              <a:rPr lang="nl-NL" dirty="0"/>
              <a:t>Lengte SDS = 		────────────────────────────────────</a:t>
            </a:r>
          </a:p>
          <a:p>
            <a:r>
              <a:rPr lang="nl-NL" dirty="0"/>
              <a:t>				SD voor leeftijd en geslacht</a:t>
            </a:r>
          </a:p>
          <a:p>
            <a:endParaRPr lang="nl-NL" dirty="0"/>
          </a:p>
        </p:txBody>
      </p:sp>
    </p:spTree>
    <p:extLst>
      <p:ext uri="{BB962C8B-B14F-4D97-AF65-F5344CB8AC3E}">
        <p14:creationId xmlns:p14="http://schemas.microsoft.com/office/powerpoint/2010/main" val="41960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DC17-788B-4492-B0ED-033B24398EA9}"/>
              </a:ext>
            </a:extLst>
          </p:cNvPr>
          <p:cNvSpPr>
            <a:spLocks noGrp="1"/>
          </p:cNvSpPr>
          <p:nvPr>
            <p:ph type="title"/>
          </p:nvPr>
        </p:nvSpPr>
        <p:spPr/>
        <p:txBody>
          <a:bodyPr/>
          <a:lstStyle/>
          <a:p>
            <a:r>
              <a:rPr lang="en-US" dirty="0" err="1"/>
              <a:t>Gebruikte</a:t>
            </a:r>
            <a:r>
              <a:rPr lang="en-US" dirty="0"/>
              <a:t> </a:t>
            </a:r>
            <a:r>
              <a:rPr lang="en-US" dirty="0" err="1"/>
              <a:t>begrippen</a:t>
            </a:r>
            <a:r>
              <a:rPr lang="en-US" dirty="0"/>
              <a:t> m.b.t. </a:t>
            </a:r>
            <a:r>
              <a:rPr lang="en-US" dirty="0" err="1"/>
              <a:t>groei</a:t>
            </a:r>
            <a:r>
              <a:rPr lang="en-US" dirty="0"/>
              <a:t> (II)</a:t>
            </a:r>
            <a:endParaRPr lang="nl-NL" dirty="0"/>
          </a:p>
        </p:txBody>
      </p:sp>
      <p:sp>
        <p:nvSpPr>
          <p:cNvPr id="4" name="Tijdelijke aanduiding voor inhoud 2">
            <a:extLst>
              <a:ext uri="{FF2B5EF4-FFF2-40B4-BE49-F238E27FC236}">
                <a16:creationId xmlns:a16="http://schemas.microsoft.com/office/drawing/2014/main" id="{4813BE04-40D2-4C9B-A1E0-122599C2A52A}"/>
              </a:ext>
            </a:extLst>
          </p:cNvPr>
          <p:cNvSpPr>
            <a:spLocks noGrp="1"/>
          </p:cNvSpPr>
          <p:nvPr>
            <p:ph idx="1"/>
          </p:nvPr>
        </p:nvSpPr>
        <p:spPr>
          <a:xfrm>
            <a:off x="225425" y="1031875"/>
            <a:ext cx="8693150" cy="5616575"/>
          </a:xfrm>
        </p:spPr>
        <p:txBody>
          <a:bodyPr/>
          <a:lstStyle/>
          <a:p>
            <a:r>
              <a:rPr lang="nl-NL" b="1" dirty="0"/>
              <a:t>Target </a:t>
            </a:r>
            <a:r>
              <a:rPr lang="nl-NL" b="1" dirty="0" err="1"/>
              <a:t>Height</a:t>
            </a:r>
            <a:r>
              <a:rPr lang="nl-NL" b="1" dirty="0"/>
              <a:t> (TH), </a:t>
            </a:r>
            <a:r>
              <a:rPr lang="nl-NL" dirty="0"/>
              <a:t>streeflengte</a:t>
            </a:r>
          </a:p>
          <a:p>
            <a:pPr marL="342900" indent="-342900">
              <a:buFont typeface="Arial" panose="020B0604020202020204" pitchFamily="34" charset="0"/>
              <a:buChar char="•"/>
            </a:pPr>
            <a:r>
              <a:rPr lang="nl-NL" dirty="0"/>
              <a:t>Dit is de mathematische benadering van de geschatte eindlengte van een jongen of een meisje op basis van zijn/haar genetisch potentieel.</a:t>
            </a:r>
          </a:p>
          <a:p>
            <a:pPr marL="342900" indent="-342900">
              <a:buFont typeface="Arial" panose="020B0604020202020204" pitchFamily="34" charset="0"/>
              <a:buChar char="•"/>
            </a:pPr>
            <a:r>
              <a:rPr lang="nl-NL" dirty="0"/>
              <a:t>Target </a:t>
            </a:r>
            <a:r>
              <a:rPr lang="nl-NL" dirty="0" err="1"/>
              <a:t>height</a:t>
            </a:r>
            <a:r>
              <a:rPr lang="nl-NL" dirty="0"/>
              <a:t> SDS is 0,72 x gemiddelde van lengte SDS van biologische ouders (Hermanussen, 2003). Voor Nederlandse kinderen bleek de correctiefactor 0,75 te zijn (Van Dommelen, 2012).  </a:t>
            </a:r>
          </a:p>
          <a:p>
            <a:pPr marL="342900" indent="-342900">
              <a:buFont typeface="Arial" panose="020B0604020202020204" pitchFamily="34" charset="0"/>
              <a:buChar char="•"/>
            </a:pPr>
            <a:r>
              <a:rPr lang="nl-NL" dirty="0"/>
              <a:t>Formule voor Nederlandse jongens en meisjes:</a:t>
            </a:r>
          </a:p>
          <a:p>
            <a:r>
              <a:rPr lang="nl-NL" dirty="0"/>
              <a:t> jongens: 44,5 + 0,376 × </a:t>
            </a:r>
            <a:r>
              <a:rPr lang="nl-NL" dirty="0" err="1"/>
              <a:t>vader’s</a:t>
            </a:r>
            <a:r>
              <a:rPr lang="nl-NL" dirty="0"/>
              <a:t> lengte (cm) + 0,411 × </a:t>
            </a:r>
            <a:r>
              <a:rPr lang="nl-NL" dirty="0" err="1"/>
              <a:t>moeder’s</a:t>
            </a:r>
            <a:r>
              <a:rPr lang="nl-NL" dirty="0"/>
              <a:t> lengte (cm) </a:t>
            </a:r>
          </a:p>
          <a:p>
            <a:r>
              <a:rPr lang="nl-NL" dirty="0"/>
              <a:t> </a:t>
            </a:r>
          </a:p>
          <a:p>
            <a:r>
              <a:rPr lang="nl-NL" dirty="0"/>
              <a:t>meisjes: 47,1 + 0,334 × </a:t>
            </a:r>
            <a:r>
              <a:rPr lang="nl-NL" dirty="0" err="1"/>
              <a:t>vader’s</a:t>
            </a:r>
            <a:r>
              <a:rPr lang="nl-NL" dirty="0"/>
              <a:t> lengte (cm) +0,364 × </a:t>
            </a:r>
            <a:r>
              <a:rPr lang="nl-NL" dirty="0" err="1"/>
              <a:t>moeder’s</a:t>
            </a:r>
            <a:r>
              <a:rPr lang="nl-NL" dirty="0"/>
              <a:t> lengte (cm) </a:t>
            </a:r>
          </a:p>
          <a:p>
            <a:endParaRPr lang="nl-NL" dirty="0"/>
          </a:p>
          <a:p>
            <a:r>
              <a:rPr lang="nl-NL" b="1" dirty="0"/>
              <a:t>Delta lengte SDS: verandering in lengte-SDS (afbuiging of versnelling):</a:t>
            </a:r>
            <a:endParaRPr lang="nl-NL" dirty="0"/>
          </a:p>
          <a:p>
            <a:r>
              <a:rPr lang="nl-NL" dirty="0"/>
              <a:t>Dit is het verschil in lengte-SDS tussen 2 metingen</a:t>
            </a:r>
          </a:p>
          <a:p>
            <a:endParaRPr lang="nl-NL" dirty="0"/>
          </a:p>
        </p:txBody>
      </p:sp>
    </p:spTree>
    <p:extLst>
      <p:ext uri="{BB962C8B-B14F-4D97-AF65-F5344CB8AC3E}">
        <p14:creationId xmlns:p14="http://schemas.microsoft.com/office/powerpoint/2010/main" val="2395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1C5-084B-4C61-967A-DCCB928086BD}"/>
              </a:ext>
            </a:extLst>
          </p:cNvPr>
          <p:cNvSpPr>
            <a:spLocks noGrp="1"/>
          </p:cNvSpPr>
          <p:nvPr>
            <p:ph type="title"/>
          </p:nvPr>
        </p:nvSpPr>
        <p:spPr/>
        <p:txBody>
          <a:bodyPr/>
          <a:lstStyle/>
          <a:p>
            <a:r>
              <a:rPr lang="en-US" dirty="0" err="1"/>
              <a:t>Gebruikte</a:t>
            </a:r>
            <a:r>
              <a:rPr lang="en-US" dirty="0"/>
              <a:t> </a:t>
            </a:r>
            <a:r>
              <a:rPr lang="en-US" dirty="0" err="1"/>
              <a:t>begrippen</a:t>
            </a:r>
            <a:r>
              <a:rPr lang="en-US" dirty="0"/>
              <a:t> van </a:t>
            </a:r>
            <a:r>
              <a:rPr lang="en-US" dirty="0" err="1"/>
              <a:t>groei</a:t>
            </a:r>
            <a:r>
              <a:rPr lang="en-US" dirty="0"/>
              <a:t> (III)</a:t>
            </a:r>
            <a:endParaRPr lang="nl-NL" dirty="0"/>
          </a:p>
        </p:txBody>
      </p:sp>
      <p:sp>
        <p:nvSpPr>
          <p:cNvPr id="4" name="Tijdelijke aanduiding voor inhoud 2">
            <a:extLst>
              <a:ext uri="{FF2B5EF4-FFF2-40B4-BE49-F238E27FC236}">
                <a16:creationId xmlns:a16="http://schemas.microsoft.com/office/drawing/2014/main" id="{89FF538A-DBDB-4495-99A5-58ED0D3E35B2}"/>
              </a:ext>
            </a:extLst>
          </p:cNvPr>
          <p:cNvSpPr>
            <a:spLocks noGrp="1"/>
          </p:cNvSpPr>
          <p:nvPr>
            <p:ph idx="1"/>
          </p:nvPr>
        </p:nvSpPr>
        <p:spPr>
          <a:xfrm>
            <a:off x="225425" y="1196975"/>
            <a:ext cx="8693150" cy="5413375"/>
          </a:xfrm>
        </p:spPr>
        <p:txBody>
          <a:bodyPr/>
          <a:lstStyle/>
          <a:p>
            <a:pPr marL="342900" indent="-342900">
              <a:buFont typeface="Arial" panose="020B0604020202020204" pitchFamily="34" charset="0"/>
              <a:buChar char="•"/>
            </a:pPr>
            <a:r>
              <a:rPr lang="nl-NL" b="1" dirty="0"/>
              <a:t>Disproportie</a:t>
            </a:r>
            <a:endParaRPr lang="nl-NL" dirty="0"/>
          </a:p>
          <a:p>
            <a:r>
              <a:rPr lang="nl-NL" dirty="0"/>
              <a:t>Kinderen met een abnormale groei die een lichaamsverhouding hebben buiten de normale range kunnen een primaire groeistoornis hebben. De meest gangbare parameter voor lichaamsverhoudingen is </a:t>
            </a:r>
            <a:r>
              <a:rPr lang="nl-NL" b="1" dirty="0"/>
              <a:t>de zithoogte/lengte ratio</a:t>
            </a:r>
            <a:r>
              <a:rPr lang="nl-NL" dirty="0"/>
              <a:t>. Om te kunnen vaststellen of deze normaal dan wel abnormaal is, kan gebruik worden gemaakt van de Nederlandse dan wel Turkse zithoogte/lengte ratio curves (Bijlage III richtlijn).</a:t>
            </a:r>
          </a:p>
          <a:p>
            <a:r>
              <a:rPr lang="en-US" dirty="0"/>
              <a:t>O</a:t>
            </a:r>
            <a:r>
              <a:rPr lang="nl-NL" dirty="0"/>
              <a:t>ok de </a:t>
            </a:r>
            <a:r>
              <a:rPr lang="nl-NL" b="1" dirty="0"/>
              <a:t>spanwijdte</a:t>
            </a:r>
            <a:r>
              <a:rPr lang="nl-NL" dirty="0"/>
              <a:t> kan informatief zijn (Bijlage IV richtlijn)</a:t>
            </a:r>
          </a:p>
          <a:p>
            <a:r>
              <a:rPr lang="nl-NL" b="1" dirty="0"/>
              <a:t> </a:t>
            </a:r>
            <a:endParaRPr lang="nl-NL" dirty="0"/>
          </a:p>
          <a:p>
            <a:pPr marL="342900" indent="-342900">
              <a:buFont typeface="Arial" panose="020B0604020202020204" pitchFamily="34" charset="0"/>
              <a:buChar char="•"/>
            </a:pPr>
            <a:r>
              <a:rPr lang="nl-NL" b="1" dirty="0" err="1"/>
              <a:t>Dysmorfologie</a:t>
            </a:r>
            <a:endParaRPr lang="nl-NL" dirty="0"/>
          </a:p>
          <a:p>
            <a:r>
              <a:rPr lang="nl-NL" dirty="0"/>
              <a:t>Een groot aantal syndromen geassocieerd met kleine lengte zijn ook geassocieerd met </a:t>
            </a:r>
            <a:r>
              <a:rPr lang="nl-NL" dirty="0" err="1"/>
              <a:t>dysmorfe</a:t>
            </a:r>
            <a:r>
              <a:rPr lang="nl-NL" dirty="0"/>
              <a:t> kenmerken Omdat de </a:t>
            </a:r>
            <a:r>
              <a:rPr lang="nl-NL" dirty="0" err="1"/>
              <a:t>dysmorfe</a:t>
            </a:r>
            <a:r>
              <a:rPr lang="nl-NL" dirty="0"/>
              <a:t> kenmerken een teken kunnen zijn van de primaire groeistoornis, is het belangrijk deze kinderen naar een specialist te verwijzen.</a:t>
            </a:r>
          </a:p>
          <a:p>
            <a:endParaRPr lang="nl-NL" dirty="0"/>
          </a:p>
        </p:txBody>
      </p:sp>
    </p:spTree>
    <p:extLst>
      <p:ext uri="{BB962C8B-B14F-4D97-AF65-F5344CB8AC3E}">
        <p14:creationId xmlns:p14="http://schemas.microsoft.com/office/powerpoint/2010/main" val="11830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MC Basispresentatie_NL">
  <a:themeElements>
    <a:clrScheme name="Aangepast 30">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76FEFBD9057458D1C94403D83FBAF" ma:contentTypeVersion="10" ma:contentTypeDescription="Een nieuw document maken." ma:contentTypeScope="" ma:versionID="5e09f0bce785a203102cbc9948c3ed61">
  <xsd:schema xmlns:xsd="http://www.w3.org/2001/XMLSchema" xmlns:xs="http://www.w3.org/2001/XMLSchema" xmlns:p="http://schemas.microsoft.com/office/2006/metadata/properties" xmlns:ns2="218ea910-096d-4620-9e8d-75053777f881" xmlns:ns3="f0a8624e-e09b-41f3-9be9-0156624cf37b" targetNamespace="http://schemas.microsoft.com/office/2006/metadata/properties" ma:root="true" ma:fieldsID="41a75294d70a9e253de55720ae5eeb95" ns2:_="" ns3:_="">
    <xsd:import namespace="218ea910-096d-4620-9e8d-75053777f881"/>
    <xsd:import namespace="f0a8624e-e09b-41f3-9be9-0156624cf3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ea910-096d-4620-9e8d-75053777f881"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format="DateTim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0a8624e-e09b-41f3-9be9-0156624cf3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572022-B980-401C-903D-98F72E15D8B9}"/>
</file>

<file path=customXml/itemProps2.xml><?xml version="1.0" encoding="utf-8"?>
<ds:datastoreItem xmlns:ds="http://schemas.openxmlformats.org/officeDocument/2006/customXml" ds:itemID="{F0BBFAE5-1B1A-432D-9F4C-16707800DE95}">
  <ds:schemaRefs>
    <ds:schemaRef ds:uri="http://schemas.microsoft.com/sharepoint/v3"/>
    <ds:schemaRef ds:uri="http://purl.org/dc/elements/1.1/"/>
    <ds:schemaRef ds:uri="http://www.w3.org/XML/1998/namespace"/>
    <ds:schemaRef ds:uri="http://purl.org/dc/terms/"/>
    <ds:schemaRef ds:uri="http://schemas.microsoft.com/office/2006/documentManagement/types"/>
    <ds:schemaRef ds:uri="http://purl.org/dc/dcmitype/"/>
    <ds:schemaRef ds:uri="http://schemas.microsoft.com/sharepoint/v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E41F710-E85E-4A0C-A334-9F3DCB906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9614</TotalTime>
  <Words>9133</Words>
  <Application>Microsoft Office PowerPoint</Application>
  <PresentationFormat>On-screen Show (4:3)</PresentationFormat>
  <Paragraphs>851</Paragraphs>
  <Slides>56</Slides>
  <Notes>50</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ＭＳ Ｐゴシック</vt:lpstr>
      <vt:lpstr>Arial</vt:lpstr>
      <vt:lpstr>Calibri</vt:lpstr>
      <vt:lpstr>Courier New</vt:lpstr>
      <vt:lpstr>Times</vt:lpstr>
      <vt:lpstr>LUMC Basispresentatie_NL</vt:lpstr>
      <vt:lpstr>Office Theme</vt:lpstr>
      <vt:lpstr> NVK Richtlijn Triage en Diagnostiek Groeistoornissen 2018</vt:lpstr>
      <vt:lpstr>Inhoud</vt:lpstr>
      <vt:lpstr>Introductie</vt:lpstr>
      <vt:lpstr>Parallelle ontwikkeling van NVK en JGZ richtlijnen </vt:lpstr>
      <vt:lpstr>Aansluiting JGZ richtlijn en NVK richtlijn</vt:lpstr>
      <vt:lpstr>Wat is nieuw in de NVK Richtlijn Groeistoornissen 2018?</vt:lpstr>
      <vt:lpstr>Even opfrissen: Gebruikte begrippen m.b.t. groei (I)</vt:lpstr>
      <vt:lpstr>Gebruikte begrippen m.b.t. groei (II)</vt:lpstr>
      <vt:lpstr>Gebruikte begrippen van groei (III)</vt:lpstr>
      <vt:lpstr>Uitdagingen m.b.t. diagnostiek van groeistoornissen</vt:lpstr>
      <vt:lpstr>Beoogde patientengroepen met grote lengte/groeiversnelling</vt:lpstr>
      <vt:lpstr>Stapsgewijze aanpak</vt:lpstr>
      <vt:lpstr>2. Relevante oorzaken grote lengte en/of groeiversnelling: differentiaal diagnose</vt:lpstr>
      <vt:lpstr>Meest frequente/relevante primaire en secundaire groeistoornissen bij grote lengte (incidentie)</vt:lpstr>
      <vt:lpstr>Grote lengte: a priori kans op pathologie</vt:lpstr>
      <vt:lpstr>PowerPoint Presentation</vt:lpstr>
      <vt:lpstr>Focus op eerder en frequenter opsporen van: </vt:lpstr>
      <vt:lpstr>Groei Klinefelter t.o.v. normale populatie</vt:lpstr>
      <vt:lpstr>Focus op eerder en frequenter opsporen van: </vt:lpstr>
      <vt:lpstr>Groei van kinderen met Marfan-syndroom t.o.v. normale populatie</vt:lpstr>
      <vt:lpstr>Met genetische technieken zijn recent diverse primaire groeistoornissen ontdekt:  </vt:lpstr>
      <vt:lpstr>3. Stapsgewijze aanpak (beslis-schema)</vt:lpstr>
      <vt:lpstr>PowerPoint Presentation</vt:lpstr>
      <vt:lpstr>PowerPoint Presentation</vt:lpstr>
      <vt:lpstr>Vraag informatie op voorafgaand aan consult!</vt:lpstr>
      <vt:lpstr>Wie komt in aanmerking voor analyse grote lengte?</vt:lpstr>
      <vt:lpstr>Verzamelen van signalen belangrijk bij analyse grote lengte; geen screenend lab onderzoek, alleen X-hand</vt:lpstr>
      <vt:lpstr>Aanwijzingen voor primaire groeistoornis?</vt:lpstr>
      <vt:lpstr>Aanwijzingen voor secundaire groeistoornis?</vt:lpstr>
      <vt:lpstr>Lichamelijk onderzoek</vt:lpstr>
      <vt:lpstr>Skeletleeftijd (SL)</vt:lpstr>
      <vt:lpstr>Eindlengtevoorspelling a.h.v. skeletleeftijd</vt:lpstr>
      <vt:lpstr>PowerPoint Presentation</vt:lpstr>
      <vt:lpstr>PowerPoint Presentation</vt:lpstr>
      <vt:lpstr>PowerPoint Presentation</vt:lpstr>
      <vt:lpstr>Klinische kenmerken, en hoe te testen op Klinefelter-syndroom?</vt:lpstr>
      <vt:lpstr>PowerPoint Presentation</vt:lpstr>
      <vt:lpstr>Marfan-syndroom</vt:lpstr>
      <vt:lpstr>Marfan-syndroom: Revised Ghent criteria</vt:lpstr>
      <vt:lpstr>Marfan-syndroom: Systemische score </vt:lpstr>
      <vt:lpstr>PowerPoint Presentation</vt:lpstr>
      <vt:lpstr>Dysmorfe kenmerken passend bij oorzaken grote lengte </vt:lpstr>
      <vt:lpstr>Aanvullend onderzoek bij verdenking op  primaire groeistoornis</vt:lpstr>
      <vt:lpstr>PowerPoint Presentation</vt:lpstr>
      <vt:lpstr>PowerPoint Presentation</vt:lpstr>
      <vt:lpstr>Aanvullend onderzoek bij secundaire groeistoornis</vt:lpstr>
      <vt:lpstr>PowerPoint Presentation</vt:lpstr>
      <vt:lpstr>Samenvattend aanvullende diagnostiek</vt:lpstr>
      <vt:lpstr>4. Grote lengte en lengtereductie dmv epifysiodese</vt:lpstr>
      <vt:lpstr>5. Aanbevelingen (1)</vt:lpstr>
      <vt:lpstr>Aanbevelingen (2)</vt:lpstr>
      <vt:lpstr>Aanbevelingen (3)</vt:lpstr>
      <vt:lpstr>Aanbevelingen (4)</vt:lpstr>
      <vt:lpstr>Aanbevelingen (5)</vt:lpstr>
      <vt:lpstr>Noodzakelijke voorzieningen  in de polikliniek</vt:lpstr>
      <vt:lpstr>PowerPoint Presentation</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woostdijk</dc:creator>
  <cp:lastModifiedBy>Wit, J.M. (KJC)</cp:lastModifiedBy>
  <cp:revision>515</cp:revision>
  <dcterms:created xsi:type="dcterms:W3CDTF">2018-08-27T15:40:03Z</dcterms:created>
  <dcterms:modified xsi:type="dcterms:W3CDTF">2019-01-21T13:36:15Z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0x0101005CC76FEFBD9057458D1C94403D83FBAF</vt:lpwstr>
  </property>
</Properties>
</file>