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1"/>
  </p:normalViewPr>
  <p:slideViewPr>
    <p:cSldViewPr>
      <p:cViewPr>
        <p:scale>
          <a:sx n="120" d="100"/>
          <a:sy n="120" d="100"/>
        </p:scale>
        <p:origin x="-245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F6D85-87B9-7A43-811B-BA46425A3991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FE9EB-7439-2F4D-8669-368C6E479C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177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FE9EB-7439-2F4D-8669-368C6E479C8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18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3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6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0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7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8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1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9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1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0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89269-4331-459E-98B2-E31D90FB2299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36BEE-004E-4B2D-BAC2-81230C5F3EA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9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5" name="Elbow Connector 284"/>
          <p:cNvCxnSpPr/>
          <p:nvPr/>
        </p:nvCxnSpPr>
        <p:spPr>
          <a:xfrm>
            <a:off x="2130422" y="5782603"/>
            <a:ext cx="3972185" cy="720000"/>
          </a:xfrm>
          <a:prstGeom prst="bentConnector3">
            <a:avLst>
              <a:gd name="adj1" fmla="val -444"/>
            </a:avLst>
          </a:prstGeom>
          <a:ln w="95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278"/>
          <p:cNvCxnSpPr/>
          <p:nvPr/>
        </p:nvCxnSpPr>
        <p:spPr>
          <a:xfrm>
            <a:off x="5440007" y="5476144"/>
            <a:ext cx="662601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130422" y="3275856"/>
            <a:ext cx="0" cy="720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147"/>
          <p:cNvCxnSpPr/>
          <p:nvPr/>
        </p:nvCxnSpPr>
        <p:spPr>
          <a:xfrm>
            <a:off x="2088560" y="907299"/>
            <a:ext cx="0" cy="353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2088558" y="1547664"/>
            <a:ext cx="2" cy="360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276372" y="261064"/>
            <a:ext cx="1512430" cy="64623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/>
                </a:solidFill>
              </a:rPr>
              <a:t>ontwikkelingsachterstand of verstandelijke </a:t>
            </a:r>
            <a:r>
              <a:rPr lang="nl-NL" sz="900" dirty="0" smtClean="0">
                <a:solidFill>
                  <a:schemeClr val="tx1"/>
                </a:solidFill>
              </a:rPr>
              <a:t>beperking</a:t>
            </a:r>
            <a:r>
              <a:rPr lang="nl-NL" sz="900" baseline="30000" dirty="0" smtClean="0">
                <a:solidFill>
                  <a:schemeClr val="tx1"/>
                </a:solidFill>
              </a:rPr>
              <a:t>1</a:t>
            </a:r>
            <a:endParaRPr lang="en-US" sz="900" baseline="30000" dirty="0">
              <a:solidFill>
                <a:schemeClr val="tx1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476672" y="1260925"/>
            <a:ext cx="2606549" cy="38404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 smtClean="0"/>
              <a:t>Anamnese, familie anamnese, </a:t>
            </a:r>
            <a:r>
              <a:rPr lang="nl-NL" sz="800" dirty="0"/>
              <a:t>lichamelijk </a:t>
            </a:r>
            <a:r>
              <a:rPr lang="nl-NL" sz="800" dirty="0" smtClean="0"/>
              <a:t>onderzoek</a:t>
            </a:r>
          </a:p>
          <a:p>
            <a:pPr algn="ctr"/>
            <a:r>
              <a:rPr lang="nl-NL" sz="800" dirty="0" smtClean="0"/>
              <a:t>Laagdrempelig oogheelkundig </a:t>
            </a:r>
            <a:r>
              <a:rPr lang="nl-NL" sz="800" dirty="0"/>
              <a:t>en/of </a:t>
            </a:r>
            <a:endParaRPr lang="nl-NL" sz="800" dirty="0" smtClean="0"/>
          </a:p>
          <a:p>
            <a:pPr algn="ctr"/>
            <a:r>
              <a:rPr lang="nl-NL" sz="800" dirty="0" smtClean="0"/>
              <a:t>audiologisch </a:t>
            </a:r>
            <a:r>
              <a:rPr lang="nl-NL" sz="800" dirty="0"/>
              <a:t>onderzoek </a:t>
            </a:r>
            <a:endParaRPr lang="en-US" sz="800" dirty="0"/>
          </a:p>
        </p:txBody>
      </p:sp>
      <p:sp>
        <p:nvSpPr>
          <p:cNvPr id="14" name="Flowchart: Process 13"/>
          <p:cNvSpPr/>
          <p:nvPr/>
        </p:nvSpPr>
        <p:spPr>
          <a:xfrm>
            <a:off x="476672" y="3995936"/>
            <a:ext cx="2606548" cy="53256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/>
              <a:t>Metabool </a:t>
            </a:r>
            <a:r>
              <a:rPr lang="nl-NL" sz="800" dirty="0" smtClean="0"/>
              <a:t>onderzoek</a:t>
            </a:r>
            <a:r>
              <a:rPr lang="nl-NL" sz="800" baseline="30000" dirty="0"/>
              <a:t>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 smtClean="0"/>
              <a:t>Microarray en/of WES met ID filter</a:t>
            </a:r>
            <a:r>
              <a:rPr lang="nl-NL" sz="800" baseline="30000" dirty="0" smtClean="0"/>
              <a:t>4</a:t>
            </a:r>
            <a:endParaRPr lang="nl-NL" sz="800" baseline="30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i="1" dirty="0" smtClean="0"/>
              <a:t>FMR1 </a:t>
            </a:r>
            <a:r>
              <a:rPr lang="nl-NL" sz="800" dirty="0" smtClean="0"/>
              <a:t>als geen </a:t>
            </a:r>
            <a:r>
              <a:rPr lang="nl-NL" sz="800" dirty="0" smtClean="0"/>
              <a:t>microcefalie</a:t>
            </a:r>
            <a:r>
              <a:rPr lang="nl-NL" sz="800" baseline="30000" dirty="0"/>
              <a:t>5</a:t>
            </a:r>
            <a:endParaRPr lang="nl-NL" sz="800" baseline="30000" dirty="0"/>
          </a:p>
        </p:txBody>
      </p:sp>
      <p:sp>
        <p:nvSpPr>
          <p:cNvPr id="24" name="Flowchart: Process 23"/>
          <p:cNvSpPr/>
          <p:nvPr/>
        </p:nvSpPr>
        <p:spPr>
          <a:xfrm>
            <a:off x="476672" y="5219992"/>
            <a:ext cx="2606548" cy="56261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/>
              <a:t>consult klinisch geneticus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 smtClean="0"/>
              <a:t>WES / </a:t>
            </a:r>
            <a:r>
              <a:rPr lang="nl-NL" sz="800" dirty="0" smtClean="0"/>
              <a:t>WGS</a:t>
            </a:r>
            <a:r>
              <a:rPr lang="nl-NL" sz="800" baseline="30000" dirty="0"/>
              <a:t>6</a:t>
            </a:r>
            <a:endParaRPr lang="nl-NL" sz="800" baseline="30000" dirty="0"/>
          </a:p>
          <a:p>
            <a:endParaRPr lang="nl-NL" sz="400" i="1" dirty="0" smtClean="0"/>
          </a:p>
        </p:txBody>
      </p:sp>
      <p:sp>
        <p:nvSpPr>
          <p:cNvPr id="143" name="Flowchart: Alternate Process 142"/>
          <p:cNvSpPr/>
          <p:nvPr/>
        </p:nvSpPr>
        <p:spPr>
          <a:xfrm>
            <a:off x="3429000" y="6228184"/>
            <a:ext cx="936102" cy="432048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 smtClean="0">
              <a:solidFill>
                <a:schemeClr val="tx1"/>
              </a:solidFill>
            </a:endParaRPr>
          </a:p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periodieke </a:t>
            </a:r>
            <a:r>
              <a:rPr lang="nl-NL" sz="1000" dirty="0" err="1" smtClean="0">
                <a:solidFill>
                  <a:schemeClr val="tx1"/>
                </a:solidFill>
              </a:rPr>
              <a:t>herevaluatie</a:t>
            </a:r>
            <a:endParaRPr lang="nl-NL" sz="1000" dirty="0" smtClean="0">
              <a:solidFill>
                <a:schemeClr val="tx1"/>
              </a:solidFill>
            </a:endParaRP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4" name="Flowchart: Process 12"/>
          <p:cNvSpPr/>
          <p:nvPr/>
        </p:nvSpPr>
        <p:spPr>
          <a:xfrm>
            <a:off x="476672" y="1907664"/>
            <a:ext cx="2606548" cy="144019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800" b="1" u="sng" dirty="0" smtClean="0"/>
              <a:t>Aanwijzing voor verworven oorzaak </a:t>
            </a:r>
          </a:p>
          <a:p>
            <a:pPr marL="171450" indent="-171450">
              <a:buFont typeface="Arial" charset="0"/>
              <a:buChar char="•"/>
            </a:pPr>
            <a:r>
              <a:rPr lang="nl-NL" sz="800" dirty="0" smtClean="0"/>
              <a:t>Overweeg intra-uteriene infecties </a:t>
            </a:r>
            <a:r>
              <a:rPr lang="nl-NL" sz="800" baseline="30000" dirty="0" smtClean="0"/>
              <a:t>2</a:t>
            </a:r>
            <a:r>
              <a:rPr lang="nl-NL" sz="800" dirty="0" smtClean="0"/>
              <a:t> en intoxicaties</a:t>
            </a:r>
          </a:p>
          <a:p>
            <a:endParaRPr lang="nl-NL" sz="400" dirty="0"/>
          </a:p>
          <a:p>
            <a:r>
              <a:rPr lang="nl-NL" sz="800" b="1" u="sng" dirty="0" smtClean="0"/>
              <a:t>Afwijkend neurologisch onderzoek en/of epilepsie</a:t>
            </a:r>
          </a:p>
          <a:p>
            <a:pPr marL="171450" indent="-171450">
              <a:buFont typeface="Arial" charset="0"/>
              <a:buChar char="•"/>
            </a:pPr>
            <a:r>
              <a:rPr lang="nl-NL" sz="800" dirty="0" smtClean="0"/>
              <a:t>Overweeg consult kinderneuroloog</a:t>
            </a:r>
          </a:p>
          <a:p>
            <a:pPr marL="171450" indent="-171450">
              <a:buFont typeface="Arial" charset="0"/>
              <a:buChar char="•"/>
            </a:pPr>
            <a:endParaRPr lang="nl-NL" sz="400" dirty="0" smtClean="0"/>
          </a:p>
          <a:p>
            <a:r>
              <a:rPr lang="nl-NL" sz="800" b="1" u="sng" dirty="0" smtClean="0"/>
              <a:t>Verdenking specifiek syndroom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 smtClean="0"/>
              <a:t>Overweeg consult klinisch geneticus</a:t>
            </a:r>
          </a:p>
          <a:p>
            <a:endParaRPr lang="nl-NL" sz="400" dirty="0" smtClean="0"/>
          </a:p>
          <a:p>
            <a:r>
              <a:rPr lang="nl-NL" sz="800" b="1" u="sng" dirty="0" smtClean="0"/>
              <a:t>Verdenking metabole ziekte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800" dirty="0" smtClean="0"/>
              <a:t>Overweeg consult kinderarts metabole ziekten</a:t>
            </a:r>
            <a:endParaRPr lang="nl-NL" sz="800" dirty="0"/>
          </a:p>
          <a:p>
            <a:endParaRPr lang="nl-NL" sz="400" dirty="0"/>
          </a:p>
        </p:txBody>
      </p:sp>
      <p:cxnSp>
        <p:nvCxnSpPr>
          <p:cNvPr id="95" name="Elbow Connector 94"/>
          <p:cNvCxnSpPr>
            <a:endCxn id="96" idx="0"/>
          </p:cNvCxnSpPr>
          <p:nvPr/>
        </p:nvCxnSpPr>
        <p:spPr>
          <a:xfrm rot="16200000" flipH="1">
            <a:off x="5155166" y="2989830"/>
            <a:ext cx="1309508" cy="585376"/>
          </a:xfrm>
          <a:prstGeom prst="bentConnector3">
            <a:avLst>
              <a:gd name="adj1" fmla="val 14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owchart: Alternate Process 15"/>
          <p:cNvSpPr/>
          <p:nvPr/>
        </p:nvSpPr>
        <p:spPr>
          <a:xfrm>
            <a:off x="5679871" y="3937272"/>
            <a:ext cx="845473" cy="63472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t</a:t>
            </a:r>
            <a:r>
              <a:rPr lang="nl-NL" sz="1000" dirty="0" smtClean="0"/>
              <a:t>herapie</a:t>
            </a:r>
            <a:endParaRPr lang="nl-NL" sz="1000" dirty="0"/>
          </a:p>
          <a:p>
            <a:pPr algn="ctr"/>
            <a:r>
              <a:rPr lang="nl-NL" sz="1000" dirty="0"/>
              <a:t>&amp;</a:t>
            </a:r>
            <a:r>
              <a:rPr lang="nl-NL" sz="1000" dirty="0" smtClean="0"/>
              <a:t> </a:t>
            </a:r>
            <a:r>
              <a:rPr lang="nl-NL" sz="1000" dirty="0"/>
              <a:t>begeleiding</a:t>
            </a:r>
            <a:endParaRPr lang="en-US" sz="1000" dirty="0"/>
          </a:p>
        </p:txBody>
      </p:sp>
      <p:cxnSp>
        <p:nvCxnSpPr>
          <p:cNvPr id="253" name="Straight Arrow Connector 252"/>
          <p:cNvCxnSpPr>
            <a:endCxn id="96" idx="2"/>
          </p:cNvCxnSpPr>
          <p:nvPr/>
        </p:nvCxnSpPr>
        <p:spPr>
          <a:xfrm flipV="1">
            <a:off x="6102607" y="4572000"/>
            <a:ext cx="1" cy="194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211"/>
          <p:cNvSpPr/>
          <p:nvPr/>
        </p:nvSpPr>
        <p:spPr>
          <a:xfrm flipH="1">
            <a:off x="1590362" y="3483792"/>
            <a:ext cx="1080120" cy="36812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GEEN</a:t>
            </a:r>
          </a:p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278"/>
          <p:cNvCxnSpPr>
            <a:stCxn id="14" idx="3"/>
          </p:cNvCxnSpPr>
          <p:nvPr/>
        </p:nvCxnSpPr>
        <p:spPr>
          <a:xfrm flipV="1">
            <a:off x="3083220" y="4254636"/>
            <a:ext cx="1641924" cy="7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211"/>
          <p:cNvSpPr/>
          <p:nvPr/>
        </p:nvSpPr>
        <p:spPr>
          <a:xfrm flipH="1">
            <a:off x="3429000" y="4064512"/>
            <a:ext cx="1080120" cy="368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125"/>
          <p:cNvCxnSpPr/>
          <p:nvPr/>
        </p:nvCxnSpPr>
        <p:spPr>
          <a:xfrm flipH="1">
            <a:off x="2130422" y="4499992"/>
            <a:ext cx="0" cy="720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211"/>
          <p:cNvSpPr/>
          <p:nvPr/>
        </p:nvSpPr>
        <p:spPr>
          <a:xfrm flipH="1">
            <a:off x="1602491" y="4644008"/>
            <a:ext cx="1080120" cy="36812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GEEN</a:t>
            </a:r>
          </a:p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68" name="Oval 211"/>
          <p:cNvSpPr/>
          <p:nvPr/>
        </p:nvSpPr>
        <p:spPr>
          <a:xfrm flipH="1">
            <a:off x="1628800" y="5940152"/>
            <a:ext cx="1080120" cy="36812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GEEN</a:t>
            </a:r>
          </a:p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31" name="Flowchart: Process 13"/>
          <p:cNvSpPr/>
          <p:nvPr/>
        </p:nvSpPr>
        <p:spPr>
          <a:xfrm>
            <a:off x="4725144" y="2424951"/>
            <a:ext cx="792088" cy="323525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 smtClean="0"/>
              <a:t>Overweeg consult </a:t>
            </a:r>
          </a:p>
          <a:p>
            <a:pPr algn="ctr"/>
            <a:endParaRPr lang="nl-NL" sz="800" dirty="0"/>
          </a:p>
          <a:p>
            <a:pPr algn="ctr"/>
            <a:r>
              <a:rPr lang="nl-NL" sz="800" dirty="0" smtClean="0"/>
              <a:t>klinisch geneticus</a:t>
            </a:r>
          </a:p>
          <a:p>
            <a:pPr algn="ctr"/>
            <a:endParaRPr lang="nl-NL" sz="800" dirty="0"/>
          </a:p>
          <a:p>
            <a:pPr algn="ctr"/>
            <a:r>
              <a:rPr lang="nl-NL" sz="800" dirty="0" smtClean="0"/>
              <a:t> </a:t>
            </a:r>
            <a:r>
              <a:rPr lang="nl-NL" sz="800" i="1" dirty="0" smtClean="0"/>
              <a:t>en/of </a:t>
            </a:r>
          </a:p>
          <a:p>
            <a:pPr algn="ctr"/>
            <a:endParaRPr lang="nl-NL" sz="800" dirty="0"/>
          </a:p>
          <a:p>
            <a:pPr algn="ctr"/>
            <a:r>
              <a:rPr lang="nl-NL" sz="800" dirty="0" smtClean="0"/>
              <a:t>kinderarts metabole ziekten</a:t>
            </a:r>
          </a:p>
          <a:p>
            <a:pPr algn="ctr"/>
            <a:endParaRPr lang="nl-NL" sz="800" dirty="0" smtClean="0"/>
          </a:p>
          <a:p>
            <a:pPr algn="ctr"/>
            <a:r>
              <a:rPr lang="nl-NL" sz="800" i="1" dirty="0" smtClean="0"/>
              <a:t>en/of</a:t>
            </a:r>
          </a:p>
          <a:p>
            <a:pPr algn="ctr"/>
            <a:endParaRPr lang="nl-NL" sz="800" dirty="0" smtClean="0"/>
          </a:p>
          <a:p>
            <a:pPr algn="ctr"/>
            <a:r>
              <a:rPr lang="nl-NL" sz="800" dirty="0"/>
              <a:t>n</a:t>
            </a:r>
            <a:r>
              <a:rPr lang="nl-NL" sz="800" dirty="0" smtClean="0"/>
              <a:t>euroloog</a:t>
            </a:r>
          </a:p>
          <a:p>
            <a:pPr algn="ctr"/>
            <a:endParaRPr lang="nl-NL" sz="800" dirty="0" smtClean="0"/>
          </a:p>
        </p:txBody>
      </p:sp>
      <p:cxnSp>
        <p:nvCxnSpPr>
          <p:cNvPr id="33" name="Straight Arrow Connector 278"/>
          <p:cNvCxnSpPr/>
          <p:nvPr/>
        </p:nvCxnSpPr>
        <p:spPr>
          <a:xfrm flipV="1">
            <a:off x="5440007" y="4240996"/>
            <a:ext cx="258499" cy="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278"/>
          <p:cNvCxnSpPr/>
          <p:nvPr/>
        </p:nvCxnSpPr>
        <p:spPr>
          <a:xfrm flipV="1">
            <a:off x="3068960" y="5500523"/>
            <a:ext cx="1641924" cy="7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211"/>
          <p:cNvSpPr/>
          <p:nvPr/>
        </p:nvSpPr>
        <p:spPr>
          <a:xfrm flipH="1">
            <a:off x="3429000" y="5292080"/>
            <a:ext cx="1080120" cy="368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278"/>
          <p:cNvCxnSpPr/>
          <p:nvPr/>
        </p:nvCxnSpPr>
        <p:spPr>
          <a:xfrm flipV="1">
            <a:off x="3068960" y="2627784"/>
            <a:ext cx="1641924" cy="7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/>
          <p:nvPr/>
        </p:nvSpPr>
        <p:spPr>
          <a:xfrm flipH="1">
            <a:off x="3429000" y="2424951"/>
            <a:ext cx="1080120" cy="368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 dirty="0" smtClean="0">
                <a:solidFill>
                  <a:schemeClr val="tx1"/>
                </a:solidFill>
              </a:rPr>
              <a:t>DIAGNOSE</a:t>
            </a:r>
            <a:endParaRPr 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t="31810" r="31478" b="26956"/>
          <a:stretch/>
        </p:blipFill>
        <p:spPr bwMode="auto">
          <a:xfrm>
            <a:off x="533677" y="6826370"/>
            <a:ext cx="4407491" cy="228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58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C76FEFBD9057458D1C94403D83FBAF" ma:contentTypeVersion="10" ma:contentTypeDescription="Een nieuw document maken." ma:contentTypeScope="" ma:versionID="5e09f0bce785a203102cbc9948c3ed61">
  <xsd:schema xmlns:xsd="http://www.w3.org/2001/XMLSchema" xmlns:xs="http://www.w3.org/2001/XMLSchema" xmlns:p="http://schemas.microsoft.com/office/2006/metadata/properties" xmlns:ns2="218ea910-096d-4620-9e8d-75053777f881" xmlns:ns3="f0a8624e-e09b-41f3-9be9-0156624cf37b" targetNamespace="http://schemas.microsoft.com/office/2006/metadata/properties" ma:root="true" ma:fieldsID="41a75294d70a9e253de55720ae5eeb95" ns2:_="" ns3:_="">
    <xsd:import namespace="218ea910-096d-4620-9e8d-75053777f881"/>
    <xsd:import namespace="f0a8624e-e09b-41f3-9be9-0156624cf3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ea910-096d-4620-9e8d-75053777f8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format="DateTim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8624e-e09b-41f3-9be9-0156624cf3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0A7CDC-A4FF-42C0-886E-2FE517628129}"/>
</file>

<file path=customXml/itemProps2.xml><?xml version="1.0" encoding="utf-8"?>
<ds:datastoreItem xmlns:ds="http://schemas.openxmlformats.org/officeDocument/2006/customXml" ds:itemID="{C0DD4BE8-BFAF-4021-8C14-49DDA2E69E57}"/>
</file>

<file path=customXml/itemProps3.xml><?xml version="1.0" encoding="utf-8"?>
<ds:datastoreItem xmlns:ds="http://schemas.openxmlformats.org/officeDocument/2006/customXml" ds:itemID="{507DB904-8B03-452C-B77E-57457CDB7B9D}"/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93</Words>
  <Application>Microsoft Office PowerPoint</Application>
  <PresentationFormat>Diavoorstelling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PowerPoint-presentatie</vt:lpstr>
    </vt:vector>
  </TitlesOfParts>
  <Company>Erasmus 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C.R. Lincke</dc:creator>
  <cp:lastModifiedBy>Elzen</cp:lastModifiedBy>
  <cp:revision>67</cp:revision>
  <cp:lastPrinted>2017-10-20T15:38:25Z</cp:lastPrinted>
  <dcterms:created xsi:type="dcterms:W3CDTF">2017-10-20T09:32:13Z</dcterms:created>
  <dcterms:modified xsi:type="dcterms:W3CDTF">2018-03-19T15:06:20Z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0x0101005CC76FEFBD9057458D1C94403D83FBAF</vt:lpwstr>
  </property>
</Properties>
</file>